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2.xml" ContentType="application/inkml+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handoutMasterIdLst>
    <p:handoutMasterId r:id="rId148"/>
  </p:handoutMasterIdLst>
  <p:sldIdLst>
    <p:sldId id="346" r:id="rId2"/>
    <p:sldId id="352" r:id="rId3"/>
    <p:sldId id="313" r:id="rId4"/>
    <p:sldId id="314" r:id="rId5"/>
    <p:sldId id="447" r:id="rId6"/>
    <p:sldId id="407" r:id="rId7"/>
    <p:sldId id="409" r:id="rId8"/>
    <p:sldId id="427" r:id="rId9"/>
    <p:sldId id="410" r:id="rId10"/>
    <p:sldId id="552" r:id="rId11"/>
    <p:sldId id="406" r:id="rId12"/>
    <p:sldId id="548" r:id="rId13"/>
    <p:sldId id="450" r:id="rId14"/>
    <p:sldId id="451" r:id="rId15"/>
    <p:sldId id="452" r:id="rId16"/>
    <p:sldId id="453" r:id="rId17"/>
    <p:sldId id="454" r:id="rId18"/>
    <p:sldId id="416" r:id="rId19"/>
    <p:sldId id="415" r:id="rId20"/>
    <p:sldId id="550" r:id="rId21"/>
    <p:sldId id="396" r:id="rId22"/>
    <p:sldId id="455" r:id="rId23"/>
    <p:sldId id="457" r:id="rId24"/>
    <p:sldId id="417" r:id="rId25"/>
    <p:sldId id="458" r:id="rId26"/>
    <p:sldId id="461" r:id="rId27"/>
    <p:sldId id="459" r:id="rId28"/>
    <p:sldId id="460" r:id="rId29"/>
    <p:sldId id="462" r:id="rId30"/>
    <p:sldId id="463" r:id="rId31"/>
    <p:sldId id="464" r:id="rId32"/>
    <p:sldId id="465" r:id="rId33"/>
    <p:sldId id="466" r:id="rId34"/>
    <p:sldId id="467" r:id="rId35"/>
    <p:sldId id="468" r:id="rId36"/>
    <p:sldId id="419" r:id="rId37"/>
    <p:sldId id="469" r:id="rId38"/>
    <p:sldId id="470" r:id="rId39"/>
    <p:sldId id="397" r:id="rId40"/>
    <p:sldId id="362" r:id="rId41"/>
    <p:sldId id="363" r:id="rId42"/>
    <p:sldId id="388" r:id="rId43"/>
    <p:sldId id="380" r:id="rId44"/>
    <p:sldId id="381" r:id="rId45"/>
    <p:sldId id="549" r:id="rId46"/>
    <p:sldId id="384" r:id="rId47"/>
    <p:sldId id="383" r:id="rId48"/>
    <p:sldId id="385" r:id="rId49"/>
    <p:sldId id="386" r:id="rId50"/>
    <p:sldId id="426" r:id="rId51"/>
    <p:sldId id="364" r:id="rId52"/>
    <p:sldId id="389" r:id="rId53"/>
    <p:sldId id="553" r:id="rId54"/>
    <p:sldId id="473" r:id="rId55"/>
    <p:sldId id="472" r:id="rId56"/>
    <p:sldId id="528" r:id="rId57"/>
    <p:sldId id="404" r:id="rId58"/>
    <p:sldId id="527" r:id="rId59"/>
    <p:sldId id="525" r:id="rId60"/>
    <p:sldId id="400" r:id="rId61"/>
    <p:sldId id="526" r:id="rId62"/>
    <p:sldId id="524" r:id="rId63"/>
    <p:sldId id="429" r:id="rId64"/>
    <p:sldId id="423" r:id="rId65"/>
    <p:sldId id="258" r:id="rId66"/>
    <p:sldId id="477" r:id="rId67"/>
    <p:sldId id="431" r:id="rId68"/>
    <p:sldId id="478" r:id="rId69"/>
    <p:sldId id="479" r:id="rId70"/>
    <p:sldId id="476" r:id="rId71"/>
    <p:sldId id="480" r:id="rId72"/>
    <p:sldId id="481" r:id="rId73"/>
    <p:sldId id="486" r:id="rId74"/>
    <p:sldId id="485" r:id="rId75"/>
    <p:sldId id="535" r:id="rId76"/>
    <p:sldId id="488" r:id="rId77"/>
    <p:sldId id="484" r:id="rId78"/>
    <p:sldId id="483" r:id="rId79"/>
    <p:sldId id="482" r:id="rId80"/>
    <p:sldId id="475" r:id="rId81"/>
    <p:sldId id="489" r:id="rId82"/>
    <p:sldId id="490" r:id="rId83"/>
    <p:sldId id="418" r:id="rId84"/>
    <p:sldId id="491" r:id="rId85"/>
    <p:sldId id="497" r:id="rId86"/>
    <p:sldId id="492" r:id="rId87"/>
    <p:sldId id="493" r:id="rId88"/>
    <p:sldId id="494" r:id="rId89"/>
    <p:sldId id="495" r:id="rId90"/>
    <p:sldId id="496" r:id="rId91"/>
    <p:sldId id="529" r:id="rId92"/>
    <p:sldId id="421" r:id="rId93"/>
    <p:sldId id="422" r:id="rId94"/>
    <p:sldId id="530" r:id="rId95"/>
    <p:sldId id="531" r:id="rId96"/>
    <p:sldId id="474" r:id="rId97"/>
    <p:sldId id="498" r:id="rId98"/>
    <p:sldId id="499" r:id="rId99"/>
    <p:sldId id="500" r:id="rId100"/>
    <p:sldId id="501" r:id="rId101"/>
    <p:sldId id="502" r:id="rId102"/>
    <p:sldId id="503" r:id="rId103"/>
    <p:sldId id="504" r:id="rId104"/>
    <p:sldId id="432" r:id="rId105"/>
    <p:sldId id="506" r:id="rId106"/>
    <p:sldId id="536" r:id="rId107"/>
    <p:sldId id="507" r:id="rId108"/>
    <p:sldId id="537" r:id="rId109"/>
    <p:sldId id="511" r:id="rId110"/>
    <p:sldId id="512" r:id="rId111"/>
    <p:sldId id="532" r:id="rId112"/>
    <p:sldId id="538" r:id="rId113"/>
    <p:sldId id="514" r:id="rId114"/>
    <p:sldId id="433" r:id="rId115"/>
    <p:sldId id="539" r:id="rId116"/>
    <p:sldId id="540" r:id="rId117"/>
    <p:sldId id="434" r:id="rId118"/>
    <p:sldId id="509" r:id="rId119"/>
    <p:sldId id="541" r:id="rId120"/>
    <p:sldId id="513" r:id="rId121"/>
    <p:sldId id="534" r:id="rId122"/>
    <p:sldId id="510" r:id="rId123"/>
    <p:sldId id="424" r:id="rId124"/>
    <p:sldId id="436" r:id="rId125"/>
    <p:sldId id="437" r:id="rId126"/>
    <p:sldId id="438" r:id="rId127"/>
    <p:sldId id="439" r:id="rId128"/>
    <p:sldId id="547" r:id="rId129"/>
    <p:sldId id="545" r:id="rId130"/>
    <p:sldId id="517" r:id="rId131"/>
    <p:sldId id="544" r:id="rId132"/>
    <p:sldId id="542" r:id="rId133"/>
    <p:sldId id="515" r:id="rId134"/>
    <p:sldId id="516" r:id="rId135"/>
    <p:sldId id="425" r:id="rId136"/>
    <p:sldId id="518" r:id="rId137"/>
    <p:sldId id="444" r:id="rId138"/>
    <p:sldId id="551" r:id="rId139"/>
    <p:sldId id="521" r:id="rId140"/>
    <p:sldId id="443" r:id="rId141"/>
    <p:sldId id="520" r:id="rId142"/>
    <p:sldId id="442" r:id="rId143"/>
    <p:sldId id="519" r:id="rId144"/>
    <p:sldId id="393" r:id="rId145"/>
    <p:sldId id="395" r:id="rId14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FF"/>
    <a:srgbClr val="0000CC"/>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5A872-BD7C-4DC2-9E82-4427A9C4BD3D}" v="2" dt="2024-05-09T12:45:42.75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6366" autoAdjust="0"/>
  </p:normalViewPr>
  <p:slideViewPr>
    <p:cSldViewPr>
      <p:cViewPr varScale="1">
        <p:scale>
          <a:sx n="190" d="100"/>
          <a:sy n="190" d="100"/>
        </p:scale>
        <p:origin x="828"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4" d="100"/>
          <a:sy n="54"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5/10/relationships/revisionInfo" Target="revisionInfo.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炳" userId="26a9a8d041cd339b" providerId="LiveId" clId="{E40A8D73-9480-4A63-A499-9AF2185304BB}"/>
    <pc:docChg chg="undo custSel modSld sldOrd">
      <pc:chgData name="张 炳" userId="26a9a8d041cd339b" providerId="LiveId" clId="{E40A8D73-9480-4A63-A499-9AF2185304BB}" dt="2022-05-23T03:38:06.615" v="700" actId="1076"/>
      <pc:docMkLst>
        <pc:docMk/>
      </pc:docMkLst>
      <pc:sldChg chg="modSp mod">
        <pc:chgData name="张 炳" userId="26a9a8d041cd339b" providerId="LiveId" clId="{E40A8D73-9480-4A63-A499-9AF2185304BB}" dt="2022-05-08T14:37:31.378" v="2" actId="1076"/>
        <pc:sldMkLst>
          <pc:docMk/>
          <pc:sldMk cId="0" sldId="346"/>
        </pc:sldMkLst>
        <pc:spChg chg="mod">
          <ac:chgData name="张 炳" userId="26a9a8d041cd339b" providerId="LiveId" clId="{E40A8D73-9480-4A63-A499-9AF2185304BB}" dt="2022-05-08T14:37:31.378" v="2" actId="1076"/>
          <ac:spMkLst>
            <pc:docMk/>
            <pc:sldMk cId="0" sldId="346"/>
            <ac:spMk id="4" creationId="{8225CDAE-B988-42D7-92EF-714B97EE8300}"/>
          </ac:spMkLst>
        </pc:spChg>
      </pc:sldChg>
      <pc:sldChg chg="modSp mod">
        <pc:chgData name="张 炳" userId="26a9a8d041cd339b" providerId="LiveId" clId="{E40A8D73-9480-4A63-A499-9AF2185304BB}" dt="2022-05-16T01:12:48.842" v="29" actId="1076"/>
        <pc:sldMkLst>
          <pc:docMk/>
          <pc:sldMk cId="0" sldId="362"/>
        </pc:sldMkLst>
        <pc:picChg chg="mod">
          <ac:chgData name="张 炳" userId="26a9a8d041cd339b" providerId="LiveId" clId="{E40A8D73-9480-4A63-A499-9AF2185304BB}" dt="2022-05-16T01:12:48.842" v="29" actId="1076"/>
          <ac:picMkLst>
            <pc:docMk/>
            <pc:sldMk cId="0" sldId="362"/>
            <ac:picMk id="5" creationId="{75A1EFF9-C53F-4998-9D14-408947280C5E}"/>
          </ac:picMkLst>
        </pc:picChg>
      </pc:sldChg>
      <pc:sldChg chg="modSp mod">
        <pc:chgData name="张 炳" userId="26a9a8d041cd339b" providerId="LiveId" clId="{E40A8D73-9480-4A63-A499-9AF2185304BB}" dt="2022-05-16T03:06:57.154" v="130" actId="207"/>
        <pc:sldMkLst>
          <pc:docMk/>
          <pc:sldMk cId="0" sldId="381"/>
        </pc:sldMkLst>
        <pc:graphicFrameChg chg="modGraphic">
          <ac:chgData name="张 炳" userId="26a9a8d041cd339b" providerId="LiveId" clId="{E40A8D73-9480-4A63-A499-9AF2185304BB}" dt="2022-05-16T03:06:57.154" v="130" actId="207"/>
          <ac:graphicFrameMkLst>
            <pc:docMk/>
            <pc:sldMk cId="0" sldId="381"/>
            <ac:graphicFrameMk id="6" creationId="{00000000-0000-0000-0000-000000000000}"/>
          </ac:graphicFrameMkLst>
        </pc:graphicFrameChg>
      </pc:sldChg>
      <pc:sldChg chg="modSp">
        <pc:chgData name="张 炳" userId="26a9a8d041cd339b" providerId="LiveId" clId="{E40A8D73-9480-4A63-A499-9AF2185304BB}" dt="2022-05-16T03:07:40.862" v="136" actId="207"/>
        <pc:sldMkLst>
          <pc:docMk/>
          <pc:sldMk cId="0" sldId="384"/>
        </pc:sldMkLst>
        <pc:spChg chg="mod">
          <ac:chgData name="张 炳" userId="26a9a8d041cd339b" providerId="LiveId" clId="{E40A8D73-9480-4A63-A499-9AF2185304BB}" dt="2022-05-16T03:07:40.862" v="136" actId="207"/>
          <ac:spMkLst>
            <pc:docMk/>
            <pc:sldMk cId="0" sldId="384"/>
            <ac:spMk id="10" creationId="{00000000-0000-0000-0000-000000000000}"/>
          </ac:spMkLst>
        </pc:spChg>
      </pc:sldChg>
      <pc:sldChg chg="modSp mod">
        <pc:chgData name="张 炳" userId="26a9a8d041cd339b" providerId="LiveId" clId="{E40A8D73-9480-4A63-A499-9AF2185304BB}" dt="2022-05-16T02:14:29.993" v="34" actId="14734"/>
        <pc:sldMkLst>
          <pc:docMk/>
          <pc:sldMk cId="0" sldId="385"/>
        </pc:sldMkLst>
        <pc:graphicFrameChg chg="modGraphic">
          <ac:chgData name="张 炳" userId="26a9a8d041cd339b" providerId="LiveId" clId="{E40A8D73-9480-4A63-A499-9AF2185304BB}" dt="2022-05-16T02:14:29.993" v="34" actId="14734"/>
          <ac:graphicFrameMkLst>
            <pc:docMk/>
            <pc:sldMk cId="0" sldId="385"/>
            <ac:graphicFrameMk id="6" creationId="{00000000-0000-0000-0000-000000000000}"/>
          </ac:graphicFrameMkLst>
        </pc:graphicFrameChg>
      </pc:sldChg>
      <pc:sldChg chg="modSp mod">
        <pc:chgData name="张 炳" userId="26a9a8d041cd339b" providerId="LiveId" clId="{E40A8D73-9480-4A63-A499-9AF2185304BB}" dt="2022-05-16T02:17:15.450" v="35" actId="207"/>
        <pc:sldMkLst>
          <pc:docMk/>
          <pc:sldMk cId="0" sldId="386"/>
        </pc:sldMkLst>
        <pc:graphicFrameChg chg="modGraphic">
          <ac:chgData name="张 炳" userId="26a9a8d041cd339b" providerId="LiveId" clId="{E40A8D73-9480-4A63-A499-9AF2185304BB}" dt="2022-05-16T02:17:15.450" v="35" actId="207"/>
          <ac:graphicFrameMkLst>
            <pc:docMk/>
            <pc:sldMk cId="0" sldId="386"/>
            <ac:graphicFrameMk id="6" creationId="{00000000-0000-0000-0000-000000000000}"/>
          </ac:graphicFrameMkLst>
        </pc:graphicFrameChg>
      </pc:sldChg>
      <pc:sldChg chg="modSp mod">
        <pc:chgData name="张 炳" userId="26a9a8d041cd339b" providerId="LiveId" clId="{E40A8D73-9480-4A63-A499-9AF2185304BB}" dt="2022-05-11T13:33:23.524" v="28" actId="1076"/>
        <pc:sldMkLst>
          <pc:docMk/>
          <pc:sldMk cId="0" sldId="388"/>
        </pc:sldMkLst>
        <pc:picChg chg="mod">
          <ac:chgData name="张 炳" userId="26a9a8d041cd339b" providerId="LiveId" clId="{E40A8D73-9480-4A63-A499-9AF2185304BB}" dt="2022-05-11T13:33:15.980" v="26" actId="1076"/>
          <ac:picMkLst>
            <pc:docMk/>
            <pc:sldMk cId="0" sldId="388"/>
            <ac:picMk id="4" creationId="{D14572BE-65BF-4670-BC28-7BB6C78F57C8}"/>
          </ac:picMkLst>
        </pc:picChg>
        <pc:picChg chg="mod">
          <ac:chgData name="张 炳" userId="26a9a8d041cd339b" providerId="LiveId" clId="{E40A8D73-9480-4A63-A499-9AF2185304BB}" dt="2022-05-11T13:33:23.524" v="28" actId="1076"/>
          <ac:picMkLst>
            <pc:docMk/>
            <pc:sldMk cId="0" sldId="388"/>
            <ac:picMk id="9" creationId="{1D3E9D17-A4EF-4210-9B0F-13F836EF9988}"/>
          </ac:picMkLst>
        </pc:picChg>
      </pc:sldChg>
      <pc:sldChg chg="modSp mod">
        <pc:chgData name="张 炳" userId="26a9a8d041cd339b" providerId="LiveId" clId="{E40A8D73-9480-4A63-A499-9AF2185304BB}" dt="2022-05-16T02:23:50.627" v="44" actId="115"/>
        <pc:sldMkLst>
          <pc:docMk/>
          <pc:sldMk cId="0" sldId="389"/>
        </pc:sldMkLst>
        <pc:spChg chg="mod">
          <ac:chgData name="张 炳" userId="26a9a8d041cd339b" providerId="LiveId" clId="{E40A8D73-9480-4A63-A499-9AF2185304BB}" dt="2022-05-16T02:23:50.627" v="44" actId="115"/>
          <ac:spMkLst>
            <pc:docMk/>
            <pc:sldMk cId="0" sldId="389"/>
            <ac:spMk id="2" creationId="{00000000-0000-0000-0000-000000000000}"/>
          </ac:spMkLst>
        </pc:spChg>
      </pc:sldChg>
      <pc:sldChg chg="modSp">
        <pc:chgData name="张 炳" userId="26a9a8d041cd339b" providerId="LiveId" clId="{E40A8D73-9480-4A63-A499-9AF2185304BB}" dt="2022-05-16T02:37:43.537" v="49" actId="207"/>
        <pc:sldMkLst>
          <pc:docMk/>
          <pc:sldMk cId="0" sldId="400"/>
        </pc:sldMkLst>
        <pc:spChg chg="mod">
          <ac:chgData name="张 炳" userId="26a9a8d041cd339b" providerId="LiveId" clId="{E40A8D73-9480-4A63-A499-9AF2185304BB}" dt="2022-05-16T02:37:43.537" v="49" actId="207"/>
          <ac:spMkLst>
            <pc:docMk/>
            <pc:sldMk cId="0" sldId="400"/>
            <ac:spMk id="5" creationId="{00000000-0000-0000-0000-000000000000}"/>
          </ac:spMkLst>
        </pc:spChg>
      </pc:sldChg>
      <pc:sldChg chg="modSp mod">
        <pc:chgData name="张 炳" userId="26a9a8d041cd339b" providerId="LiveId" clId="{E40A8D73-9480-4A63-A499-9AF2185304BB}" dt="2022-05-10T14:49:16.158" v="7" actId="1076"/>
        <pc:sldMkLst>
          <pc:docMk/>
          <pc:sldMk cId="2137592085" sldId="407"/>
        </pc:sldMkLst>
        <pc:picChg chg="mod">
          <ac:chgData name="张 炳" userId="26a9a8d041cd339b" providerId="LiveId" clId="{E40A8D73-9480-4A63-A499-9AF2185304BB}" dt="2022-05-10T14:49:16.158" v="7" actId="1076"/>
          <ac:picMkLst>
            <pc:docMk/>
            <pc:sldMk cId="2137592085" sldId="407"/>
            <ac:picMk id="4" creationId="{681D34CF-5AD1-411D-9327-602EC1299A99}"/>
          </ac:picMkLst>
        </pc:picChg>
      </pc:sldChg>
      <pc:sldChg chg="modSp">
        <pc:chgData name="张 炳" userId="26a9a8d041cd339b" providerId="LiveId" clId="{E40A8D73-9480-4A63-A499-9AF2185304BB}" dt="2022-05-18T02:09:23.913" v="217" actId="207"/>
        <pc:sldMkLst>
          <pc:docMk/>
          <pc:sldMk cId="0" sldId="422"/>
        </pc:sldMkLst>
        <pc:spChg chg="mod">
          <ac:chgData name="张 炳" userId="26a9a8d041cd339b" providerId="LiveId" clId="{E40A8D73-9480-4A63-A499-9AF2185304BB}" dt="2022-05-18T02:09:23.913" v="217" actId="207"/>
          <ac:spMkLst>
            <pc:docMk/>
            <pc:sldMk cId="0" sldId="422"/>
            <ac:spMk id="5" creationId="{00000000-0000-0000-0000-000000000000}"/>
          </ac:spMkLst>
        </pc:spChg>
      </pc:sldChg>
      <pc:sldChg chg="modSp">
        <pc:chgData name="张 炳" userId="26a9a8d041cd339b" providerId="LiveId" clId="{E40A8D73-9480-4A63-A499-9AF2185304BB}" dt="2022-05-16T02:58:07.048" v="122" actId="115"/>
        <pc:sldMkLst>
          <pc:docMk/>
          <pc:sldMk cId="3832903226" sldId="423"/>
        </pc:sldMkLst>
        <pc:spChg chg="mod">
          <ac:chgData name="张 炳" userId="26a9a8d041cd339b" providerId="LiveId" clId="{E40A8D73-9480-4A63-A499-9AF2185304BB}" dt="2022-05-16T02:58:07.048" v="122" actId="115"/>
          <ac:spMkLst>
            <pc:docMk/>
            <pc:sldMk cId="3832903226" sldId="423"/>
            <ac:spMk id="15" creationId="{00000000-0000-0000-0000-000000000000}"/>
          </ac:spMkLst>
        </pc:spChg>
      </pc:sldChg>
      <pc:sldChg chg="modSp mod">
        <pc:chgData name="张 炳" userId="26a9a8d041cd339b" providerId="LiveId" clId="{E40A8D73-9480-4A63-A499-9AF2185304BB}" dt="2022-05-16T02:24:09.883" v="45" actId="207"/>
        <pc:sldMkLst>
          <pc:docMk/>
          <pc:sldMk cId="628488877" sldId="426"/>
        </pc:sldMkLst>
        <pc:spChg chg="mod">
          <ac:chgData name="张 炳" userId="26a9a8d041cd339b" providerId="LiveId" clId="{E40A8D73-9480-4A63-A499-9AF2185304BB}" dt="2022-05-16T02:24:09.883" v="45" actId="207"/>
          <ac:spMkLst>
            <pc:docMk/>
            <pc:sldMk cId="628488877" sldId="426"/>
            <ac:spMk id="2" creationId="{00000000-0000-0000-0000-000000000000}"/>
          </ac:spMkLst>
        </pc:spChg>
      </pc:sldChg>
      <pc:sldChg chg="modSp mod">
        <pc:chgData name="张 炳" userId="26a9a8d041cd339b" providerId="LiveId" clId="{E40A8D73-9480-4A63-A499-9AF2185304BB}" dt="2022-05-10T14:38:42.207" v="4" actId="207"/>
        <pc:sldMkLst>
          <pc:docMk/>
          <pc:sldMk cId="1831679270" sldId="427"/>
        </pc:sldMkLst>
        <pc:spChg chg="mod">
          <ac:chgData name="张 炳" userId="26a9a8d041cd339b" providerId="LiveId" clId="{E40A8D73-9480-4A63-A499-9AF2185304BB}" dt="2022-05-10T14:38:42.207" v="4" actId="207"/>
          <ac:spMkLst>
            <pc:docMk/>
            <pc:sldMk cId="1831679270" sldId="427"/>
            <ac:spMk id="2" creationId="{00000000-0000-0000-0000-000000000000}"/>
          </ac:spMkLst>
        </pc:spChg>
      </pc:sldChg>
      <pc:sldChg chg="modSp mod">
        <pc:chgData name="张 炳" userId="26a9a8d041cd339b" providerId="LiveId" clId="{E40A8D73-9480-4A63-A499-9AF2185304BB}" dt="2022-05-16T02:49:47.258" v="75" actId="27636"/>
        <pc:sldMkLst>
          <pc:docMk/>
          <pc:sldMk cId="3385941488" sldId="429"/>
        </pc:sldMkLst>
        <pc:spChg chg="mod">
          <ac:chgData name="张 炳" userId="26a9a8d041cd339b" providerId="LiveId" clId="{E40A8D73-9480-4A63-A499-9AF2185304BB}" dt="2022-05-16T02:49:47.258" v="75" actId="27636"/>
          <ac:spMkLst>
            <pc:docMk/>
            <pc:sldMk cId="3385941488" sldId="429"/>
            <ac:spMk id="2" creationId="{00000000-0000-0000-0000-000000000000}"/>
          </ac:spMkLst>
        </pc:spChg>
      </pc:sldChg>
      <pc:sldChg chg="modSp mod">
        <pc:chgData name="张 炳" userId="26a9a8d041cd339b" providerId="LiveId" clId="{E40A8D73-9480-4A63-A499-9AF2185304BB}" dt="2022-05-16T03:00:53.573" v="124" actId="207"/>
        <pc:sldMkLst>
          <pc:docMk/>
          <pc:sldMk cId="359664560" sldId="431"/>
        </pc:sldMkLst>
        <pc:spChg chg="mod">
          <ac:chgData name="张 炳" userId="26a9a8d041cd339b" providerId="LiveId" clId="{E40A8D73-9480-4A63-A499-9AF2185304BB}" dt="2022-05-16T03:00:53.573" v="124" actId="207"/>
          <ac:spMkLst>
            <pc:docMk/>
            <pc:sldMk cId="359664560" sldId="431"/>
            <ac:spMk id="2" creationId="{00000000-0000-0000-0000-000000000000}"/>
          </ac:spMkLst>
        </pc:spChg>
      </pc:sldChg>
      <pc:sldChg chg="modSp mod">
        <pc:chgData name="张 炳" userId="26a9a8d041cd339b" providerId="LiveId" clId="{E40A8D73-9480-4A63-A499-9AF2185304BB}" dt="2022-05-18T02:41:55.726" v="228" actId="207"/>
        <pc:sldMkLst>
          <pc:docMk/>
          <pc:sldMk cId="4115267129" sldId="432"/>
        </pc:sldMkLst>
        <pc:spChg chg="mod">
          <ac:chgData name="张 炳" userId="26a9a8d041cd339b" providerId="LiveId" clId="{E40A8D73-9480-4A63-A499-9AF2185304BB}" dt="2022-05-18T01:09:38.617" v="203" actId="115"/>
          <ac:spMkLst>
            <pc:docMk/>
            <pc:sldMk cId="4115267129" sldId="432"/>
            <ac:spMk id="2" creationId="{00000000-0000-0000-0000-000000000000}"/>
          </ac:spMkLst>
        </pc:spChg>
        <pc:spChg chg="mod">
          <ac:chgData name="张 炳" userId="26a9a8d041cd339b" providerId="LiveId" clId="{E40A8D73-9480-4A63-A499-9AF2185304BB}" dt="2022-05-18T02:41:55.726" v="228" actId="207"/>
          <ac:spMkLst>
            <pc:docMk/>
            <pc:sldMk cId="4115267129" sldId="432"/>
            <ac:spMk id="4" creationId="{00000000-0000-0000-0000-000000000000}"/>
          </ac:spMkLst>
        </pc:spChg>
      </pc:sldChg>
      <pc:sldChg chg="modSp mod">
        <pc:chgData name="张 炳" userId="26a9a8d041cd339b" providerId="LiveId" clId="{E40A8D73-9480-4A63-A499-9AF2185304BB}" dt="2022-05-23T02:12:25.251" v="430" actId="1076"/>
        <pc:sldMkLst>
          <pc:docMk/>
          <pc:sldMk cId="3033032303" sldId="436"/>
        </pc:sldMkLst>
        <pc:spChg chg="mod">
          <ac:chgData name="张 炳" userId="26a9a8d041cd339b" providerId="LiveId" clId="{E40A8D73-9480-4A63-A499-9AF2185304BB}" dt="2022-05-23T02:10:14.810" v="427" actId="207"/>
          <ac:spMkLst>
            <pc:docMk/>
            <pc:sldMk cId="3033032303" sldId="436"/>
            <ac:spMk id="2" creationId="{00000000-0000-0000-0000-000000000000}"/>
          </ac:spMkLst>
        </pc:spChg>
        <pc:picChg chg="mod">
          <ac:chgData name="张 炳" userId="26a9a8d041cd339b" providerId="LiveId" clId="{E40A8D73-9480-4A63-A499-9AF2185304BB}" dt="2022-05-23T02:09:40.037" v="425" actId="1076"/>
          <ac:picMkLst>
            <pc:docMk/>
            <pc:sldMk cId="3033032303" sldId="436"/>
            <ac:picMk id="5" creationId="{B737A6EA-CA9F-4E9A-981B-6BFCDF82E162}"/>
          </ac:picMkLst>
        </pc:picChg>
        <pc:picChg chg="mod">
          <ac:chgData name="张 炳" userId="26a9a8d041cd339b" providerId="LiveId" clId="{E40A8D73-9480-4A63-A499-9AF2185304BB}" dt="2022-05-23T02:12:25.251" v="430" actId="1076"/>
          <ac:picMkLst>
            <pc:docMk/>
            <pc:sldMk cId="3033032303" sldId="436"/>
            <ac:picMk id="1026" creationId="{00000000-0000-0000-0000-000000000000}"/>
          </ac:picMkLst>
        </pc:picChg>
      </pc:sldChg>
      <pc:sldChg chg="modSp mod">
        <pc:chgData name="张 炳" userId="26a9a8d041cd339b" providerId="LiveId" clId="{E40A8D73-9480-4A63-A499-9AF2185304BB}" dt="2022-05-23T02:17:52.688" v="434" actId="20578"/>
        <pc:sldMkLst>
          <pc:docMk/>
          <pc:sldMk cId="1888569778" sldId="438"/>
        </pc:sldMkLst>
        <pc:spChg chg="mod">
          <ac:chgData name="张 炳" userId="26a9a8d041cd339b" providerId="LiveId" clId="{E40A8D73-9480-4A63-A499-9AF2185304BB}" dt="2022-05-23T02:17:52.688" v="434" actId="20578"/>
          <ac:spMkLst>
            <pc:docMk/>
            <pc:sldMk cId="1888569778" sldId="438"/>
            <ac:spMk id="2" creationId="{00000000-0000-0000-0000-000000000000}"/>
          </ac:spMkLst>
        </pc:spChg>
      </pc:sldChg>
      <pc:sldChg chg="modSp mod">
        <pc:chgData name="张 炳" userId="26a9a8d041cd339b" providerId="LiveId" clId="{E40A8D73-9480-4A63-A499-9AF2185304BB}" dt="2022-05-23T02:23:42.176" v="436" actId="20578"/>
        <pc:sldMkLst>
          <pc:docMk/>
          <pc:sldMk cId="3540013370" sldId="439"/>
        </pc:sldMkLst>
        <pc:spChg chg="mod">
          <ac:chgData name="张 炳" userId="26a9a8d041cd339b" providerId="LiveId" clId="{E40A8D73-9480-4A63-A499-9AF2185304BB}" dt="2022-05-23T02:23:42.176" v="436" actId="20578"/>
          <ac:spMkLst>
            <pc:docMk/>
            <pc:sldMk cId="3540013370" sldId="439"/>
            <ac:spMk id="2" creationId="{00000000-0000-0000-0000-000000000000}"/>
          </ac:spMkLst>
        </pc:spChg>
      </pc:sldChg>
      <pc:sldChg chg="addSp modSp mod">
        <pc:chgData name="张 炳" userId="26a9a8d041cd339b" providerId="LiveId" clId="{E40A8D73-9480-4A63-A499-9AF2185304BB}" dt="2022-05-23T03:25:04.085" v="699" actId="1076"/>
        <pc:sldMkLst>
          <pc:docMk/>
          <pc:sldMk cId="800167191" sldId="442"/>
        </pc:sldMkLst>
        <pc:spChg chg="mod">
          <ac:chgData name="张 炳" userId="26a9a8d041cd339b" providerId="LiveId" clId="{E40A8D73-9480-4A63-A499-9AF2185304BB}" dt="2022-05-23T01:07:21.830" v="416" actId="1076"/>
          <ac:spMkLst>
            <pc:docMk/>
            <pc:sldMk cId="800167191" sldId="442"/>
            <ac:spMk id="2" creationId="{00000000-0000-0000-0000-000000000000}"/>
          </ac:spMkLst>
        </pc:spChg>
        <pc:picChg chg="add mod">
          <ac:chgData name="张 炳" userId="26a9a8d041cd339b" providerId="LiveId" clId="{E40A8D73-9480-4A63-A499-9AF2185304BB}" dt="2022-05-23T03:25:00.918" v="698" actId="1076"/>
          <ac:picMkLst>
            <pc:docMk/>
            <pc:sldMk cId="800167191" sldId="442"/>
            <ac:picMk id="5" creationId="{9488190D-4471-F18A-0CFC-A8067F3B9723}"/>
          </ac:picMkLst>
        </pc:picChg>
        <pc:picChg chg="add mod">
          <ac:chgData name="张 炳" userId="26a9a8d041cd339b" providerId="LiveId" clId="{E40A8D73-9480-4A63-A499-9AF2185304BB}" dt="2022-05-23T03:25:04.085" v="699" actId="1076"/>
          <ac:picMkLst>
            <pc:docMk/>
            <pc:sldMk cId="800167191" sldId="442"/>
            <ac:picMk id="7" creationId="{EBBDB2A9-BF81-58F8-C451-3C8984B6B58F}"/>
          </ac:picMkLst>
        </pc:picChg>
      </pc:sldChg>
      <pc:sldChg chg="modSp mod">
        <pc:chgData name="张 炳" userId="26a9a8d041cd339b" providerId="LiveId" clId="{E40A8D73-9480-4A63-A499-9AF2185304BB}" dt="2022-05-10T14:55:39.804" v="10" actId="207"/>
        <pc:sldMkLst>
          <pc:docMk/>
          <pc:sldMk cId="2963969751" sldId="461"/>
        </pc:sldMkLst>
        <pc:spChg chg="mod">
          <ac:chgData name="张 炳" userId="26a9a8d041cd339b" providerId="LiveId" clId="{E40A8D73-9480-4A63-A499-9AF2185304BB}" dt="2022-05-10T14:55:39.804" v="10" actId="207"/>
          <ac:spMkLst>
            <pc:docMk/>
            <pc:sldMk cId="2963969751" sldId="461"/>
            <ac:spMk id="4" creationId="{00000000-0000-0000-0000-000000000000}"/>
          </ac:spMkLst>
        </pc:spChg>
      </pc:sldChg>
      <pc:sldChg chg="addSp modSp mod">
        <pc:chgData name="张 炳" userId="26a9a8d041cd339b" providerId="LiveId" clId="{E40A8D73-9480-4A63-A499-9AF2185304BB}" dt="2022-05-11T12:56:43.305" v="22" actId="1076"/>
        <pc:sldMkLst>
          <pc:docMk/>
          <pc:sldMk cId="2901687362" sldId="462"/>
        </pc:sldMkLst>
        <pc:spChg chg="add mod">
          <ac:chgData name="张 炳" userId="26a9a8d041cd339b" providerId="LiveId" clId="{E40A8D73-9480-4A63-A499-9AF2185304BB}" dt="2022-05-11T12:56:43.305" v="22" actId="1076"/>
          <ac:spMkLst>
            <pc:docMk/>
            <pc:sldMk cId="2901687362" sldId="462"/>
            <ac:spMk id="5" creationId="{F282E68B-2186-FF46-B76E-78350654BC15}"/>
          </ac:spMkLst>
        </pc:spChg>
      </pc:sldChg>
      <pc:sldChg chg="modSp mod">
        <pc:chgData name="张 炳" userId="26a9a8d041cd339b" providerId="LiveId" clId="{E40A8D73-9480-4A63-A499-9AF2185304BB}" dt="2022-05-10T14:58:40.644" v="13" actId="1076"/>
        <pc:sldMkLst>
          <pc:docMk/>
          <pc:sldMk cId="3568864559" sldId="463"/>
        </pc:sldMkLst>
        <pc:picChg chg="mod">
          <ac:chgData name="张 炳" userId="26a9a8d041cd339b" providerId="LiveId" clId="{E40A8D73-9480-4A63-A499-9AF2185304BB}" dt="2022-05-10T14:58:40.644" v="13" actId="1076"/>
          <ac:picMkLst>
            <pc:docMk/>
            <pc:sldMk cId="3568864559" sldId="463"/>
            <ac:picMk id="6" creationId="{8D92CD57-858B-4C03-A3E1-16577432D0DD}"/>
          </ac:picMkLst>
        </pc:picChg>
      </pc:sldChg>
      <pc:sldChg chg="modSp mod">
        <pc:chgData name="张 炳" userId="26a9a8d041cd339b" providerId="LiveId" clId="{E40A8D73-9480-4A63-A499-9AF2185304BB}" dt="2022-05-16T03:10:09.969" v="189" actId="115"/>
        <pc:sldMkLst>
          <pc:docMk/>
          <pc:sldMk cId="367662311" sldId="476"/>
        </pc:sldMkLst>
        <pc:spChg chg="mod">
          <ac:chgData name="张 炳" userId="26a9a8d041cd339b" providerId="LiveId" clId="{E40A8D73-9480-4A63-A499-9AF2185304BB}" dt="2022-05-16T03:10:09.969" v="189" actId="115"/>
          <ac:spMkLst>
            <pc:docMk/>
            <pc:sldMk cId="367662311" sldId="476"/>
            <ac:spMk id="2" creationId="{00000000-0000-0000-0000-000000000000}"/>
          </ac:spMkLst>
        </pc:spChg>
      </pc:sldChg>
      <pc:sldChg chg="modSp mod">
        <pc:chgData name="张 炳" userId="26a9a8d041cd339b" providerId="LiveId" clId="{E40A8D73-9480-4A63-A499-9AF2185304BB}" dt="2022-05-16T02:59:30.224" v="123" actId="207"/>
        <pc:sldMkLst>
          <pc:docMk/>
          <pc:sldMk cId="3606170832" sldId="477"/>
        </pc:sldMkLst>
        <pc:spChg chg="mod">
          <ac:chgData name="张 炳" userId="26a9a8d041cd339b" providerId="LiveId" clId="{E40A8D73-9480-4A63-A499-9AF2185304BB}" dt="2022-05-16T02:59:30.224" v="123" actId="207"/>
          <ac:spMkLst>
            <pc:docMk/>
            <pc:sldMk cId="3606170832" sldId="477"/>
            <ac:spMk id="2" creationId="{00000000-0000-0000-0000-000000000000}"/>
          </ac:spMkLst>
        </pc:spChg>
      </pc:sldChg>
      <pc:sldChg chg="modSp mod">
        <pc:chgData name="张 炳" userId="26a9a8d041cd339b" providerId="LiveId" clId="{E40A8D73-9480-4A63-A499-9AF2185304BB}" dt="2022-05-16T03:03:31.419" v="128" actId="20577"/>
        <pc:sldMkLst>
          <pc:docMk/>
          <pc:sldMk cId="1763606810" sldId="479"/>
        </pc:sldMkLst>
        <pc:spChg chg="mod">
          <ac:chgData name="张 炳" userId="26a9a8d041cd339b" providerId="LiveId" clId="{E40A8D73-9480-4A63-A499-9AF2185304BB}" dt="2022-05-16T03:03:31.419" v="128" actId="20577"/>
          <ac:spMkLst>
            <pc:docMk/>
            <pc:sldMk cId="1763606810" sldId="479"/>
            <ac:spMk id="4" creationId="{00000000-0000-0000-0000-000000000000}"/>
          </ac:spMkLst>
        </pc:spChg>
      </pc:sldChg>
      <pc:sldChg chg="modSp mod">
        <pc:chgData name="张 炳" userId="26a9a8d041cd339b" providerId="LiveId" clId="{E40A8D73-9480-4A63-A499-9AF2185304BB}" dt="2022-05-16T03:23:46.956" v="199" actId="115"/>
        <pc:sldMkLst>
          <pc:docMk/>
          <pc:sldMk cId="505353742" sldId="480"/>
        </pc:sldMkLst>
        <pc:spChg chg="mod">
          <ac:chgData name="张 炳" userId="26a9a8d041cd339b" providerId="LiveId" clId="{E40A8D73-9480-4A63-A499-9AF2185304BB}" dt="2022-05-16T03:23:46.956" v="199" actId="115"/>
          <ac:spMkLst>
            <pc:docMk/>
            <pc:sldMk cId="505353742" sldId="480"/>
            <ac:spMk id="2" creationId="{00000000-0000-0000-0000-000000000000}"/>
          </ac:spMkLst>
        </pc:spChg>
      </pc:sldChg>
      <pc:sldChg chg="modSp mod">
        <pc:chgData name="张 炳" userId="26a9a8d041cd339b" providerId="LiveId" clId="{E40A8D73-9480-4A63-A499-9AF2185304BB}" dt="2022-05-16T03:12:37.823" v="197" actId="207"/>
        <pc:sldMkLst>
          <pc:docMk/>
          <pc:sldMk cId="2395899479" sldId="481"/>
        </pc:sldMkLst>
        <pc:spChg chg="mod">
          <ac:chgData name="张 炳" userId="26a9a8d041cd339b" providerId="LiveId" clId="{E40A8D73-9480-4A63-A499-9AF2185304BB}" dt="2022-05-16T03:12:37.823" v="197" actId="207"/>
          <ac:spMkLst>
            <pc:docMk/>
            <pc:sldMk cId="2395899479" sldId="481"/>
            <ac:spMk id="2" creationId="{00000000-0000-0000-0000-000000000000}"/>
          </ac:spMkLst>
        </pc:spChg>
      </pc:sldChg>
      <pc:sldChg chg="modSp mod">
        <pc:chgData name="张 炳" userId="26a9a8d041cd339b" providerId="LiveId" clId="{E40A8D73-9480-4A63-A499-9AF2185304BB}" dt="2022-05-16T03:14:47.269" v="198" actId="207"/>
        <pc:sldMkLst>
          <pc:docMk/>
          <pc:sldMk cId="2216134513" sldId="485"/>
        </pc:sldMkLst>
        <pc:spChg chg="mod">
          <ac:chgData name="张 炳" userId="26a9a8d041cd339b" providerId="LiveId" clId="{E40A8D73-9480-4A63-A499-9AF2185304BB}" dt="2022-05-16T03:14:47.269" v="198" actId="207"/>
          <ac:spMkLst>
            <pc:docMk/>
            <pc:sldMk cId="2216134513" sldId="485"/>
            <ac:spMk id="2" creationId="{00000000-0000-0000-0000-000000000000}"/>
          </ac:spMkLst>
        </pc:spChg>
      </pc:sldChg>
      <pc:sldChg chg="modSp mod">
        <pc:chgData name="张 炳" userId="26a9a8d041cd339b" providerId="LiveId" clId="{E40A8D73-9480-4A63-A499-9AF2185304BB}" dt="2022-05-16T03:40:59.677" v="201" actId="115"/>
        <pc:sldMkLst>
          <pc:docMk/>
          <pc:sldMk cId="1607914067" sldId="493"/>
        </pc:sldMkLst>
        <pc:spChg chg="mod">
          <ac:chgData name="张 炳" userId="26a9a8d041cd339b" providerId="LiveId" clId="{E40A8D73-9480-4A63-A499-9AF2185304BB}" dt="2022-05-16T03:40:59.677" v="201" actId="115"/>
          <ac:spMkLst>
            <pc:docMk/>
            <pc:sldMk cId="1607914067" sldId="493"/>
            <ac:spMk id="2" creationId="{00000000-0000-0000-0000-000000000000}"/>
          </ac:spMkLst>
        </pc:spChg>
      </pc:sldChg>
      <pc:sldChg chg="modSp mod">
        <pc:chgData name="张 炳" userId="26a9a8d041cd339b" providerId="LiveId" clId="{E40A8D73-9480-4A63-A499-9AF2185304BB}" dt="2022-05-18T02:18:20.234" v="224" actId="207"/>
        <pc:sldMkLst>
          <pc:docMk/>
          <pc:sldMk cId="3034774473" sldId="500"/>
        </pc:sldMkLst>
        <pc:spChg chg="mod">
          <ac:chgData name="张 炳" userId="26a9a8d041cd339b" providerId="LiveId" clId="{E40A8D73-9480-4A63-A499-9AF2185304BB}" dt="2022-05-18T02:18:20.234" v="224" actId="207"/>
          <ac:spMkLst>
            <pc:docMk/>
            <pc:sldMk cId="3034774473" sldId="500"/>
            <ac:spMk id="2" creationId="{00000000-0000-0000-0000-000000000000}"/>
          </ac:spMkLst>
        </pc:spChg>
      </pc:sldChg>
      <pc:sldChg chg="modSp mod">
        <pc:chgData name="张 炳" userId="26a9a8d041cd339b" providerId="LiveId" clId="{E40A8D73-9480-4A63-A499-9AF2185304BB}" dt="2022-05-18T02:21:08.010" v="225" actId="207"/>
        <pc:sldMkLst>
          <pc:docMk/>
          <pc:sldMk cId="1830360545" sldId="503"/>
        </pc:sldMkLst>
        <pc:spChg chg="mod">
          <ac:chgData name="张 炳" userId="26a9a8d041cd339b" providerId="LiveId" clId="{E40A8D73-9480-4A63-A499-9AF2185304BB}" dt="2022-05-18T02:21:08.010" v="225" actId="207"/>
          <ac:spMkLst>
            <pc:docMk/>
            <pc:sldMk cId="1830360545" sldId="503"/>
            <ac:spMk id="2" creationId="{00000000-0000-0000-0000-000000000000}"/>
          </ac:spMkLst>
        </pc:spChg>
      </pc:sldChg>
      <pc:sldChg chg="modSp mod">
        <pc:chgData name="张 炳" userId="26a9a8d041cd339b" providerId="LiveId" clId="{E40A8D73-9480-4A63-A499-9AF2185304BB}" dt="2022-05-18T02:26:29.171" v="227" actId="115"/>
        <pc:sldMkLst>
          <pc:docMk/>
          <pc:sldMk cId="2104054558" sldId="504"/>
        </pc:sldMkLst>
        <pc:spChg chg="mod">
          <ac:chgData name="张 炳" userId="26a9a8d041cd339b" providerId="LiveId" clId="{E40A8D73-9480-4A63-A499-9AF2185304BB}" dt="2022-05-18T02:26:29.171" v="227" actId="115"/>
          <ac:spMkLst>
            <pc:docMk/>
            <pc:sldMk cId="2104054558" sldId="504"/>
            <ac:spMk id="2" creationId="{00000000-0000-0000-0000-000000000000}"/>
          </ac:spMkLst>
        </pc:spChg>
      </pc:sldChg>
      <pc:sldChg chg="modSp mod">
        <pc:chgData name="张 炳" userId="26a9a8d041cd339b" providerId="LiveId" clId="{E40A8D73-9480-4A63-A499-9AF2185304BB}" dt="2022-05-18T02:43:45.998" v="232" actId="14100"/>
        <pc:sldMkLst>
          <pc:docMk/>
          <pc:sldMk cId="1966844414" sldId="506"/>
        </pc:sldMkLst>
        <pc:spChg chg="mod">
          <ac:chgData name="张 炳" userId="26a9a8d041cd339b" providerId="LiveId" clId="{E40A8D73-9480-4A63-A499-9AF2185304BB}" dt="2022-05-18T02:43:45.998" v="232" actId="14100"/>
          <ac:spMkLst>
            <pc:docMk/>
            <pc:sldMk cId="1966844414" sldId="506"/>
            <ac:spMk id="2" creationId="{00000000-0000-0000-0000-000000000000}"/>
          </ac:spMkLst>
        </pc:spChg>
      </pc:sldChg>
      <pc:sldChg chg="modSp mod">
        <pc:chgData name="张 炳" userId="26a9a8d041cd339b" providerId="LiveId" clId="{E40A8D73-9480-4A63-A499-9AF2185304BB}" dt="2022-05-18T03:37:09.914" v="365" actId="20578"/>
        <pc:sldMkLst>
          <pc:docMk/>
          <pc:sldMk cId="938439395" sldId="509"/>
        </pc:sldMkLst>
        <pc:spChg chg="mod">
          <ac:chgData name="张 炳" userId="26a9a8d041cd339b" providerId="LiveId" clId="{E40A8D73-9480-4A63-A499-9AF2185304BB}" dt="2022-05-18T03:37:09.914" v="365" actId="20578"/>
          <ac:spMkLst>
            <pc:docMk/>
            <pc:sldMk cId="938439395" sldId="509"/>
            <ac:spMk id="2" creationId="{00000000-0000-0000-0000-000000000000}"/>
          </ac:spMkLst>
        </pc:spChg>
        <pc:spChg chg="mod">
          <ac:chgData name="张 炳" userId="26a9a8d041cd339b" providerId="LiveId" clId="{E40A8D73-9480-4A63-A499-9AF2185304BB}" dt="2022-05-18T03:36:19.380" v="361" actId="207"/>
          <ac:spMkLst>
            <pc:docMk/>
            <pc:sldMk cId="938439395" sldId="509"/>
            <ac:spMk id="4" creationId="{00000000-0000-0000-0000-000000000000}"/>
          </ac:spMkLst>
        </pc:spChg>
      </pc:sldChg>
      <pc:sldChg chg="modSp mod">
        <pc:chgData name="张 炳" userId="26a9a8d041cd339b" providerId="LiveId" clId="{E40A8D73-9480-4A63-A499-9AF2185304BB}" dt="2022-05-18T03:41:48.210" v="368" actId="207"/>
        <pc:sldMkLst>
          <pc:docMk/>
          <pc:sldMk cId="195397646" sldId="510"/>
        </pc:sldMkLst>
        <pc:spChg chg="mod">
          <ac:chgData name="张 炳" userId="26a9a8d041cd339b" providerId="LiveId" clId="{E40A8D73-9480-4A63-A499-9AF2185304BB}" dt="2022-05-18T03:41:48.210" v="368" actId="207"/>
          <ac:spMkLst>
            <pc:docMk/>
            <pc:sldMk cId="195397646" sldId="510"/>
            <ac:spMk id="2" creationId="{00000000-0000-0000-0000-000000000000}"/>
          </ac:spMkLst>
        </pc:spChg>
      </pc:sldChg>
      <pc:sldChg chg="modSp mod">
        <pc:chgData name="张 炳" userId="26a9a8d041cd339b" providerId="LiveId" clId="{E40A8D73-9480-4A63-A499-9AF2185304BB}" dt="2022-05-18T02:51:06.958" v="237" actId="115"/>
        <pc:sldMkLst>
          <pc:docMk/>
          <pc:sldMk cId="1850207445" sldId="511"/>
        </pc:sldMkLst>
        <pc:spChg chg="mod">
          <ac:chgData name="张 炳" userId="26a9a8d041cd339b" providerId="LiveId" clId="{E40A8D73-9480-4A63-A499-9AF2185304BB}" dt="2022-05-18T02:51:06.958" v="237" actId="115"/>
          <ac:spMkLst>
            <pc:docMk/>
            <pc:sldMk cId="1850207445" sldId="511"/>
            <ac:spMk id="2" creationId="{00000000-0000-0000-0000-000000000000}"/>
          </ac:spMkLst>
        </pc:spChg>
      </pc:sldChg>
      <pc:sldChg chg="modSp mod">
        <pc:chgData name="张 炳" userId="26a9a8d041cd339b" providerId="LiveId" clId="{E40A8D73-9480-4A63-A499-9AF2185304BB}" dt="2022-05-18T03:26:53.681" v="359" actId="207"/>
        <pc:sldMkLst>
          <pc:docMk/>
          <pc:sldMk cId="4212018782" sldId="514"/>
        </pc:sldMkLst>
        <pc:spChg chg="mod">
          <ac:chgData name="张 炳" userId="26a9a8d041cd339b" providerId="LiveId" clId="{E40A8D73-9480-4A63-A499-9AF2185304BB}" dt="2022-05-18T03:26:53.681" v="359" actId="207"/>
          <ac:spMkLst>
            <pc:docMk/>
            <pc:sldMk cId="4212018782" sldId="514"/>
            <ac:spMk id="2" creationId="{00000000-0000-0000-0000-000000000000}"/>
          </ac:spMkLst>
        </pc:spChg>
      </pc:sldChg>
      <pc:sldChg chg="modSp mod">
        <pc:chgData name="张 炳" userId="26a9a8d041cd339b" providerId="LiveId" clId="{E40A8D73-9480-4A63-A499-9AF2185304BB}" dt="2022-05-23T03:15:09.116" v="683" actId="115"/>
        <pc:sldMkLst>
          <pc:docMk/>
          <pc:sldMk cId="3059209823" sldId="518"/>
        </pc:sldMkLst>
        <pc:spChg chg="mod">
          <ac:chgData name="张 炳" userId="26a9a8d041cd339b" providerId="LiveId" clId="{E40A8D73-9480-4A63-A499-9AF2185304BB}" dt="2022-05-23T03:15:09.116" v="683" actId="115"/>
          <ac:spMkLst>
            <pc:docMk/>
            <pc:sldMk cId="3059209823" sldId="518"/>
            <ac:spMk id="2" creationId="{00000000-0000-0000-0000-000000000000}"/>
          </ac:spMkLst>
        </pc:spChg>
      </pc:sldChg>
      <pc:sldChg chg="modSp mod">
        <pc:chgData name="张 炳" userId="26a9a8d041cd339b" providerId="LiveId" clId="{E40A8D73-9480-4A63-A499-9AF2185304BB}" dt="2022-05-23T03:38:06.615" v="700" actId="1076"/>
        <pc:sldMkLst>
          <pc:docMk/>
          <pc:sldMk cId="689687589" sldId="519"/>
        </pc:sldMkLst>
        <pc:picChg chg="mod">
          <ac:chgData name="张 炳" userId="26a9a8d041cd339b" providerId="LiveId" clId="{E40A8D73-9480-4A63-A499-9AF2185304BB}" dt="2022-05-23T03:38:06.615" v="700" actId="1076"/>
          <ac:picMkLst>
            <pc:docMk/>
            <pc:sldMk cId="689687589" sldId="519"/>
            <ac:picMk id="5" creationId="{647AD5FD-164C-4F05-B508-748BF04693CE}"/>
          </ac:picMkLst>
        </pc:picChg>
      </pc:sldChg>
      <pc:sldChg chg="modSp mod">
        <pc:chgData name="张 炳" userId="26a9a8d041cd339b" providerId="LiveId" clId="{E40A8D73-9480-4A63-A499-9AF2185304BB}" dt="2022-05-23T03:16:45.625" v="684" actId="207"/>
        <pc:sldMkLst>
          <pc:docMk/>
          <pc:sldMk cId="72716096" sldId="521"/>
        </pc:sldMkLst>
        <pc:spChg chg="mod">
          <ac:chgData name="张 炳" userId="26a9a8d041cd339b" providerId="LiveId" clId="{E40A8D73-9480-4A63-A499-9AF2185304BB}" dt="2022-05-23T03:16:45.625" v="684" actId="207"/>
          <ac:spMkLst>
            <pc:docMk/>
            <pc:sldMk cId="72716096" sldId="521"/>
            <ac:spMk id="2" creationId="{00000000-0000-0000-0000-000000000000}"/>
          </ac:spMkLst>
        </pc:spChg>
      </pc:sldChg>
      <pc:sldChg chg="modSp mod">
        <pc:chgData name="张 炳" userId="26a9a8d041cd339b" providerId="LiveId" clId="{E40A8D73-9480-4A63-A499-9AF2185304BB}" dt="2022-05-16T02:25:53.228" v="48" actId="1076"/>
        <pc:sldMkLst>
          <pc:docMk/>
          <pc:sldMk cId="1844296180" sldId="528"/>
        </pc:sldMkLst>
        <pc:picChg chg="mod">
          <ac:chgData name="张 炳" userId="26a9a8d041cd339b" providerId="LiveId" clId="{E40A8D73-9480-4A63-A499-9AF2185304BB}" dt="2022-05-16T02:25:53.228" v="48" actId="1076"/>
          <ac:picMkLst>
            <pc:docMk/>
            <pc:sldMk cId="1844296180" sldId="528"/>
            <ac:picMk id="5" creationId="{5B1C7831-6393-4381-BEBD-D20C24DF5C70}"/>
          </ac:picMkLst>
        </pc:picChg>
      </pc:sldChg>
      <pc:sldChg chg="modSp">
        <pc:chgData name="张 炳" userId="26a9a8d041cd339b" providerId="LiveId" clId="{E40A8D73-9480-4A63-A499-9AF2185304BB}" dt="2022-05-18T02:11:09.016" v="218" actId="123"/>
        <pc:sldMkLst>
          <pc:docMk/>
          <pc:sldMk cId="0" sldId="530"/>
        </pc:sldMkLst>
        <pc:spChg chg="mod">
          <ac:chgData name="张 炳" userId="26a9a8d041cd339b" providerId="LiveId" clId="{E40A8D73-9480-4A63-A499-9AF2185304BB}" dt="2022-05-18T02:11:09.016" v="218" actId="123"/>
          <ac:spMkLst>
            <pc:docMk/>
            <pc:sldMk cId="0" sldId="530"/>
            <ac:spMk id="5" creationId="{00000000-0000-0000-0000-000000000000}"/>
          </ac:spMkLst>
        </pc:spChg>
      </pc:sldChg>
      <pc:sldChg chg="ord">
        <pc:chgData name="张 炳" userId="26a9a8d041cd339b" providerId="LiveId" clId="{E40A8D73-9480-4A63-A499-9AF2185304BB}" dt="2022-05-16T01:35:27.752" v="33"/>
        <pc:sldMkLst>
          <pc:docMk/>
          <pc:sldMk cId="3909066518" sldId="531"/>
        </pc:sldMkLst>
      </pc:sldChg>
      <pc:sldChg chg="addSp modSp mod">
        <pc:chgData name="张 炳" userId="26a9a8d041cd339b" providerId="LiveId" clId="{E40A8D73-9480-4A63-A499-9AF2185304BB}" dt="2022-05-18T03:02:56.278" v="246" actId="1076"/>
        <pc:sldMkLst>
          <pc:docMk/>
          <pc:sldMk cId="2565364031" sldId="532"/>
        </pc:sldMkLst>
        <pc:spChg chg="add mod">
          <ac:chgData name="张 炳" userId="26a9a8d041cd339b" providerId="LiveId" clId="{E40A8D73-9480-4A63-A499-9AF2185304BB}" dt="2022-05-18T03:02:56.278" v="246" actId="1076"/>
          <ac:spMkLst>
            <pc:docMk/>
            <pc:sldMk cId="2565364031" sldId="532"/>
            <ac:spMk id="8" creationId="{E8143355-D7DA-B0E8-7279-A407B671469A}"/>
          </ac:spMkLst>
        </pc:spChg>
      </pc:sldChg>
      <pc:sldChg chg="modSp mod">
        <pc:chgData name="张 炳" userId="26a9a8d041cd339b" providerId="LiveId" clId="{E40A8D73-9480-4A63-A499-9AF2185304BB}" dt="2022-05-18T03:01:51.548" v="241" actId="207"/>
        <pc:sldMkLst>
          <pc:docMk/>
          <pc:sldMk cId="796921756" sldId="536"/>
        </pc:sldMkLst>
        <pc:spChg chg="mod">
          <ac:chgData name="张 炳" userId="26a9a8d041cd339b" providerId="LiveId" clId="{E40A8D73-9480-4A63-A499-9AF2185304BB}" dt="2022-05-18T03:01:51.548" v="241" actId="207"/>
          <ac:spMkLst>
            <pc:docMk/>
            <pc:sldMk cId="796921756" sldId="536"/>
            <ac:spMk id="5" creationId="{54C42E2E-8262-4607-999C-5EAF71A1AB87}"/>
          </ac:spMkLst>
        </pc:spChg>
      </pc:sldChg>
      <pc:sldChg chg="modSp mod">
        <pc:chgData name="张 炳" userId="26a9a8d041cd339b" providerId="LiveId" clId="{E40A8D73-9480-4A63-A499-9AF2185304BB}" dt="2022-05-18T01:15:10.679" v="208" actId="1076"/>
        <pc:sldMkLst>
          <pc:docMk/>
          <pc:sldMk cId="2512842489" sldId="537"/>
        </pc:sldMkLst>
        <pc:picChg chg="mod">
          <ac:chgData name="张 炳" userId="26a9a8d041cd339b" providerId="LiveId" clId="{E40A8D73-9480-4A63-A499-9AF2185304BB}" dt="2022-05-18T01:15:10.679" v="208" actId="1076"/>
          <ac:picMkLst>
            <pc:docMk/>
            <pc:sldMk cId="2512842489" sldId="537"/>
            <ac:picMk id="6" creationId="{85485234-B00A-475F-9FC5-9FD4FB72A63E}"/>
          </ac:picMkLst>
        </pc:picChg>
        <pc:picChg chg="mod">
          <ac:chgData name="张 炳" userId="26a9a8d041cd339b" providerId="LiveId" clId="{E40A8D73-9480-4A63-A499-9AF2185304BB}" dt="2022-05-18T01:15:04.072" v="207" actId="1076"/>
          <ac:picMkLst>
            <pc:docMk/>
            <pc:sldMk cId="2512842489" sldId="537"/>
            <ac:picMk id="7" creationId="{B7143B1D-F2BC-43AD-9C09-B290207E0346}"/>
          </ac:picMkLst>
        </pc:picChg>
      </pc:sldChg>
      <pc:sldChg chg="modSp mod">
        <pc:chgData name="张 炳" userId="26a9a8d041cd339b" providerId="LiveId" clId="{E40A8D73-9480-4A63-A499-9AF2185304BB}" dt="2022-05-18T03:12:28.457" v="252"/>
        <pc:sldMkLst>
          <pc:docMk/>
          <pc:sldMk cId="2654233491" sldId="538"/>
        </pc:sldMkLst>
        <pc:spChg chg="mod">
          <ac:chgData name="张 炳" userId="26a9a8d041cd339b" providerId="LiveId" clId="{E40A8D73-9480-4A63-A499-9AF2185304BB}" dt="2022-05-18T03:12:28.457" v="252"/>
          <ac:spMkLst>
            <pc:docMk/>
            <pc:sldMk cId="2654233491" sldId="538"/>
            <ac:spMk id="7" creationId="{C990A0AB-B939-4AA3-A938-7466FF78F408}"/>
          </ac:spMkLst>
        </pc:spChg>
      </pc:sldChg>
      <pc:sldChg chg="modSp mod">
        <pc:chgData name="张 炳" userId="26a9a8d041cd339b" providerId="LiveId" clId="{E40A8D73-9480-4A63-A499-9AF2185304BB}" dt="2022-05-18T03:30:51.687" v="360" actId="207"/>
        <pc:sldMkLst>
          <pc:docMk/>
          <pc:sldMk cId="973318010" sldId="539"/>
        </pc:sldMkLst>
        <pc:spChg chg="mod">
          <ac:chgData name="张 炳" userId="26a9a8d041cd339b" providerId="LiveId" clId="{E40A8D73-9480-4A63-A499-9AF2185304BB}" dt="2022-05-18T03:30:51.687" v="360" actId="207"/>
          <ac:spMkLst>
            <pc:docMk/>
            <pc:sldMk cId="973318010" sldId="539"/>
            <ac:spMk id="6" creationId="{EFA0497F-9A19-4237-B803-5B20F973D127}"/>
          </ac:spMkLst>
        </pc:spChg>
      </pc:sldChg>
      <pc:sldChg chg="modSp mod">
        <pc:chgData name="张 炳" userId="26a9a8d041cd339b" providerId="LiveId" clId="{E40A8D73-9480-4A63-A499-9AF2185304BB}" dt="2022-05-18T03:37:57.757" v="367" actId="115"/>
        <pc:sldMkLst>
          <pc:docMk/>
          <pc:sldMk cId="956497570" sldId="541"/>
        </pc:sldMkLst>
        <pc:spChg chg="mod">
          <ac:chgData name="张 炳" userId="26a9a8d041cd339b" providerId="LiveId" clId="{E40A8D73-9480-4A63-A499-9AF2185304BB}" dt="2022-05-18T03:37:57.757" v="367" actId="115"/>
          <ac:spMkLst>
            <pc:docMk/>
            <pc:sldMk cId="956497570" sldId="541"/>
            <ac:spMk id="5" creationId="{8557865A-7DAE-48B4-BB88-19E36255BAEA}"/>
          </ac:spMkLst>
        </pc:spChg>
      </pc:sldChg>
      <pc:sldChg chg="modSp mod">
        <pc:chgData name="张 炳" userId="26a9a8d041cd339b" providerId="LiveId" clId="{E40A8D73-9480-4A63-A499-9AF2185304BB}" dt="2022-05-23T02:41:26.253" v="536" actId="20577"/>
        <pc:sldMkLst>
          <pc:docMk/>
          <pc:sldMk cId="1103530900" sldId="542"/>
        </pc:sldMkLst>
        <pc:spChg chg="mod">
          <ac:chgData name="张 炳" userId="26a9a8d041cd339b" providerId="LiveId" clId="{E40A8D73-9480-4A63-A499-9AF2185304BB}" dt="2022-05-23T02:41:26.253" v="536" actId="20577"/>
          <ac:spMkLst>
            <pc:docMk/>
            <pc:sldMk cId="1103530900" sldId="542"/>
            <ac:spMk id="6" creationId="{DBE88D4C-FB74-44FD-9867-CA51C8AF9A0D}"/>
          </ac:spMkLst>
        </pc:spChg>
      </pc:sldChg>
      <pc:sldChg chg="modSp mod">
        <pc:chgData name="张 炳" userId="26a9a8d041cd339b" providerId="LiveId" clId="{E40A8D73-9480-4A63-A499-9AF2185304BB}" dt="2022-05-23T02:34:27.061" v="461" actId="1076"/>
        <pc:sldMkLst>
          <pc:docMk/>
          <pc:sldMk cId="0" sldId="544"/>
        </pc:sldMkLst>
        <pc:spChg chg="mod">
          <ac:chgData name="张 炳" userId="26a9a8d041cd339b" providerId="LiveId" clId="{E40A8D73-9480-4A63-A499-9AF2185304BB}" dt="2022-05-23T02:34:27.061" v="461" actId="1076"/>
          <ac:spMkLst>
            <pc:docMk/>
            <pc:sldMk cId="0" sldId="544"/>
            <ac:spMk id="4" creationId="{00000000-0000-0000-0000-000000000000}"/>
          </ac:spMkLst>
        </pc:spChg>
      </pc:sldChg>
      <pc:sldChg chg="modSp mod">
        <pc:chgData name="张 炳" userId="26a9a8d041cd339b" providerId="LiveId" clId="{E40A8D73-9480-4A63-A499-9AF2185304BB}" dt="2022-05-23T02:31:39.302" v="460" actId="14100"/>
        <pc:sldMkLst>
          <pc:docMk/>
          <pc:sldMk cId="2437273746" sldId="545"/>
        </pc:sldMkLst>
        <pc:spChg chg="mod">
          <ac:chgData name="张 炳" userId="26a9a8d041cd339b" providerId="LiveId" clId="{E40A8D73-9480-4A63-A499-9AF2185304BB}" dt="2022-05-23T02:31:39.302" v="460" actId="14100"/>
          <ac:spMkLst>
            <pc:docMk/>
            <pc:sldMk cId="2437273746" sldId="545"/>
            <ac:spMk id="5" creationId="{86E0E37B-6F9F-4C18-B99A-2940F9E6EF7C}"/>
          </ac:spMkLst>
        </pc:spChg>
        <pc:spChg chg="mod">
          <ac:chgData name="张 炳" userId="26a9a8d041cd339b" providerId="LiveId" clId="{E40A8D73-9480-4A63-A499-9AF2185304BB}" dt="2022-05-23T02:30:57.493" v="459" actId="207"/>
          <ac:spMkLst>
            <pc:docMk/>
            <pc:sldMk cId="2437273746" sldId="545"/>
            <ac:spMk id="6" creationId="{6BE94596-5620-4C21-83E1-3B0FC7AA4BCF}"/>
          </ac:spMkLst>
        </pc:spChg>
      </pc:sldChg>
      <pc:sldChg chg="modSp mod">
        <pc:chgData name="张 炳" userId="26a9a8d041cd339b" providerId="LiveId" clId="{E40A8D73-9480-4A63-A499-9AF2185304BB}" dt="2022-05-23T02:34:57.562" v="463" actId="20577"/>
        <pc:sldMkLst>
          <pc:docMk/>
          <pc:sldMk cId="0" sldId="547"/>
        </pc:sldMkLst>
        <pc:spChg chg="mod">
          <ac:chgData name="张 炳" userId="26a9a8d041cd339b" providerId="LiveId" clId="{E40A8D73-9480-4A63-A499-9AF2185304BB}" dt="2022-05-23T02:34:57.562" v="463" actId="20577"/>
          <ac:spMkLst>
            <pc:docMk/>
            <pc:sldMk cId="0" sldId="547"/>
            <ac:spMk id="6" creationId="{00000000-0000-0000-0000-000000000000}"/>
          </ac:spMkLst>
        </pc:spChg>
      </pc:sldChg>
    </pc:docChg>
  </pc:docChgLst>
  <pc:docChgLst>
    <pc:chgData name="炳 张" userId="26a9a8d041cd339b" providerId="LiveId" clId="{E205A872-BD7C-4DC2-9E82-4427A9C4BD3D}"/>
    <pc:docChg chg="custSel addSld modSld">
      <pc:chgData name="炳 张" userId="26a9a8d041cd339b" providerId="LiveId" clId="{E205A872-BD7C-4DC2-9E82-4427A9C4BD3D}" dt="2024-05-09T12:45:42.752" v="2"/>
      <pc:docMkLst>
        <pc:docMk/>
      </pc:docMkLst>
      <pc:sldChg chg="modSp mod">
        <pc:chgData name="炳 张" userId="26a9a8d041cd339b" providerId="LiveId" clId="{E205A872-BD7C-4DC2-9E82-4427A9C4BD3D}" dt="2024-05-09T12:43:43.361" v="1" actId="27636"/>
        <pc:sldMkLst>
          <pc:docMk/>
          <pc:sldMk cId="0" sldId="529"/>
        </pc:sldMkLst>
        <pc:spChg chg="mod">
          <ac:chgData name="炳 张" userId="26a9a8d041cd339b" providerId="LiveId" clId="{E205A872-BD7C-4DC2-9E82-4427A9C4BD3D}" dt="2024-05-09T12:43:43.361" v="1" actId="27636"/>
          <ac:spMkLst>
            <pc:docMk/>
            <pc:sldMk cId="0" sldId="529"/>
            <ac:spMk id="5" creationId="{00000000-0000-0000-0000-000000000000}"/>
          </ac:spMkLst>
        </pc:spChg>
      </pc:sldChg>
      <pc:sldChg chg="add">
        <pc:chgData name="炳 张" userId="26a9a8d041cd339b" providerId="LiveId" clId="{E205A872-BD7C-4DC2-9E82-4427A9C4BD3D}" dt="2024-05-09T12:43:43.211" v="0"/>
        <pc:sldMkLst>
          <pc:docMk/>
          <pc:sldMk cId="1339007352" sldId="552"/>
        </pc:sldMkLst>
      </pc:sldChg>
      <pc:sldChg chg="add">
        <pc:chgData name="炳 张" userId="26a9a8d041cd339b" providerId="LiveId" clId="{E205A872-BD7C-4DC2-9E82-4427A9C4BD3D}" dt="2024-05-09T12:45:42.752" v="2"/>
        <pc:sldMkLst>
          <pc:docMk/>
          <pc:sldMk cId="392580793" sldId="553"/>
        </pc:sldMkLst>
      </pc:sldChg>
    </pc:docChg>
  </pc:docChgLst>
  <pc:docChgLst>
    <pc:chgData name="张 炳" userId="26a9a8d041cd339b" providerId="LiveId" clId="{54358A3A-3CCC-44EB-8522-B4CCE117095A}"/>
    <pc:docChg chg="modSld">
      <pc:chgData name="张 炳" userId="26a9a8d041cd339b" providerId="LiveId" clId="{54358A3A-3CCC-44EB-8522-B4CCE117095A}" dt="2021-05-07T01:00:13.299" v="16" actId="1076"/>
      <pc:docMkLst>
        <pc:docMk/>
      </pc:docMkLst>
      <pc:sldChg chg="addSp modSp mod">
        <pc:chgData name="张 炳" userId="26a9a8d041cd339b" providerId="LiveId" clId="{54358A3A-3CCC-44EB-8522-B4CCE117095A}" dt="2021-04-30T03:36:02.760" v="3" actId="14100"/>
        <pc:sldMkLst>
          <pc:docMk/>
          <pc:sldMk cId="2677952823" sldId="352"/>
        </pc:sldMkLst>
        <pc:picChg chg="add mod">
          <ac:chgData name="张 炳" userId="26a9a8d041cd339b" providerId="LiveId" clId="{54358A3A-3CCC-44EB-8522-B4CCE117095A}" dt="2021-04-30T03:36:02.760" v="3" actId="14100"/>
          <ac:picMkLst>
            <pc:docMk/>
            <pc:sldMk cId="2677952823" sldId="352"/>
            <ac:picMk id="5" creationId="{0EF1E5A8-A208-4BB4-A6E5-F362D1A6B253}"/>
          </ac:picMkLst>
        </pc:picChg>
      </pc:sldChg>
      <pc:sldChg chg="modSp mod">
        <pc:chgData name="张 炳" userId="26a9a8d041cd339b" providerId="LiveId" clId="{54358A3A-3CCC-44EB-8522-B4CCE117095A}" dt="2021-05-07T00:16:58.508" v="14" actId="20577"/>
        <pc:sldMkLst>
          <pc:docMk/>
          <pc:sldMk cId="796921756" sldId="536"/>
        </pc:sldMkLst>
        <pc:spChg chg="mod">
          <ac:chgData name="张 炳" userId="26a9a8d041cd339b" providerId="LiveId" clId="{54358A3A-3CCC-44EB-8522-B4CCE117095A}" dt="2021-05-07T00:16:58.508" v="14" actId="20577"/>
          <ac:spMkLst>
            <pc:docMk/>
            <pc:sldMk cId="796921756" sldId="536"/>
            <ac:spMk id="5" creationId="{54C42E2E-8262-4607-999C-5EAF71A1AB87}"/>
          </ac:spMkLst>
        </pc:spChg>
      </pc:sldChg>
      <pc:sldChg chg="modSp mod">
        <pc:chgData name="张 炳" userId="26a9a8d041cd339b" providerId="LiveId" clId="{54358A3A-3CCC-44EB-8522-B4CCE117095A}" dt="2021-05-07T01:00:13.299" v="16" actId="1076"/>
        <pc:sldMkLst>
          <pc:docMk/>
          <pc:sldMk cId="973318010" sldId="539"/>
        </pc:sldMkLst>
        <pc:spChg chg="mod">
          <ac:chgData name="张 炳" userId="26a9a8d041cd339b" providerId="LiveId" clId="{54358A3A-3CCC-44EB-8522-B4CCE117095A}" dt="2021-05-07T01:00:13.299" v="16" actId="1076"/>
          <ac:spMkLst>
            <pc:docMk/>
            <pc:sldMk cId="973318010" sldId="539"/>
            <ac:spMk id="5" creationId="{A4720981-BC1D-41C9-B123-203231C024F8}"/>
          </ac:spMkLst>
        </pc:spChg>
      </pc:sldChg>
    </pc:docChg>
  </pc:docChgLst>
  <pc:docChgLst>
    <pc:chgData name="炳 张" userId="26a9a8d041cd339b" providerId="LiveId" clId="{70CD3EED-5D17-4A14-8671-1EEE19E19FE0}"/>
    <pc:docChg chg="modSld">
      <pc:chgData name="炳 张" userId="26a9a8d041cd339b" providerId="LiveId" clId="{70CD3EED-5D17-4A14-8671-1EEE19E19FE0}" dt="2023-12-14T02:50:27.824" v="3" actId="1036"/>
      <pc:docMkLst>
        <pc:docMk/>
      </pc:docMkLst>
      <pc:sldChg chg="modSp mod">
        <pc:chgData name="炳 张" userId="26a9a8d041cd339b" providerId="LiveId" clId="{70CD3EED-5D17-4A14-8671-1EEE19E19FE0}" dt="2023-12-14T02:50:27.824" v="3" actId="1036"/>
        <pc:sldMkLst>
          <pc:docMk/>
          <pc:sldMk cId="938439395" sldId="509"/>
        </pc:sldMkLst>
        <pc:picChg chg="mod">
          <ac:chgData name="炳 张" userId="26a9a8d041cd339b" providerId="LiveId" clId="{70CD3EED-5D17-4A14-8671-1EEE19E19FE0}" dt="2023-12-14T02:50:27.824" v="3" actId="1036"/>
          <ac:picMkLst>
            <pc:docMk/>
            <pc:sldMk cId="938439395" sldId="509"/>
            <ac:picMk id="6" creationId="{C2B9E8D1-9FCB-46B5-9235-FF9D855BD2E6}"/>
          </ac:picMkLst>
        </pc:picChg>
      </pc:sldChg>
    </pc:docChg>
  </pc:docChgLst>
  <pc:docChgLst>
    <pc:chgData name="炳" userId="26a9a8d041cd339b" providerId="LiveId" clId="{CB951BD8-B038-4D67-8173-5FC3EE9250AF}"/>
    <pc:docChg chg="undo custSel addSld delSld modSld">
      <pc:chgData name="炳" userId="26a9a8d041cd339b" providerId="LiveId" clId="{CB951BD8-B038-4D67-8173-5FC3EE9250AF}" dt="2023-05-10T12:54:05.147" v="65" actId="1076"/>
      <pc:docMkLst>
        <pc:docMk/>
      </pc:docMkLst>
      <pc:sldChg chg="modSp mod">
        <pc:chgData name="炳" userId="26a9a8d041cd339b" providerId="LiveId" clId="{CB951BD8-B038-4D67-8173-5FC3EE9250AF}" dt="2023-05-10T11:55:36.812" v="4" actId="1076"/>
        <pc:sldMkLst>
          <pc:docMk/>
          <pc:sldMk cId="2677952823" sldId="352"/>
        </pc:sldMkLst>
        <pc:picChg chg="mod">
          <ac:chgData name="炳" userId="26a9a8d041cd339b" providerId="LiveId" clId="{CB951BD8-B038-4D67-8173-5FC3EE9250AF}" dt="2023-05-10T11:55:36.812" v="4" actId="1076"/>
          <ac:picMkLst>
            <pc:docMk/>
            <pc:sldMk cId="2677952823" sldId="352"/>
            <ac:picMk id="5" creationId="{0EF1E5A8-A208-4BB4-A6E5-F362D1A6B253}"/>
          </ac:picMkLst>
        </pc:picChg>
      </pc:sldChg>
      <pc:sldChg chg="modSp mod">
        <pc:chgData name="炳" userId="26a9a8d041cd339b" providerId="LiveId" clId="{CB951BD8-B038-4D67-8173-5FC3EE9250AF}" dt="2023-05-10T12:46:20.589" v="61" actId="1076"/>
        <pc:sldMkLst>
          <pc:docMk/>
          <pc:sldMk cId="0" sldId="362"/>
        </pc:sldMkLst>
        <pc:picChg chg="mod">
          <ac:chgData name="炳" userId="26a9a8d041cd339b" providerId="LiveId" clId="{CB951BD8-B038-4D67-8173-5FC3EE9250AF}" dt="2023-05-10T12:46:20.589" v="61" actId="1076"/>
          <ac:picMkLst>
            <pc:docMk/>
            <pc:sldMk cId="0" sldId="362"/>
            <ac:picMk id="5" creationId="{75A1EFF9-C53F-4998-9D14-408947280C5E}"/>
          </ac:picMkLst>
        </pc:picChg>
      </pc:sldChg>
      <pc:sldChg chg="modSp mod">
        <pc:chgData name="炳" userId="26a9a8d041cd339b" providerId="LiveId" clId="{CB951BD8-B038-4D67-8173-5FC3EE9250AF}" dt="2023-05-10T12:47:54.509" v="62" actId="1076"/>
        <pc:sldMkLst>
          <pc:docMk/>
          <pc:sldMk cId="0" sldId="388"/>
        </pc:sldMkLst>
        <pc:picChg chg="mod">
          <ac:chgData name="炳" userId="26a9a8d041cd339b" providerId="LiveId" clId="{CB951BD8-B038-4D67-8173-5FC3EE9250AF}" dt="2023-05-10T12:47:54.509" v="62" actId="1076"/>
          <ac:picMkLst>
            <pc:docMk/>
            <pc:sldMk cId="0" sldId="388"/>
            <ac:picMk id="4" creationId="{D14572BE-65BF-4670-BC28-7BB6C78F57C8}"/>
          </ac:picMkLst>
        </pc:picChg>
      </pc:sldChg>
      <pc:sldChg chg="modSp mod">
        <pc:chgData name="炳" userId="26a9a8d041cd339b" providerId="LiveId" clId="{CB951BD8-B038-4D67-8173-5FC3EE9250AF}" dt="2023-05-10T12:08:58.465" v="5" actId="207"/>
        <pc:sldMkLst>
          <pc:docMk/>
          <pc:sldMk cId="2526145775" sldId="406"/>
        </pc:sldMkLst>
        <pc:spChg chg="mod">
          <ac:chgData name="炳" userId="26a9a8d041cd339b" providerId="LiveId" clId="{CB951BD8-B038-4D67-8173-5FC3EE9250AF}" dt="2023-05-10T12:08:58.465" v="5" actId="207"/>
          <ac:spMkLst>
            <pc:docMk/>
            <pc:sldMk cId="2526145775" sldId="406"/>
            <ac:spMk id="2" creationId="{00000000-0000-0000-0000-000000000000}"/>
          </ac:spMkLst>
        </pc:spChg>
      </pc:sldChg>
      <pc:sldChg chg="modSp mod">
        <pc:chgData name="炳" userId="26a9a8d041cd339b" providerId="LiveId" clId="{CB951BD8-B038-4D67-8173-5FC3EE9250AF}" dt="2023-05-10T12:44:59.943" v="60" actId="6549"/>
        <pc:sldMkLst>
          <pc:docMk/>
          <pc:sldMk cId="4227324932" sldId="419"/>
        </pc:sldMkLst>
        <pc:spChg chg="mod">
          <ac:chgData name="炳" userId="26a9a8d041cd339b" providerId="LiveId" clId="{CB951BD8-B038-4D67-8173-5FC3EE9250AF}" dt="2023-05-10T12:44:59.943" v="60" actId="6549"/>
          <ac:spMkLst>
            <pc:docMk/>
            <pc:sldMk cId="4227324932" sldId="419"/>
            <ac:spMk id="2" creationId="{00000000-0000-0000-0000-000000000000}"/>
          </ac:spMkLst>
        </pc:spChg>
      </pc:sldChg>
      <pc:sldChg chg="modSp mod">
        <pc:chgData name="炳" userId="26a9a8d041cd339b" providerId="LiveId" clId="{CB951BD8-B038-4D67-8173-5FC3EE9250AF}" dt="2023-05-10T12:54:05.147" v="65" actId="1076"/>
        <pc:sldMkLst>
          <pc:docMk/>
          <pc:sldMk cId="3832903226" sldId="423"/>
        </pc:sldMkLst>
        <pc:spChg chg="mod">
          <ac:chgData name="炳" userId="26a9a8d041cd339b" providerId="LiveId" clId="{CB951BD8-B038-4D67-8173-5FC3EE9250AF}" dt="2023-05-10T12:54:05.147" v="65" actId="1076"/>
          <ac:spMkLst>
            <pc:docMk/>
            <pc:sldMk cId="3832903226" sldId="423"/>
            <ac:spMk id="15" creationId="{00000000-0000-0000-0000-000000000000}"/>
          </ac:spMkLst>
        </pc:spChg>
      </pc:sldChg>
      <pc:sldChg chg="modSp mod">
        <pc:chgData name="炳" userId="26a9a8d041cd339b" providerId="LiveId" clId="{CB951BD8-B038-4D67-8173-5FC3EE9250AF}" dt="2023-05-10T12:15:00.540" v="29" actId="20577"/>
        <pc:sldMkLst>
          <pc:docMk/>
          <pc:sldMk cId="730720960" sldId="453"/>
        </pc:sldMkLst>
        <pc:spChg chg="mod">
          <ac:chgData name="炳" userId="26a9a8d041cd339b" providerId="LiveId" clId="{CB951BD8-B038-4D67-8173-5FC3EE9250AF}" dt="2023-05-10T12:15:00.540" v="29" actId="20577"/>
          <ac:spMkLst>
            <pc:docMk/>
            <pc:sldMk cId="730720960" sldId="453"/>
            <ac:spMk id="2" creationId="{00000000-0000-0000-0000-000000000000}"/>
          </ac:spMkLst>
        </pc:spChg>
      </pc:sldChg>
      <pc:sldChg chg="modSp mod">
        <pc:chgData name="炳" userId="26a9a8d041cd339b" providerId="LiveId" clId="{CB951BD8-B038-4D67-8173-5FC3EE9250AF}" dt="2023-05-10T12:32:50.572" v="30" actId="1076"/>
        <pc:sldMkLst>
          <pc:docMk/>
          <pc:sldMk cId="3568864559" sldId="463"/>
        </pc:sldMkLst>
        <pc:picChg chg="mod">
          <ac:chgData name="炳" userId="26a9a8d041cd339b" providerId="LiveId" clId="{CB951BD8-B038-4D67-8173-5FC3EE9250AF}" dt="2023-05-10T12:32:50.572" v="30" actId="1076"/>
          <ac:picMkLst>
            <pc:docMk/>
            <pc:sldMk cId="3568864559" sldId="463"/>
            <ac:picMk id="6" creationId="{8D92CD57-858B-4C03-A3E1-16577432D0DD}"/>
          </ac:picMkLst>
        </pc:picChg>
      </pc:sldChg>
      <pc:sldChg chg="modSp mod">
        <pc:chgData name="炳" userId="26a9a8d041cd339b" providerId="LiveId" clId="{CB951BD8-B038-4D67-8173-5FC3EE9250AF}" dt="2023-05-10T12:51:21.342" v="64" actId="1076"/>
        <pc:sldMkLst>
          <pc:docMk/>
          <pc:sldMk cId="1844296180" sldId="528"/>
        </pc:sldMkLst>
        <pc:picChg chg="mod">
          <ac:chgData name="炳" userId="26a9a8d041cd339b" providerId="LiveId" clId="{CB951BD8-B038-4D67-8173-5FC3EE9250AF}" dt="2023-05-10T12:51:09.694" v="63" actId="1076"/>
          <ac:picMkLst>
            <pc:docMk/>
            <pc:sldMk cId="1844296180" sldId="528"/>
            <ac:picMk id="4" creationId="{30EA5747-FD62-46C9-826D-11175EAB315B}"/>
          </ac:picMkLst>
        </pc:picChg>
        <pc:picChg chg="mod">
          <ac:chgData name="炳" userId="26a9a8d041cd339b" providerId="LiveId" clId="{CB951BD8-B038-4D67-8173-5FC3EE9250AF}" dt="2023-05-10T12:51:21.342" v="64" actId="1076"/>
          <ac:picMkLst>
            <pc:docMk/>
            <pc:sldMk cId="1844296180" sldId="528"/>
            <ac:picMk id="5" creationId="{5B1C7831-6393-4381-BEBD-D20C24DF5C70}"/>
          </ac:picMkLst>
        </pc:picChg>
      </pc:sldChg>
      <pc:sldChg chg="modSp mod">
        <pc:chgData name="炳" userId="26a9a8d041cd339b" providerId="LiveId" clId="{CB951BD8-B038-4D67-8173-5FC3EE9250AF}" dt="2023-05-10T12:09:04.553" v="7" actId="27636"/>
        <pc:sldMkLst>
          <pc:docMk/>
          <pc:sldMk cId="0" sldId="529"/>
        </pc:sldMkLst>
        <pc:spChg chg="mod">
          <ac:chgData name="炳" userId="26a9a8d041cd339b" providerId="LiveId" clId="{CB951BD8-B038-4D67-8173-5FC3EE9250AF}" dt="2023-05-10T12:09:04.553" v="7" actId="27636"/>
          <ac:spMkLst>
            <pc:docMk/>
            <pc:sldMk cId="0" sldId="529"/>
            <ac:spMk id="5" creationId="{00000000-0000-0000-0000-000000000000}"/>
          </ac:spMkLst>
        </pc:spChg>
      </pc:sldChg>
      <pc:sldChg chg="addSp delSp modSp add mod">
        <pc:chgData name="炳" userId="26a9a8d041cd339b" providerId="LiveId" clId="{CB951BD8-B038-4D67-8173-5FC3EE9250AF}" dt="2023-05-10T12:10:14.870" v="27" actId="20577"/>
        <pc:sldMkLst>
          <pc:docMk/>
          <pc:sldMk cId="924100348" sldId="548"/>
        </pc:sldMkLst>
        <pc:spChg chg="del">
          <ac:chgData name="炳" userId="26a9a8d041cd339b" providerId="LiveId" clId="{CB951BD8-B038-4D67-8173-5FC3EE9250AF}" dt="2023-05-10T12:09:07.242" v="8" actId="478"/>
          <ac:spMkLst>
            <pc:docMk/>
            <pc:sldMk cId="924100348" sldId="548"/>
            <ac:spMk id="2" creationId="{00000000-0000-0000-0000-000000000000}"/>
          </ac:spMkLst>
        </pc:spChg>
        <pc:spChg chg="add mod">
          <ac:chgData name="炳" userId="26a9a8d041cd339b" providerId="LiveId" clId="{CB951BD8-B038-4D67-8173-5FC3EE9250AF}" dt="2023-05-10T12:10:14.870" v="27" actId="20577"/>
          <ac:spMkLst>
            <pc:docMk/>
            <pc:sldMk cId="924100348" sldId="548"/>
            <ac:spMk id="6" creationId="{18B311A2-510F-F41B-ACE5-43B60FE6B0DE}"/>
          </ac:spMkLst>
        </pc:spChg>
      </pc:sldChg>
      <pc:sldChg chg="add del">
        <pc:chgData name="炳" userId="26a9a8d041cd339b" providerId="LiveId" clId="{CB951BD8-B038-4D67-8173-5FC3EE9250AF}" dt="2023-05-10T12:09:09.451" v="10"/>
        <pc:sldMkLst>
          <pc:docMk/>
          <pc:sldMk cId="486558147" sldId="549"/>
        </pc:sldMkLst>
      </pc:sldChg>
    </pc:docChg>
  </pc:docChgLst>
  <pc:docChgLst>
    <pc:chgData name="炳" userId="26a9a8d041cd339b" providerId="LiveId" clId="{5316A093-C827-4D58-A17F-288F41AE9FAA}"/>
    <pc:docChg chg="undo custSel modSld">
      <pc:chgData name="炳" userId="26a9a8d041cd339b" providerId="LiveId" clId="{5316A093-C827-4D58-A17F-288F41AE9FAA}" dt="2021-05-10T13:29:08.794" v="49" actId="1076"/>
      <pc:docMkLst>
        <pc:docMk/>
      </pc:docMkLst>
      <pc:sldChg chg="addSp modSp mod">
        <pc:chgData name="炳" userId="26a9a8d041cd339b" providerId="LiveId" clId="{5316A093-C827-4D58-A17F-288F41AE9FAA}" dt="2021-04-29T12:53:53.085" v="8" actId="1076"/>
        <pc:sldMkLst>
          <pc:docMk/>
          <pc:sldMk cId="0" sldId="346"/>
        </pc:sldMkLst>
        <pc:spChg chg="add mod">
          <ac:chgData name="炳" userId="26a9a8d041cd339b" providerId="LiveId" clId="{5316A093-C827-4D58-A17F-288F41AE9FAA}" dt="2021-04-29T12:53:53.085" v="8" actId="1076"/>
          <ac:spMkLst>
            <pc:docMk/>
            <pc:sldMk cId="0" sldId="346"/>
            <ac:spMk id="4" creationId="{8225CDAE-B988-42D7-92EF-714B97EE8300}"/>
          </ac:spMkLst>
        </pc:spChg>
      </pc:sldChg>
      <pc:sldChg chg="modSp mod">
        <pc:chgData name="炳" userId="26a9a8d041cd339b" providerId="LiveId" clId="{5316A093-C827-4D58-A17F-288F41AE9FAA}" dt="2021-04-29T10:47:54.384" v="2" actId="1076"/>
        <pc:sldMkLst>
          <pc:docMk/>
          <pc:sldMk cId="0" sldId="362"/>
        </pc:sldMkLst>
        <pc:picChg chg="mod">
          <ac:chgData name="炳" userId="26a9a8d041cd339b" providerId="LiveId" clId="{5316A093-C827-4D58-A17F-288F41AE9FAA}" dt="2021-04-29T10:47:54.384" v="2" actId="1076"/>
          <ac:picMkLst>
            <pc:docMk/>
            <pc:sldMk cId="0" sldId="362"/>
            <ac:picMk id="5" creationId="{75A1EFF9-C53F-4998-9D14-408947280C5E}"/>
          </ac:picMkLst>
        </pc:picChg>
      </pc:sldChg>
      <pc:sldChg chg="modSp mod">
        <pc:chgData name="炳" userId="26a9a8d041cd339b" providerId="LiveId" clId="{5316A093-C827-4D58-A17F-288F41AE9FAA}" dt="2021-05-06T10:36:28.524" v="18" actId="1076"/>
        <pc:sldMkLst>
          <pc:docMk/>
          <pc:sldMk cId="0" sldId="388"/>
        </pc:sldMkLst>
        <pc:spChg chg="mod">
          <ac:chgData name="炳" userId="26a9a8d041cd339b" providerId="LiveId" clId="{5316A093-C827-4D58-A17F-288F41AE9FAA}" dt="2021-05-06T10:36:24.749" v="16" actId="207"/>
          <ac:spMkLst>
            <pc:docMk/>
            <pc:sldMk cId="0" sldId="388"/>
            <ac:spMk id="2" creationId="{00000000-0000-0000-0000-000000000000}"/>
          </ac:spMkLst>
        </pc:spChg>
        <pc:picChg chg="mod">
          <ac:chgData name="炳" userId="26a9a8d041cd339b" providerId="LiveId" clId="{5316A093-C827-4D58-A17F-288F41AE9FAA}" dt="2021-05-06T10:36:26.597" v="17" actId="1076"/>
          <ac:picMkLst>
            <pc:docMk/>
            <pc:sldMk cId="0" sldId="388"/>
            <ac:picMk id="4" creationId="{D14572BE-65BF-4670-BC28-7BB6C78F57C8}"/>
          </ac:picMkLst>
        </pc:picChg>
        <pc:picChg chg="mod">
          <ac:chgData name="炳" userId="26a9a8d041cd339b" providerId="LiveId" clId="{5316A093-C827-4D58-A17F-288F41AE9FAA}" dt="2021-05-06T10:36:28.524" v="18" actId="1076"/>
          <ac:picMkLst>
            <pc:docMk/>
            <pc:sldMk cId="0" sldId="388"/>
            <ac:picMk id="9" creationId="{1D3E9D17-A4EF-4210-9B0F-13F836EF9988}"/>
          </ac:picMkLst>
        </pc:picChg>
      </pc:sldChg>
      <pc:sldChg chg="modSp mod">
        <pc:chgData name="炳" userId="26a9a8d041cd339b" providerId="LiveId" clId="{5316A093-C827-4D58-A17F-288F41AE9FAA}" dt="2021-05-06T11:20:10.652" v="25" actId="207"/>
        <pc:sldMkLst>
          <pc:docMk/>
          <pc:sldMk cId="0" sldId="404"/>
        </pc:sldMkLst>
        <pc:spChg chg="mod">
          <ac:chgData name="炳" userId="26a9a8d041cd339b" providerId="LiveId" clId="{5316A093-C827-4D58-A17F-288F41AE9FAA}" dt="2021-05-06T11:20:10.652" v="25" actId="207"/>
          <ac:spMkLst>
            <pc:docMk/>
            <pc:sldMk cId="0" sldId="404"/>
            <ac:spMk id="5" creationId="{00000000-0000-0000-0000-000000000000}"/>
          </ac:spMkLst>
        </pc:spChg>
      </pc:sldChg>
      <pc:sldChg chg="addSp delSp modSp mod">
        <pc:chgData name="炳" userId="26a9a8d041cd339b" providerId="LiveId" clId="{5316A093-C827-4D58-A17F-288F41AE9FAA}" dt="2021-05-10T13:29:04.761" v="47" actId="21"/>
        <pc:sldMkLst>
          <pc:docMk/>
          <pc:sldMk cId="3033032303" sldId="436"/>
        </pc:sldMkLst>
        <pc:spChg chg="add del mod">
          <ac:chgData name="炳" userId="26a9a8d041cd339b" providerId="LiveId" clId="{5316A093-C827-4D58-A17F-288F41AE9FAA}" dt="2021-05-10T13:29:04.761" v="47" actId="21"/>
          <ac:spMkLst>
            <pc:docMk/>
            <pc:sldMk cId="3033032303" sldId="436"/>
            <ac:spMk id="8" creationId="{08483D37-4986-40C1-95C5-89C17A1036CD}"/>
          </ac:spMkLst>
        </pc:spChg>
        <pc:picChg chg="mod">
          <ac:chgData name="炳" userId="26a9a8d041cd339b" providerId="LiveId" clId="{5316A093-C827-4D58-A17F-288F41AE9FAA}" dt="2021-05-07T13:41:33.723" v="44" actId="1076"/>
          <ac:picMkLst>
            <pc:docMk/>
            <pc:sldMk cId="3033032303" sldId="436"/>
            <ac:picMk id="5" creationId="{B737A6EA-CA9F-4E9A-981B-6BFCDF82E162}"/>
          </ac:picMkLst>
        </pc:picChg>
      </pc:sldChg>
      <pc:sldChg chg="addSp modSp mod">
        <pc:chgData name="炳" userId="26a9a8d041cd339b" providerId="LiveId" clId="{5316A093-C827-4D58-A17F-288F41AE9FAA}" dt="2021-05-10T13:29:08.794" v="49" actId="1076"/>
        <pc:sldMkLst>
          <pc:docMk/>
          <pc:sldMk cId="2770998982" sldId="437"/>
        </pc:sldMkLst>
        <pc:spChg chg="add mod">
          <ac:chgData name="炳" userId="26a9a8d041cd339b" providerId="LiveId" clId="{5316A093-C827-4D58-A17F-288F41AE9FAA}" dt="2021-05-10T13:29:08.794" v="49" actId="1076"/>
          <ac:spMkLst>
            <pc:docMk/>
            <pc:sldMk cId="2770998982" sldId="437"/>
            <ac:spMk id="5" creationId="{532812B2-C6AE-4456-93E3-6D514A1E4063}"/>
          </ac:spMkLst>
        </pc:spChg>
      </pc:sldChg>
      <pc:sldChg chg="modSp">
        <pc:chgData name="炳" userId="26a9a8d041cd339b" providerId="LiveId" clId="{5316A093-C827-4D58-A17F-288F41AE9FAA}" dt="2021-04-29T10:18:29.983" v="0" actId="1076"/>
        <pc:sldMkLst>
          <pc:docMk/>
          <pc:sldMk cId="2271511497" sldId="457"/>
        </pc:sldMkLst>
        <pc:picChg chg="mod">
          <ac:chgData name="炳" userId="26a9a8d041cd339b" providerId="LiveId" clId="{5316A093-C827-4D58-A17F-288F41AE9FAA}" dt="2021-04-29T10:18:29.983" v="0" actId="1076"/>
          <ac:picMkLst>
            <pc:docMk/>
            <pc:sldMk cId="2271511497" sldId="457"/>
            <ac:picMk id="5122" creationId="{00000000-0000-0000-0000-000000000000}"/>
          </ac:picMkLst>
        </pc:picChg>
      </pc:sldChg>
      <pc:sldChg chg="modSp mod">
        <pc:chgData name="炳" userId="26a9a8d041cd339b" providerId="LiveId" clId="{5316A093-C827-4D58-A17F-288F41AE9FAA}" dt="2021-04-29T10:54:53.400" v="3" actId="1076"/>
        <pc:sldMkLst>
          <pc:docMk/>
          <pc:sldMk cId="3568864559" sldId="463"/>
        </pc:sldMkLst>
        <pc:picChg chg="mod">
          <ac:chgData name="炳" userId="26a9a8d041cd339b" providerId="LiveId" clId="{5316A093-C827-4D58-A17F-288F41AE9FAA}" dt="2021-04-29T10:54:53.400" v="3" actId="1076"/>
          <ac:picMkLst>
            <pc:docMk/>
            <pc:sldMk cId="3568864559" sldId="463"/>
            <ac:picMk id="6" creationId="{8D92CD57-858B-4C03-A3E1-16577432D0DD}"/>
          </ac:picMkLst>
        </pc:picChg>
      </pc:sldChg>
      <pc:sldChg chg="modSp mod">
        <pc:chgData name="炳" userId="26a9a8d041cd339b" providerId="LiveId" clId="{5316A093-C827-4D58-A17F-288F41AE9FAA}" dt="2021-05-06T11:49:48.741" v="26" actId="207"/>
        <pc:sldMkLst>
          <pc:docMk/>
          <pc:sldMk cId="505353742" sldId="480"/>
        </pc:sldMkLst>
        <pc:spChg chg="mod">
          <ac:chgData name="炳" userId="26a9a8d041cd339b" providerId="LiveId" clId="{5316A093-C827-4D58-A17F-288F41AE9FAA}" dt="2021-05-06T11:49:48.741" v="26" actId="207"/>
          <ac:spMkLst>
            <pc:docMk/>
            <pc:sldMk cId="505353742" sldId="480"/>
            <ac:spMk id="2" creationId="{00000000-0000-0000-0000-000000000000}"/>
          </ac:spMkLst>
        </pc:spChg>
      </pc:sldChg>
      <pc:sldChg chg="addSp delSp modSp mod">
        <pc:chgData name="炳" userId="26a9a8d041cd339b" providerId="LiveId" clId="{5316A093-C827-4D58-A17F-288F41AE9FAA}" dt="2021-05-06T11:57:28.859" v="37" actId="22"/>
        <pc:sldMkLst>
          <pc:docMk/>
          <pc:sldMk cId="2216134513" sldId="485"/>
        </pc:sldMkLst>
        <pc:spChg chg="mod">
          <ac:chgData name="炳" userId="26a9a8d041cd339b" providerId="LiveId" clId="{5316A093-C827-4D58-A17F-288F41AE9FAA}" dt="2021-05-06T11:55:54.297" v="31" actId="207"/>
          <ac:spMkLst>
            <pc:docMk/>
            <pc:sldMk cId="2216134513" sldId="485"/>
            <ac:spMk id="2" creationId="{00000000-0000-0000-0000-000000000000}"/>
          </ac:spMkLst>
        </pc:spChg>
        <pc:picChg chg="add del mod">
          <ac:chgData name="炳" userId="26a9a8d041cd339b" providerId="LiveId" clId="{5316A093-C827-4D58-A17F-288F41AE9FAA}" dt="2021-05-06T11:57:28.859" v="37" actId="22"/>
          <ac:picMkLst>
            <pc:docMk/>
            <pc:sldMk cId="2216134513" sldId="485"/>
            <ac:picMk id="7" creationId="{74AE8927-0BAA-4361-887D-5D3EF360FBFE}"/>
          </ac:picMkLst>
        </pc:picChg>
      </pc:sldChg>
      <pc:sldChg chg="modSp mod">
        <pc:chgData name="炳" userId="26a9a8d041cd339b" providerId="LiveId" clId="{5316A093-C827-4D58-A17F-288F41AE9FAA}" dt="2021-05-06T11:54:35.329" v="27" actId="207"/>
        <pc:sldMkLst>
          <pc:docMk/>
          <pc:sldMk cId="3348554774" sldId="486"/>
        </pc:sldMkLst>
        <pc:spChg chg="mod">
          <ac:chgData name="炳" userId="26a9a8d041cd339b" providerId="LiveId" clId="{5316A093-C827-4D58-A17F-288F41AE9FAA}" dt="2021-05-06T11:54:35.329" v="27" actId="207"/>
          <ac:spMkLst>
            <pc:docMk/>
            <pc:sldMk cId="3348554774" sldId="486"/>
            <ac:spMk id="2" creationId="{00000000-0000-0000-0000-000000000000}"/>
          </ac:spMkLst>
        </pc:spChg>
      </pc:sldChg>
      <pc:sldChg chg="modSp mod">
        <pc:chgData name="炳" userId="26a9a8d041cd339b" providerId="LiveId" clId="{5316A093-C827-4D58-A17F-288F41AE9FAA}" dt="2021-05-06T11:58:28.183" v="39" actId="207"/>
        <pc:sldMkLst>
          <pc:docMk/>
          <pc:sldMk cId="4189008774" sldId="488"/>
        </pc:sldMkLst>
        <pc:spChg chg="mod">
          <ac:chgData name="炳" userId="26a9a8d041cd339b" providerId="LiveId" clId="{5316A093-C827-4D58-A17F-288F41AE9FAA}" dt="2021-05-06T11:58:28.183" v="39" actId="207"/>
          <ac:spMkLst>
            <pc:docMk/>
            <pc:sldMk cId="4189008774" sldId="488"/>
            <ac:spMk id="4" creationId="{00000000-0000-0000-0000-000000000000}"/>
          </ac:spMkLst>
        </pc:spChg>
      </pc:sldChg>
      <pc:sldChg chg="modSp mod">
        <pc:chgData name="炳" userId="26a9a8d041cd339b" providerId="LiveId" clId="{5316A093-C827-4D58-A17F-288F41AE9FAA}" dt="2021-05-06T12:10:16.629" v="40" actId="207"/>
        <pc:sldMkLst>
          <pc:docMk/>
          <pc:sldMk cId="3058924248" sldId="492"/>
        </pc:sldMkLst>
        <pc:spChg chg="mod">
          <ac:chgData name="炳" userId="26a9a8d041cd339b" providerId="LiveId" clId="{5316A093-C827-4D58-A17F-288F41AE9FAA}" dt="2021-05-06T12:10:16.629" v="40" actId="207"/>
          <ac:spMkLst>
            <pc:docMk/>
            <pc:sldMk cId="3058924248" sldId="492"/>
            <ac:spMk id="2" creationId="{00000000-0000-0000-0000-000000000000}"/>
          </ac:spMkLst>
        </pc:spChg>
      </pc:sldChg>
      <pc:sldChg chg="modSp mod">
        <pc:chgData name="炳" userId="26a9a8d041cd339b" providerId="LiveId" clId="{5316A093-C827-4D58-A17F-288F41AE9FAA}" dt="2021-05-06T12:17:16.829" v="43" actId="20577"/>
        <pc:sldMkLst>
          <pc:docMk/>
          <pc:sldMk cId="3034774473" sldId="500"/>
        </pc:sldMkLst>
        <pc:spChg chg="mod">
          <ac:chgData name="炳" userId="26a9a8d041cd339b" providerId="LiveId" clId="{5316A093-C827-4D58-A17F-288F41AE9FAA}" dt="2021-05-06T12:17:16.829" v="43" actId="20577"/>
          <ac:spMkLst>
            <pc:docMk/>
            <pc:sldMk cId="3034774473" sldId="500"/>
            <ac:spMk id="2" creationId="{00000000-0000-0000-0000-000000000000}"/>
          </ac:spMkLst>
        </pc:spChg>
      </pc:sldChg>
      <pc:sldChg chg="modSp mod">
        <pc:chgData name="炳" userId="26a9a8d041cd339b" providerId="LiveId" clId="{5316A093-C827-4D58-A17F-288F41AE9FAA}" dt="2021-05-06T11:19:09.200" v="19" actId="1076"/>
        <pc:sldMkLst>
          <pc:docMk/>
          <pc:sldMk cId="1844296180" sldId="528"/>
        </pc:sldMkLst>
        <pc:picChg chg="mod">
          <ac:chgData name="炳" userId="26a9a8d041cd339b" providerId="LiveId" clId="{5316A093-C827-4D58-A17F-288F41AE9FAA}" dt="2021-05-06T11:19:09.200" v="19" actId="1076"/>
          <ac:picMkLst>
            <pc:docMk/>
            <pc:sldMk cId="1844296180" sldId="528"/>
            <ac:picMk id="5" creationId="{5B1C7831-6393-4381-BEBD-D20C24DF5C70}"/>
          </ac:picMkLst>
        </pc:picChg>
      </pc:sldChg>
    </pc:docChg>
  </pc:docChgLst>
  <pc:docChgLst>
    <pc:chgData name="张 炳" userId="26a9a8d041cd339b" providerId="LiveId" clId="{AA27FC09-DD0D-4C41-9020-594D5F1A372A}"/>
    <pc:docChg chg="undo custSel addSld delSld modSld sldOrd">
      <pc:chgData name="张 炳" userId="26a9a8d041cd339b" providerId="LiveId" clId="{AA27FC09-DD0D-4C41-9020-594D5F1A372A}" dt="2023-05-23T01:35:04.165" v="165" actId="1076"/>
      <pc:docMkLst>
        <pc:docMk/>
      </pc:docMkLst>
      <pc:sldChg chg="modSp mod">
        <pc:chgData name="张 炳" userId="26a9a8d041cd339b" providerId="LiveId" clId="{AA27FC09-DD0D-4C41-9020-594D5F1A372A}" dt="2023-05-16T02:15:45.527" v="53" actId="1076"/>
        <pc:sldMkLst>
          <pc:docMk/>
          <pc:sldMk cId="0" sldId="362"/>
        </pc:sldMkLst>
        <pc:picChg chg="mod">
          <ac:chgData name="张 炳" userId="26a9a8d041cd339b" providerId="LiveId" clId="{AA27FC09-DD0D-4C41-9020-594D5F1A372A}" dt="2023-05-16T02:15:45.527" v="53" actId="1076"/>
          <ac:picMkLst>
            <pc:docMk/>
            <pc:sldMk cId="0" sldId="362"/>
            <ac:picMk id="5" creationId="{75A1EFF9-C53F-4998-9D14-408947280C5E}"/>
          </ac:picMkLst>
        </pc:picChg>
      </pc:sldChg>
      <pc:sldChg chg="addSp modSp mod modAnim">
        <pc:chgData name="张 炳" userId="26a9a8d041cd339b" providerId="LiveId" clId="{AA27FC09-DD0D-4C41-9020-594D5F1A372A}" dt="2023-05-16T02:20:07.223" v="57" actId="1076"/>
        <pc:sldMkLst>
          <pc:docMk/>
          <pc:sldMk cId="0" sldId="384"/>
        </pc:sldMkLst>
        <pc:spChg chg="mod">
          <ac:chgData name="张 炳" userId="26a9a8d041cd339b" providerId="LiveId" clId="{AA27FC09-DD0D-4C41-9020-594D5F1A372A}" dt="2023-05-16T02:20:07.223" v="57" actId="1076"/>
          <ac:spMkLst>
            <pc:docMk/>
            <pc:sldMk cId="0" sldId="384"/>
            <ac:spMk id="10" creationId="{00000000-0000-0000-0000-000000000000}"/>
          </ac:spMkLst>
        </pc:spChg>
        <pc:picChg chg="add mod">
          <ac:chgData name="张 炳" userId="26a9a8d041cd339b" providerId="LiveId" clId="{AA27FC09-DD0D-4C41-9020-594D5F1A372A}" dt="2023-05-16T02:19:54.917" v="55" actId="1076"/>
          <ac:picMkLst>
            <pc:docMk/>
            <pc:sldMk cId="0" sldId="384"/>
            <ac:picMk id="2" creationId="{DE5B5B1C-8F5F-6069-436C-E92A0A761385}"/>
          </ac:picMkLst>
        </pc:picChg>
      </pc:sldChg>
      <pc:sldChg chg="addSp delSp mod">
        <pc:chgData name="张 炳" userId="26a9a8d041cd339b" providerId="LiveId" clId="{AA27FC09-DD0D-4C41-9020-594D5F1A372A}" dt="2023-05-11T00:12:49.330" v="3" actId="22"/>
        <pc:sldMkLst>
          <pc:docMk/>
          <pc:sldMk cId="2137592085" sldId="407"/>
        </pc:sldMkLst>
        <pc:picChg chg="add del">
          <ac:chgData name="张 炳" userId="26a9a8d041cd339b" providerId="LiveId" clId="{AA27FC09-DD0D-4C41-9020-594D5F1A372A}" dt="2023-05-11T00:12:46.021" v="1" actId="22"/>
          <ac:picMkLst>
            <pc:docMk/>
            <pc:sldMk cId="2137592085" sldId="407"/>
            <ac:picMk id="6" creationId="{DB1F7CE4-8A43-7E5F-67A7-2498E8BC8344}"/>
          </ac:picMkLst>
        </pc:picChg>
        <pc:picChg chg="add del">
          <ac:chgData name="张 炳" userId="26a9a8d041cd339b" providerId="LiveId" clId="{AA27FC09-DD0D-4C41-9020-594D5F1A372A}" dt="2023-05-11T00:12:49.330" v="3" actId="22"/>
          <ac:picMkLst>
            <pc:docMk/>
            <pc:sldMk cId="2137592085" sldId="407"/>
            <ac:picMk id="8" creationId="{4F40FC3E-CB88-405C-1DD0-0E047B43839E}"/>
          </ac:picMkLst>
        </pc:picChg>
      </pc:sldChg>
      <pc:sldChg chg="modSp mod">
        <pc:chgData name="张 炳" userId="26a9a8d041cd339b" providerId="LiveId" clId="{AA27FC09-DD0D-4C41-9020-594D5F1A372A}" dt="2023-05-11T00:22:52.672" v="18" actId="1076"/>
        <pc:sldMkLst>
          <pc:docMk/>
          <pc:sldMk cId="2026420201" sldId="415"/>
        </pc:sldMkLst>
        <pc:spChg chg="mod">
          <ac:chgData name="张 炳" userId="26a9a8d041cd339b" providerId="LiveId" clId="{AA27FC09-DD0D-4C41-9020-594D5F1A372A}" dt="2023-05-11T00:22:52.672" v="18" actId="1076"/>
          <ac:spMkLst>
            <pc:docMk/>
            <pc:sldMk cId="2026420201" sldId="415"/>
            <ac:spMk id="4" creationId="{00000000-0000-0000-0000-000000000000}"/>
          </ac:spMkLst>
        </pc:spChg>
      </pc:sldChg>
      <pc:sldChg chg="modSp mod">
        <pc:chgData name="张 炳" userId="26a9a8d041cd339b" providerId="LiveId" clId="{AA27FC09-DD0D-4C41-9020-594D5F1A372A}" dt="2023-05-16T02:28:00.404" v="68" actId="20577"/>
        <pc:sldMkLst>
          <pc:docMk/>
          <pc:sldMk cId="628488877" sldId="426"/>
        </pc:sldMkLst>
        <pc:spChg chg="mod">
          <ac:chgData name="张 炳" userId="26a9a8d041cd339b" providerId="LiveId" clId="{AA27FC09-DD0D-4C41-9020-594D5F1A372A}" dt="2023-05-16T02:28:00.404" v="68" actId="20577"/>
          <ac:spMkLst>
            <pc:docMk/>
            <pc:sldMk cId="628488877" sldId="426"/>
            <ac:spMk id="2" creationId="{00000000-0000-0000-0000-000000000000}"/>
          </ac:spMkLst>
        </pc:spChg>
      </pc:sldChg>
      <pc:sldChg chg="modSp mod">
        <pc:chgData name="张 炳" userId="26a9a8d041cd339b" providerId="LiveId" clId="{AA27FC09-DD0D-4C41-9020-594D5F1A372A}" dt="2023-05-16T04:28:14.122" v="123" actId="20577"/>
        <pc:sldMkLst>
          <pc:docMk/>
          <pc:sldMk cId="3855276086" sldId="433"/>
        </pc:sldMkLst>
        <pc:spChg chg="mod">
          <ac:chgData name="张 炳" userId="26a9a8d041cd339b" providerId="LiveId" clId="{AA27FC09-DD0D-4C41-9020-594D5F1A372A}" dt="2023-05-16T04:28:14.122" v="123" actId="20577"/>
          <ac:spMkLst>
            <pc:docMk/>
            <pc:sldMk cId="3855276086" sldId="433"/>
            <ac:spMk id="2" creationId="{00000000-0000-0000-0000-000000000000}"/>
          </ac:spMkLst>
        </pc:spChg>
      </pc:sldChg>
      <pc:sldChg chg="addSp delSp modSp mod delAnim modAnim">
        <pc:chgData name="张 炳" userId="26a9a8d041cd339b" providerId="LiveId" clId="{AA27FC09-DD0D-4C41-9020-594D5F1A372A}" dt="2023-05-18T01:32:21.514" v="133"/>
        <pc:sldMkLst>
          <pc:docMk/>
          <pc:sldMk cId="3033032303" sldId="436"/>
        </pc:sldMkLst>
        <pc:picChg chg="del mod">
          <ac:chgData name="张 炳" userId="26a9a8d041cd339b" providerId="LiveId" clId="{AA27FC09-DD0D-4C41-9020-594D5F1A372A}" dt="2023-05-18T01:32:12" v="128" actId="478"/>
          <ac:picMkLst>
            <pc:docMk/>
            <pc:sldMk cId="3033032303" sldId="436"/>
            <ac:picMk id="5" creationId="{B737A6EA-CA9F-4E9A-981B-6BFCDF82E162}"/>
          </ac:picMkLst>
        </pc:picChg>
        <pc:picChg chg="add mod">
          <ac:chgData name="张 炳" userId="26a9a8d041cd339b" providerId="LiveId" clId="{AA27FC09-DD0D-4C41-9020-594D5F1A372A}" dt="2023-05-18T01:32:17.924" v="132" actId="1076"/>
          <ac:picMkLst>
            <pc:docMk/>
            <pc:sldMk cId="3033032303" sldId="436"/>
            <ac:picMk id="7" creationId="{F27F6774-33B0-F58A-9015-C1AC354A4B46}"/>
          </ac:picMkLst>
        </pc:picChg>
      </pc:sldChg>
      <pc:sldChg chg="modSp mod ord">
        <pc:chgData name="张 炳" userId="26a9a8d041cd339b" providerId="LiveId" clId="{AA27FC09-DD0D-4C41-9020-594D5F1A372A}" dt="2023-05-23T01:35:04.165" v="165" actId="1076"/>
        <pc:sldMkLst>
          <pc:docMk/>
          <pc:sldMk cId="800167191" sldId="442"/>
        </pc:sldMkLst>
        <pc:picChg chg="mod">
          <ac:chgData name="张 炳" userId="26a9a8d041cd339b" providerId="LiveId" clId="{AA27FC09-DD0D-4C41-9020-594D5F1A372A}" dt="2023-05-18T01:36:38.333" v="134" actId="1076"/>
          <ac:picMkLst>
            <pc:docMk/>
            <pc:sldMk cId="800167191" sldId="442"/>
            <ac:picMk id="5" creationId="{9488190D-4471-F18A-0CFC-A8067F3B9723}"/>
          </ac:picMkLst>
        </pc:picChg>
        <pc:picChg chg="mod">
          <ac:chgData name="张 炳" userId="26a9a8d041cd339b" providerId="LiveId" clId="{AA27FC09-DD0D-4C41-9020-594D5F1A372A}" dt="2023-05-23T01:35:04.165" v="165" actId="1076"/>
          <ac:picMkLst>
            <pc:docMk/>
            <pc:sldMk cId="800167191" sldId="442"/>
            <ac:picMk id="7" creationId="{EBBDB2A9-BF81-58F8-C451-3C8984B6B58F}"/>
          </ac:picMkLst>
        </pc:picChg>
      </pc:sldChg>
      <pc:sldChg chg="addSp delSp modSp mod">
        <pc:chgData name="张 炳" userId="26a9a8d041cd339b" providerId="LiveId" clId="{AA27FC09-DD0D-4C41-9020-594D5F1A372A}" dt="2023-05-23T01:27:05.384" v="161" actId="478"/>
        <pc:sldMkLst>
          <pc:docMk/>
          <pc:sldMk cId="2009823355" sldId="444"/>
        </pc:sldMkLst>
        <pc:picChg chg="del">
          <ac:chgData name="张 炳" userId="26a9a8d041cd339b" providerId="LiveId" clId="{AA27FC09-DD0D-4C41-9020-594D5F1A372A}" dt="2023-05-23T01:09:54.884" v="142" actId="478"/>
          <ac:picMkLst>
            <pc:docMk/>
            <pc:sldMk cId="2009823355" sldId="444"/>
            <ac:picMk id="5" creationId="{893B822C-6DEA-4D69-AE6B-189DE8F3BBE8}"/>
          </ac:picMkLst>
        </pc:picChg>
        <pc:picChg chg="add mod">
          <ac:chgData name="张 炳" userId="26a9a8d041cd339b" providerId="LiveId" clId="{AA27FC09-DD0D-4C41-9020-594D5F1A372A}" dt="2023-05-23T01:13:23.002" v="155" actId="1076"/>
          <ac:picMkLst>
            <pc:docMk/>
            <pc:sldMk cId="2009823355" sldId="444"/>
            <ac:picMk id="7" creationId="{F1F5E09E-B40C-816C-0DA9-6104145B0AB1}"/>
          </ac:picMkLst>
        </pc:picChg>
        <pc:picChg chg="add mod">
          <ac:chgData name="张 炳" userId="26a9a8d041cd339b" providerId="LiveId" clId="{AA27FC09-DD0D-4C41-9020-594D5F1A372A}" dt="2023-05-23T01:13:27.170" v="157" actId="1076"/>
          <ac:picMkLst>
            <pc:docMk/>
            <pc:sldMk cId="2009823355" sldId="444"/>
            <ac:picMk id="9" creationId="{5C2DCE5B-7075-AD10-C44C-89826B9A1E59}"/>
          </ac:picMkLst>
        </pc:picChg>
        <pc:picChg chg="add del">
          <ac:chgData name="张 炳" userId="26a9a8d041cd339b" providerId="LiveId" clId="{AA27FC09-DD0D-4C41-9020-594D5F1A372A}" dt="2023-05-23T01:27:05.384" v="161" actId="478"/>
          <ac:picMkLst>
            <pc:docMk/>
            <pc:sldMk cId="2009823355" sldId="444"/>
            <ac:picMk id="11" creationId="{38F32A3D-932E-F011-9832-BCFAA78762E0}"/>
          </ac:picMkLst>
        </pc:picChg>
      </pc:sldChg>
      <pc:sldChg chg="delSp modSp mod">
        <pc:chgData name="张 炳" userId="26a9a8d041cd339b" providerId="LiveId" clId="{AA27FC09-DD0D-4C41-9020-594D5F1A372A}" dt="2023-05-11T01:04:01.970" v="33" actId="1076"/>
        <pc:sldMkLst>
          <pc:docMk/>
          <pc:sldMk cId="2271511497" sldId="457"/>
        </pc:sldMkLst>
        <pc:picChg chg="mod">
          <ac:chgData name="张 炳" userId="26a9a8d041cd339b" providerId="LiveId" clId="{AA27FC09-DD0D-4C41-9020-594D5F1A372A}" dt="2023-05-11T01:04:01.970" v="33" actId="1076"/>
          <ac:picMkLst>
            <pc:docMk/>
            <pc:sldMk cId="2271511497" sldId="457"/>
            <ac:picMk id="5122" creationId="{00000000-0000-0000-0000-000000000000}"/>
          </ac:picMkLst>
        </pc:picChg>
        <pc:inkChg chg="del">
          <ac:chgData name="张 炳" userId="26a9a8d041cd339b" providerId="LiveId" clId="{AA27FC09-DD0D-4C41-9020-594D5F1A372A}" dt="2023-05-11T00:14:53.676" v="17" actId="478"/>
          <ac:inkMkLst>
            <pc:docMk/>
            <pc:sldMk cId="2271511497" sldId="457"/>
            <ac:inkMk id="4" creationId="{DD234BE9-8435-4597-B1F1-4064C1C430A9}"/>
          </ac:inkMkLst>
        </pc:inkChg>
      </pc:sldChg>
      <pc:sldChg chg="addSp delSp modSp mod delAnim modAnim">
        <pc:chgData name="张 炳" userId="26a9a8d041cd339b" providerId="LiveId" clId="{AA27FC09-DD0D-4C41-9020-594D5F1A372A}" dt="2023-05-11T01:18:14.004" v="46" actId="1076"/>
        <pc:sldMkLst>
          <pc:docMk/>
          <pc:sldMk cId="3568864559" sldId="463"/>
        </pc:sldMkLst>
        <pc:picChg chg="del mod">
          <ac:chgData name="张 炳" userId="26a9a8d041cd339b" providerId="LiveId" clId="{AA27FC09-DD0D-4C41-9020-594D5F1A372A}" dt="2023-05-11T01:17:32.354" v="36" actId="478"/>
          <ac:picMkLst>
            <pc:docMk/>
            <pc:sldMk cId="3568864559" sldId="463"/>
            <ac:picMk id="5" creationId="{3A68A5F2-1AC7-438A-8C8E-FA97CD3EC773}"/>
          </ac:picMkLst>
        </pc:picChg>
        <pc:picChg chg="del mod">
          <ac:chgData name="张 炳" userId="26a9a8d041cd339b" providerId="LiveId" clId="{AA27FC09-DD0D-4C41-9020-594D5F1A372A}" dt="2023-05-11T01:18:02.283" v="41" actId="478"/>
          <ac:picMkLst>
            <pc:docMk/>
            <pc:sldMk cId="3568864559" sldId="463"/>
            <ac:picMk id="6" creationId="{8D92CD57-858B-4C03-A3E1-16577432D0DD}"/>
          </ac:picMkLst>
        </pc:picChg>
        <pc:picChg chg="add mod">
          <ac:chgData name="张 炳" userId="26a9a8d041cd339b" providerId="LiveId" clId="{AA27FC09-DD0D-4C41-9020-594D5F1A372A}" dt="2023-05-11T01:17:37.723" v="38" actId="1076"/>
          <ac:picMkLst>
            <pc:docMk/>
            <pc:sldMk cId="3568864559" sldId="463"/>
            <ac:picMk id="8" creationId="{659E0105-0CFD-C4DB-E83C-7904855DAD49}"/>
          </ac:picMkLst>
        </pc:picChg>
        <pc:picChg chg="add mod">
          <ac:chgData name="张 炳" userId="26a9a8d041cd339b" providerId="LiveId" clId="{AA27FC09-DD0D-4C41-9020-594D5F1A372A}" dt="2023-05-11T01:18:14.004" v="46" actId="1076"/>
          <ac:picMkLst>
            <pc:docMk/>
            <pc:sldMk cId="3568864559" sldId="463"/>
            <ac:picMk id="10" creationId="{E91EDB56-5F9B-5B3A-DD30-28FFC3F20490}"/>
          </ac:picMkLst>
        </pc:picChg>
      </pc:sldChg>
      <pc:sldChg chg="modSp mod">
        <pc:chgData name="张 炳" userId="26a9a8d041cd339b" providerId="LiveId" clId="{AA27FC09-DD0D-4C41-9020-594D5F1A372A}" dt="2023-05-16T03:36:28.492" v="105" actId="207"/>
        <pc:sldMkLst>
          <pc:docMk/>
          <pc:sldMk cId="535927358" sldId="491"/>
        </pc:sldMkLst>
        <pc:spChg chg="mod">
          <ac:chgData name="张 炳" userId="26a9a8d041cd339b" providerId="LiveId" clId="{AA27FC09-DD0D-4C41-9020-594D5F1A372A}" dt="2023-05-16T03:36:28.492" v="105" actId="207"/>
          <ac:spMkLst>
            <pc:docMk/>
            <pc:sldMk cId="535927358" sldId="491"/>
            <ac:spMk id="2" creationId="{00000000-0000-0000-0000-000000000000}"/>
          </ac:spMkLst>
        </pc:spChg>
      </pc:sldChg>
      <pc:sldChg chg="modSp mod">
        <pc:chgData name="张 炳" userId="26a9a8d041cd339b" providerId="LiveId" clId="{AA27FC09-DD0D-4C41-9020-594D5F1A372A}" dt="2023-05-16T03:42:26.576" v="107" actId="13926"/>
        <pc:sldMkLst>
          <pc:docMk/>
          <pc:sldMk cId="1263921346" sldId="497"/>
        </pc:sldMkLst>
        <pc:spChg chg="mod">
          <ac:chgData name="张 炳" userId="26a9a8d041cd339b" providerId="LiveId" clId="{AA27FC09-DD0D-4C41-9020-594D5F1A372A}" dt="2023-05-16T03:42:26.576" v="107" actId="13926"/>
          <ac:spMkLst>
            <pc:docMk/>
            <pc:sldMk cId="1263921346" sldId="497"/>
            <ac:spMk id="6" creationId="{00000000-0000-0000-0000-000000000000}"/>
          </ac:spMkLst>
        </pc:spChg>
      </pc:sldChg>
      <pc:sldChg chg="addSp modSp mod">
        <pc:chgData name="张 炳" userId="26a9a8d041cd339b" providerId="LiveId" clId="{AA27FC09-DD0D-4C41-9020-594D5F1A372A}" dt="2023-05-16T04:22:44.466" v="118" actId="207"/>
        <pc:sldMkLst>
          <pc:docMk/>
          <pc:sldMk cId="4030158419" sldId="501"/>
        </pc:sldMkLst>
        <pc:spChg chg="add mod">
          <ac:chgData name="张 炳" userId="26a9a8d041cd339b" providerId="LiveId" clId="{AA27FC09-DD0D-4C41-9020-594D5F1A372A}" dt="2023-05-16T04:22:44.466" v="118" actId="207"/>
          <ac:spMkLst>
            <pc:docMk/>
            <pc:sldMk cId="4030158419" sldId="501"/>
            <ac:spMk id="6" creationId="{AE2251B6-D441-78CE-53B0-E4E3B033F66C}"/>
          </ac:spMkLst>
        </pc:spChg>
      </pc:sldChg>
      <pc:sldChg chg="addSp modSp mod">
        <pc:chgData name="张 炳" userId="26a9a8d041cd339b" providerId="LiveId" clId="{AA27FC09-DD0D-4C41-9020-594D5F1A372A}" dt="2023-05-16T04:14:22.052" v="113" actId="14100"/>
        <pc:sldMkLst>
          <pc:docMk/>
          <pc:sldMk cId="2104054558" sldId="504"/>
        </pc:sldMkLst>
        <pc:spChg chg="mod">
          <ac:chgData name="张 炳" userId="26a9a8d041cd339b" providerId="LiveId" clId="{AA27FC09-DD0D-4C41-9020-594D5F1A372A}" dt="2023-05-16T04:14:15.254" v="111" actId="20577"/>
          <ac:spMkLst>
            <pc:docMk/>
            <pc:sldMk cId="2104054558" sldId="504"/>
            <ac:spMk id="2" creationId="{00000000-0000-0000-0000-000000000000}"/>
          </ac:spMkLst>
        </pc:spChg>
        <pc:picChg chg="add mod">
          <ac:chgData name="张 炳" userId="26a9a8d041cd339b" providerId="LiveId" clId="{AA27FC09-DD0D-4C41-9020-594D5F1A372A}" dt="2023-05-16T04:14:22.052" v="113" actId="14100"/>
          <ac:picMkLst>
            <pc:docMk/>
            <pc:sldMk cId="2104054558" sldId="504"/>
            <ac:picMk id="6" creationId="{D5207A3C-7D56-2397-8A16-4A1BB81AC999}"/>
          </ac:picMkLst>
        </pc:picChg>
      </pc:sldChg>
      <pc:sldChg chg="modSp mod">
        <pc:chgData name="张 炳" userId="26a9a8d041cd339b" providerId="LiveId" clId="{AA27FC09-DD0D-4C41-9020-594D5F1A372A}" dt="2023-05-18T01:26:31.995" v="125" actId="1076"/>
        <pc:sldMkLst>
          <pc:docMk/>
          <pc:sldMk cId="0" sldId="513"/>
        </pc:sldMkLst>
        <pc:picChg chg="mod">
          <ac:chgData name="张 炳" userId="26a9a8d041cd339b" providerId="LiveId" clId="{AA27FC09-DD0D-4C41-9020-594D5F1A372A}" dt="2023-05-18T01:26:31.995" v="125" actId="1076"/>
          <ac:picMkLst>
            <pc:docMk/>
            <pc:sldMk cId="0" sldId="513"/>
            <ac:picMk id="5" creationId="{0DB91000-4458-4077-B253-D6CD77AF5851}"/>
          </ac:picMkLst>
        </pc:picChg>
      </pc:sldChg>
      <pc:sldChg chg="modSp mod">
        <pc:chgData name="张 炳" userId="26a9a8d041cd339b" providerId="LiveId" clId="{AA27FC09-DD0D-4C41-9020-594D5F1A372A}" dt="2023-05-18T01:39:52.897" v="135" actId="1076"/>
        <pc:sldMkLst>
          <pc:docMk/>
          <pc:sldMk cId="689687589" sldId="519"/>
        </pc:sldMkLst>
        <pc:picChg chg="mod">
          <ac:chgData name="张 炳" userId="26a9a8d041cd339b" providerId="LiveId" clId="{AA27FC09-DD0D-4C41-9020-594D5F1A372A}" dt="2023-05-18T01:39:52.897" v="135" actId="1076"/>
          <ac:picMkLst>
            <pc:docMk/>
            <pc:sldMk cId="689687589" sldId="519"/>
            <ac:picMk id="5" creationId="{647AD5FD-164C-4F05-B508-748BF04693CE}"/>
          </ac:picMkLst>
        </pc:picChg>
      </pc:sldChg>
      <pc:sldChg chg="modSp mod">
        <pc:chgData name="张 炳" userId="26a9a8d041cd339b" providerId="LiveId" clId="{AA27FC09-DD0D-4C41-9020-594D5F1A372A}" dt="2023-05-11T00:12:52.301" v="5" actId="27636"/>
        <pc:sldMkLst>
          <pc:docMk/>
          <pc:sldMk cId="0" sldId="529"/>
        </pc:sldMkLst>
        <pc:spChg chg="mod">
          <ac:chgData name="张 炳" userId="26a9a8d041cd339b" providerId="LiveId" clId="{AA27FC09-DD0D-4C41-9020-594D5F1A372A}" dt="2023-05-11T00:12:52.301" v="5" actId="27636"/>
          <ac:spMkLst>
            <pc:docMk/>
            <pc:sldMk cId="0" sldId="529"/>
            <ac:spMk id="5" creationId="{00000000-0000-0000-0000-000000000000}"/>
          </ac:spMkLst>
        </pc:spChg>
      </pc:sldChg>
      <pc:sldChg chg="modSp">
        <pc:chgData name="张 炳" userId="26a9a8d041cd339b" providerId="LiveId" clId="{AA27FC09-DD0D-4C41-9020-594D5F1A372A}" dt="2023-05-16T03:52:19.818" v="108" actId="207"/>
        <pc:sldMkLst>
          <pc:docMk/>
          <pc:sldMk cId="0" sldId="530"/>
        </pc:sldMkLst>
        <pc:spChg chg="mod">
          <ac:chgData name="张 炳" userId="26a9a8d041cd339b" providerId="LiveId" clId="{AA27FC09-DD0D-4C41-9020-594D5F1A372A}" dt="2023-05-16T03:52:19.818" v="108" actId="207"/>
          <ac:spMkLst>
            <pc:docMk/>
            <pc:sldMk cId="0" sldId="530"/>
            <ac:spMk id="5" creationId="{00000000-0000-0000-0000-000000000000}"/>
          </ac:spMkLst>
        </pc:spChg>
      </pc:sldChg>
      <pc:sldChg chg="modSp mod">
        <pc:chgData name="张 炳" userId="26a9a8d041cd339b" providerId="LiveId" clId="{AA27FC09-DD0D-4C41-9020-594D5F1A372A}" dt="2023-05-23T01:04:31.994" v="141" actId="1076"/>
        <pc:sldMkLst>
          <pc:docMk/>
          <pc:sldMk cId="1103530900" sldId="542"/>
        </pc:sldMkLst>
        <pc:spChg chg="mod">
          <ac:chgData name="张 炳" userId="26a9a8d041cd339b" providerId="LiveId" clId="{AA27FC09-DD0D-4C41-9020-594D5F1A372A}" dt="2023-05-23T01:04:31.994" v="141" actId="1076"/>
          <ac:spMkLst>
            <pc:docMk/>
            <pc:sldMk cId="1103530900" sldId="542"/>
            <ac:spMk id="4" creationId="{C1DD1209-5EB6-42D6-B3E9-7CEC395F0256}"/>
          </ac:spMkLst>
        </pc:spChg>
      </pc:sldChg>
      <pc:sldChg chg="addSp delSp modSp add del mod ord delAnim">
        <pc:chgData name="张 炳" userId="26a9a8d041cd339b" providerId="LiveId" clId="{AA27FC09-DD0D-4C41-9020-594D5F1A372A}" dt="2023-05-11T00:13:34.650" v="15" actId="2696"/>
        <pc:sldMkLst>
          <pc:docMk/>
          <pc:sldMk cId="1856069653" sldId="549"/>
        </pc:sldMkLst>
        <pc:spChg chg="del">
          <ac:chgData name="张 炳" userId="26a9a8d041cd339b" providerId="LiveId" clId="{AA27FC09-DD0D-4C41-9020-594D5F1A372A}" dt="2023-05-11T00:13:14.188" v="10" actId="478"/>
          <ac:spMkLst>
            <pc:docMk/>
            <pc:sldMk cId="1856069653" sldId="549"/>
            <ac:spMk id="2" creationId="{00000000-0000-0000-0000-000000000000}"/>
          </ac:spMkLst>
        </pc:spChg>
        <pc:spChg chg="add del mod">
          <ac:chgData name="张 炳" userId="26a9a8d041cd339b" providerId="LiveId" clId="{AA27FC09-DD0D-4C41-9020-594D5F1A372A}" dt="2023-05-11T00:13:16.818" v="11" actId="478"/>
          <ac:spMkLst>
            <pc:docMk/>
            <pc:sldMk cId="1856069653" sldId="549"/>
            <ac:spMk id="6" creationId="{23595FFC-3A97-296F-D7CA-1AC66954B9B2}"/>
          </ac:spMkLst>
        </pc:spChg>
        <pc:picChg chg="del">
          <ac:chgData name="张 炳" userId="26a9a8d041cd339b" providerId="LiveId" clId="{AA27FC09-DD0D-4C41-9020-594D5F1A372A}" dt="2023-05-11T00:13:06.287" v="6" actId="478"/>
          <ac:picMkLst>
            <pc:docMk/>
            <pc:sldMk cId="1856069653" sldId="549"/>
            <ac:picMk id="4" creationId="{681D34CF-5AD1-411D-9327-602EC1299A99}"/>
          </ac:picMkLst>
        </pc:picChg>
        <pc:picChg chg="add">
          <ac:chgData name="张 炳" userId="26a9a8d041cd339b" providerId="LiveId" clId="{AA27FC09-DD0D-4C41-9020-594D5F1A372A}" dt="2023-05-11T00:13:18.173" v="12" actId="22"/>
          <ac:picMkLst>
            <pc:docMk/>
            <pc:sldMk cId="1856069653" sldId="549"/>
            <ac:picMk id="8" creationId="{9153C160-84D5-A73A-775A-8C91545A162A}"/>
          </ac:picMkLst>
        </pc:picChg>
        <pc:picChg chg="del mod">
          <ac:chgData name="张 炳" userId="26a9a8d041cd339b" providerId="LiveId" clId="{AA27FC09-DD0D-4C41-9020-594D5F1A372A}" dt="2023-05-11T00:13:07.148" v="8" actId="478"/>
          <ac:picMkLst>
            <pc:docMk/>
            <pc:sldMk cId="1856069653" sldId="549"/>
            <ac:picMk id="1026" creationId="{00000000-0000-0000-0000-000000000000}"/>
          </ac:picMkLst>
        </pc:picChg>
        <pc:cxnChg chg="del">
          <ac:chgData name="张 炳" userId="26a9a8d041cd339b" providerId="LiveId" clId="{AA27FC09-DD0D-4C41-9020-594D5F1A372A}" dt="2023-05-11T00:13:09.125" v="9" actId="478"/>
          <ac:cxnSpMkLst>
            <pc:docMk/>
            <pc:sldMk cId="1856069653" sldId="549"/>
            <ac:cxnSpMk id="11" creationId="{00000000-0000-0000-0000-000000000000}"/>
          </ac:cxnSpMkLst>
        </pc:cxnChg>
        <pc:cxnChg chg="del">
          <ac:chgData name="张 炳" userId="26a9a8d041cd339b" providerId="LiveId" clId="{AA27FC09-DD0D-4C41-9020-594D5F1A372A}" dt="2023-05-11T00:13:09.125" v="9" actId="478"/>
          <ac:cxnSpMkLst>
            <pc:docMk/>
            <pc:sldMk cId="1856069653" sldId="549"/>
            <ac:cxnSpMk id="17" creationId="{00000000-0000-0000-0000-000000000000}"/>
          </ac:cxnSpMkLst>
        </pc:cxnChg>
        <pc:cxnChg chg="del">
          <ac:chgData name="张 炳" userId="26a9a8d041cd339b" providerId="LiveId" clId="{AA27FC09-DD0D-4C41-9020-594D5F1A372A}" dt="2023-05-11T00:13:09.125" v="9" actId="478"/>
          <ac:cxnSpMkLst>
            <pc:docMk/>
            <pc:sldMk cId="1856069653" sldId="549"/>
            <ac:cxnSpMk id="19" creationId="{00000000-0000-0000-0000-000000000000}"/>
          </ac:cxnSpMkLst>
        </pc:cxnChg>
      </pc:sldChg>
      <pc:sldChg chg="add">
        <pc:chgData name="张 炳" userId="26a9a8d041cd339b" providerId="LiveId" clId="{AA27FC09-DD0D-4C41-9020-594D5F1A372A}" dt="2023-05-11T00:14:06.142" v="16"/>
        <pc:sldMkLst>
          <pc:docMk/>
          <pc:sldMk cId="2332526149" sldId="549"/>
        </pc:sldMkLst>
      </pc:sldChg>
      <pc:sldChg chg="addSp delSp modSp add mod delAnim modAnim">
        <pc:chgData name="张 炳" userId="26a9a8d041cd339b" providerId="LiveId" clId="{AA27FC09-DD0D-4C41-9020-594D5F1A372A}" dt="2023-05-11T01:21:19.208" v="52"/>
        <pc:sldMkLst>
          <pc:docMk/>
          <pc:sldMk cId="4064607105" sldId="550"/>
        </pc:sldMkLst>
        <pc:spChg chg="del">
          <ac:chgData name="张 炳" userId="26a9a8d041cd339b" providerId="LiveId" clId="{AA27FC09-DD0D-4C41-9020-594D5F1A372A}" dt="2023-05-11T00:23:01.922" v="20" actId="478"/>
          <ac:spMkLst>
            <pc:docMk/>
            <pc:sldMk cId="4064607105" sldId="550"/>
            <ac:spMk id="2" creationId="{00000000-0000-0000-0000-000000000000}"/>
          </ac:spMkLst>
        </pc:spChg>
        <pc:spChg chg="del">
          <ac:chgData name="张 炳" userId="26a9a8d041cd339b" providerId="LiveId" clId="{AA27FC09-DD0D-4C41-9020-594D5F1A372A}" dt="2023-05-11T00:23:01.922" v="20" actId="478"/>
          <ac:spMkLst>
            <pc:docMk/>
            <pc:sldMk cId="4064607105" sldId="550"/>
            <ac:spMk id="4" creationId="{00000000-0000-0000-0000-000000000000}"/>
          </ac:spMkLst>
        </pc:spChg>
        <pc:spChg chg="del">
          <ac:chgData name="张 炳" userId="26a9a8d041cd339b" providerId="LiveId" clId="{AA27FC09-DD0D-4C41-9020-594D5F1A372A}" dt="2023-05-11T00:23:01.922" v="20" actId="478"/>
          <ac:spMkLst>
            <pc:docMk/>
            <pc:sldMk cId="4064607105" sldId="550"/>
            <ac:spMk id="5" creationId="{00000000-0000-0000-0000-000000000000}"/>
          </ac:spMkLst>
        </pc:spChg>
        <pc:spChg chg="del">
          <ac:chgData name="张 炳" userId="26a9a8d041cd339b" providerId="LiveId" clId="{AA27FC09-DD0D-4C41-9020-594D5F1A372A}" dt="2023-05-11T00:23:01.922" v="20" actId="478"/>
          <ac:spMkLst>
            <pc:docMk/>
            <pc:sldMk cId="4064607105" sldId="550"/>
            <ac:spMk id="6" creationId="{00000000-0000-0000-0000-000000000000}"/>
          </ac:spMkLst>
        </pc:spChg>
        <pc:spChg chg="add del mod">
          <ac:chgData name="张 炳" userId="26a9a8d041cd339b" providerId="LiveId" clId="{AA27FC09-DD0D-4C41-9020-594D5F1A372A}" dt="2023-05-11T00:23:04.573" v="21" actId="478"/>
          <ac:spMkLst>
            <pc:docMk/>
            <pc:sldMk cId="4064607105" sldId="550"/>
            <ac:spMk id="9" creationId="{D24A059A-140C-891F-BDB1-CFEFD81D1269}"/>
          </ac:spMkLst>
        </pc:spChg>
        <pc:picChg chg="add mod">
          <ac:chgData name="张 炳" userId="26a9a8d041cd339b" providerId="LiveId" clId="{AA27FC09-DD0D-4C41-9020-594D5F1A372A}" dt="2023-05-11T01:21:16.303" v="51" actId="1076"/>
          <ac:picMkLst>
            <pc:docMk/>
            <pc:sldMk cId="4064607105" sldId="550"/>
            <ac:picMk id="4" creationId="{A3DF1815-E5DD-5065-2134-BB91B45AA71D}"/>
          </ac:picMkLst>
        </pc:picChg>
        <pc:picChg chg="add mod">
          <ac:chgData name="张 炳" userId="26a9a8d041cd339b" providerId="LiveId" clId="{AA27FC09-DD0D-4C41-9020-594D5F1A372A}" dt="2023-05-11T00:23:41.909" v="29" actId="1076"/>
          <ac:picMkLst>
            <pc:docMk/>
            <pc:sldMk cId="4064607105" sldId="550"/>
            <ac:picMk id="10" creationId="{FEF9DF7C-1B26-C401-4F0B-FCB5E5119791}"/>
          </ac:picMkLst>
        </pc:picChg>
        <pc:inkChg chg="del">
          <ac:chgData name="张 炳" userId="26a9a8d041cd339b" providerId="LiveId" clId="{AA27FC09-DD0D-4C41-9020-594D5F1A372A}" dt="2023-05-11T00:23:01.922" v="20" actId="478"/>
          <ac:inkMkLst>
            <pc:docMk/>
            <pc:sldMk cId="4064607105" sldId="550"/>
            <ac:inkMk id="7" creationId="{D4BC7898-8FB2-42C8-BA72-EFB6F11B76D9}"/>
          </ac:inkMkLst>
        </pc:inkChg>
      </pc:sldChg>
      <pc:sldChg chg="add del">
        <pc:chgData name="张 炳" userId="26a9a8d041cd339b" providerId="LiveId" clId="{AA27FC09-DD0D-4C41-9020-594D5F1A372A}" dt="2023-05-11T00:23:06.871" v="23"/>
        <pc:sldMkLst>
          <pc:docMk/>
          <pc:sldMk cId="2788855663" sldId="551"/>
        </pc:sldMkLst>
      </pc:sldChg>
      <pc:sldChg chg="add">
        <pc:chgData name="张 炳" userId="26a9a8d041cd339b" providerId="LiveId" clId="{AA27FC09-DD0D-4C41-9020-594D5F1A372A}" dt="2023-05-23T01:27:00.237" v="160"/>
        <pc:sldMkLst>
          <pc:docMk/>
          <pc:sldMk cId="3597454850" sldId="5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47D489-86FB-4C32-81D6-7F640DCF202A}" type="datetimeFigureOut">
              <a:rPr lang="zh-CN" altLang="en-US" smtClean="0"/>
              <a:pPr/>
              <a:t>2024/5/9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4240F5-3459-4357-BDC3-76CA4106153A}" type="slidenum">
              <a:rPr lang="zh-CN" altLang="en-US" smtClean="0"/>
              <a:pPr/>
              <a:t>‹#›</a:t>
            </a:fld>
            <a:endParaRPr lang="zh-CN" altLang="en-US"/>
          </a:p>
        </p:txBody>
      </p:sp>
    </p:spTree>
    <p:extLst>
      <p:ext uri="{BB962C8B-B14F-4D97-AF65-F5344CB8AC3E}">
        <p14:creationId xmlns:p14="http://schemas.microsoft.com/office/powerpoint/2010/main" val="1964104221"/>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80" units="cm"/>
          <inkml:channel name="Y" type="integer" max="1504" units="cm"/>
          <inkml:channel name="T" type="integer" max="2.14748E9" units="dev"/>
        </inkml:traceFormat>
        <inkml:channelProperties>
          <inkml:channelProperty channel="X" name="resolution" value="115.08772" units="1/cm"/>
          <inkml:channelProperty channel="Y" name="resolution" value="79.1579" units="1/cm"/>
          <inkml:channelProperty channel="T" name="resolution" value="1" units="1/dev"/>
        </inkml:channelProperties>
      </inkml:inkSource>
      <inkml:timestamp xml:id="ts0" timeString="2019-04-29T08:00:23.984"/>
    </inkml:context>
    <inkml:brush xml:id="br0">
      <inkml:brushProperty name="width" value="0.05292" units="cm"/>
      <inkml:brushProperty name="height" value="0.05292" units="cm"/>
      <inkml:brushProperty name="color" value="#FF0000"/>
    </inkml:brush>
  </inkml:definitions>
  <inkml:trace contextRef="#ctx0" brushRef="#br0">4037 4981 0,'-18'71'46,"18"-17"-30,-18 53 0,18-71-1,-36 107-15,1-54 16,17 90 15,18-72-31,0 71 31,0-160-31,0 53 32,18-17-32,0 0 15,-1-19 1,-17-17 0,18 0-1,18-18 32,-18 0-31,0 18-16,35-18 15,1 36 17,-18-19-32,53-17 15,-35 0 1,106 0-1,1 0 1,303 0 0,-231 0-1,88-35 1,-178 17 0,143-36-1,-143 54 1,160-35-1,-53 17 1,18-36 0,-178 54-1,70 0 1,-124 0 15,18 0-15,-36 0-1,178-18 1,-89 18 0,215-53-1,-126 53 1,72 0 0,-125 0-1,71 0 1,-53-18-1,-125 18 1,143 0 0,-90 0-1,90-18 1,-54 18 15,53-54-15,-142 54-1,35-17 1,1-1 0,-19-36-1,1 54 1,71-53 0,-36 17-1,54-18 1,-107 1-1,35-19 1,-53 55 0,54-55-1,-54 54 17,-18 0-17,0 1 16,0-19-15,0 18-16,-18 18 16,-107-71-1,18 53 1,-72 0-16,72 0 16,-72-18-1,-142 18 1,17 1-1,215-1 1,-144-18 0,180 18-1,-37 0 1,-160 0 15,161 18-15,-143 0-1,107 0 1,-72 0 0,72 0-1,-250 0 1,250 18 0,-232 36-1,107-18 1,-18-1-1,179-35 1,-90 18 0,90-18-1,17 0 1,-142 0 15,71 0-15,-53-18-1,35 0 1,54 1 0,89 17-1,-36 0-15,36 0 16,-53 0 0,-18-18-1,53 18 1,-36 0-1,1 0 1,53 0 0,0 0-1,-35 0 17,17 0-17,-89 0 1,89 0-1,-17 0 1</inkml:trace>
  <inkml:trace contextRef="#ctx0" brushRef="#br0" timeOffset="4554.54">10360 8677 0,'72'0'94,"35"-18"-79,89-53 1,-53 17 0,18 0-16,-143 54 15,-18-35 1</inkml:trace>
  <inkml:trace contextRef="#ctx0" brushRef="#br0" timeOffset="7221.58">10396 5767 0,'107'0'203,"304"0"-187,-179 0-1,36 0 1,0 0-1,-232 0 1,17 0 172,108 0-173,53 0 1,-71-18-1,36 18-15,-126 0 16,19 0 0,17 0-1,-35 0 1,-1 0 0,37 0-16,88 0 15,162 0 16,-251 0-15,0 0 0,1 0-1,-37 0 1,36 0 0,-71 0-1,18 0 63,35 0-62,162 18 0,-108-18-16,125 0 15,-89 0 1,35 0-16,-35 0 15,53 0 17,-125 0-17,-35 0-15,-36 0 16,0 0 0</inkml:trace>
</inkml:ink>
</file>

<file path=ppt/ink/ink2.xml><?xml version="1.0" encoding="utf-8"?>
<inkml:ink xmlns:inkml="http://www.w3.org/2003/InkML">
  <inkml:definitions>
    <inkml:context xml:id="ctx0">
      <inkml:inkSource xml:id="inkSrc0">
        <inkml:traceFormat>
          <inkml:channel name="X" type="integer" max="3280" units="cm"/>
          <inkml:channel name="Y" type="integer" max="1504" units="cm"/>
          <inkml:channel name="T" type="integer" max="2.14748E9" units="dev"/>
        </inkml:traceFormat>
        <inkml:channelProperties>
          <inkml:channelProperty channel="X" name="resolution" value="115.08772" units="1/cm"/>
          <inkml:channelProperty channel="Y" name="resolution" value="79.1579" units="1/cm"/>
          <inkml:channelProperty channel="T" name="resolution" value="1" units="1/dev"/>
        </inkml:channelProperties>
      </inkml:inkSource>
      <inkml:timestamp xml:id="ts0" timeString="2019-05-06T08:00:44.965"/>
    </inkml:context>
    <inkml:brush xml:id="br0">
      <inkml:brushProperty name="width" value="0.05292" units="cm"/>
      <inkml:brushProperty name="height" value="0.05292" units="cm"/>
      <inkml:brushProperty name="color" value="#FF0000"/>
    </inkml:brush>
  </inkml:definitions>
  <inkml:trace contextRef="#ctx0" brushRef="#br0">3608 7516 0,'-18'0'109,"-71"36"-109,-36 18 16,54-19 0,-72 19-16,35-36 15,-17 17 1,54 19-1,-36-18 1,35-1-16,-17 1 16,-54 36-1,107-55 1,-71 73 0,54-90-1,-72 142 16,53-52-15,-17 17 0,89-36-1,-18-35 1,-18-18-16,18 53 16,1 1-1,-1-37-15,-18 55 16,18-1-1,0 54 1,0-54 0,18 90-1,0-108 1,0 125 0,0-71 15,18 179-16,36-179 1,53 35 0,-89-124-1,107 125 1,-36-54 0,126 54-1,-126-108 1,179 54-1,-161-71 1,36 0 0,-72-36-1,108 0 1,-90 0 0,126 0 15,-73 0-16,180 0 1,-161 0 0,267 0-1,-160 0 1,-160 0 0,124 0-16,-125 0 15,89 0 1,-35 0-1,89 0 1,286 0 0,-304 0-1,393 0 1,54 0 15,-339 0-31,-108 0 31,304 0-15,-233 0 0,180-18-1,-305 18 1,322-36 0,-410 36-1,231-35 1,-142 35-1,142-18 1,-231 0 0,70 18-16,-106 0 15,125 0 1,160 0 0,-160 0-1,446 0 16,-357 0-15,107 0 0,304 0-1,-411 0 1,375 0 0,-322-18-1,72-53 1,-232 71-1,89-54 1,-125 36 0,36-18-1,-143 1 1,53-1 0,-35-18 15,17 1-16,-17-36 1,89-36 0,-89 35-1,142-52 1,-70 52 0,-19-53-1,-35 72 1,-19 17-1,90-106 1,-35-19 0,-73 108-1,-17-36 1,18 53 0,-18 18-1,0-35 16,0 35-15,0-17-16,-35 35 16,-1-36-1,-36 19-15,1-37 16,-18 37 0,71-1-16,-179-53 15,54 35 1,36 0-16,18 37 15,-18-37 1,-125 18 0,107-17-1,-286-1 1,125-17 0,-179-19 15,233 37-16,-71 17 1,142 18 0,-196-17-1,142 35 1,-142-36 0,196 36-1,-35 0 1,-161 0-1,17 0 1,108 0 0,125 0-1,-90 0-15,54 0 16,-89 0 0,-304 0 15,286 0-16,-357 0 1,268 0 0,-108 0-1,304 0 1,-178 0 0,124 0-1,-71 0 1,125 0-1,-143 0 1,179 0 0,-232-18-1,142-18 1,-160 19 15,179-1-31,-198-36 31,162 36-15,-90-17 0,108 35-1,-54-36 1,143 18 0,-36 18-1,71 0-15,-35-18 16,18 18-1,-72-18 1,125 18 0,-106 0-1,88-35 1,-89 17 0,107 18-1,-124-18 16,88 18-15,1 0 0,17 0-1,-125 0 1,108 0 0,-72 0-1,90 0 1,-90 0-1,107 0 1,-53 0 0,17 0-1,-35 0 1,53 0 0,-17 0 15,17 0-16,1 0 1,35 0-16,0 0 16,-71 0-1,53 0 1,-89 0 0,53 0-1,-88 0 1,124 0-1,-53 0 1,89 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AE6FB9-1FEE-4189-AD56-314F68115295}" type="datetimeFigureOut">
              <a:rPr lang="zh-CN" altLang="en-US" smtClean="0"/>
              <a:pPr/>
              <a:t>2024/5/9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BBF537-0E3A-43EF-902C-D64FE784D6E9}" type="slidenum">
              <a:rPr lang="zh-CN" altLang="en-US" smtClean="0"/>
              <a:pPr/>
              <a:t>‹#›</a:t>
            </a:fld>
            <a:endParaRPr lang="zh-CN" altLang="en-US"/>
          </a:p>
        </p:txBody>
      </p:sp>
    </p:spTree>
    <p:extLst>
      <p:ext uri="{BB962C8B-B14F-4D97-AF65-F5344CB8AC3E}">
        <p14:creationId xmlns:p14="http://schemas.microsoft.com/office/powerpoint/2010/main" val="36427228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43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58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59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60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61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65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2BBF537-0E3A-43EF-902C-D64FE784D6E9}" type="slidenum">
              <a:rPr lang="zh-CN" altLang="en-US" smtClean="0"/>
              <a:pPr/>
              <a:t>69</a:t>
            </a:fld>
            <a:endParaRPr lang="zh-CN" altLang="en-US"/>
          </a:p>
        </p:txBody>
      </p:sp>
    </p:spTree>
    <p:extLst>
      <p:ext uri="{BB962C8B-B14F-4D97-AF65-F5344CB8AC3E}">
        <p14:creationId xmlns:p14="http://schemas.microsoft.com/office/powerpoint/2010/main" val="126801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8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ContextAttributeServlet.java</a:t>
            </a:r>
            <a:r>
              <a:rPr lang="zh-CN" altLang="en-US" sz="1200" b="1" dirty="0">
                <a:solidFill>
                  <a:srgbClr val="C00000"/>
                </a:solidFill>
                <a:latin typeface="微软雅黑" pitchFamily="34" charset="-122"/>
                <a:ea typeface="微软雅黑" pitchFamily="34" charset="-122"/>
              </a:rPr>
              <a:t>：</a:t>
            </a:r>
            <a:endParaRPr lang="en-US" altLang="zh-CN" sz="1200" dirty="0"/>
          </a:p>
          <a:p>
            <a:pPr>
              <a:lnSpc>
                <a:spcPct val="80000"/>
              </a:lnSpc>
            </a:pPr>
            <a:r>
              <a:rPr lang="en-US" altLang="zh-CN" sz="1200" dirty="0"/>
              <a:t>package </a:t>
            </a:r>
            <a:r>
              <a:rPr lang="en-US" altLang="zh-CN" sz="1200" dirty="0" err="1"/>
              <a:t>com.edu.ysu.servlet</a:t>
            </a:r>
            <a:r>
              <a:rPr lang="en-US" altLang="zh-CN" sz="1200" dirty="0"/>
              <a:t>;</a:t>
            </a:r>
          </a:p>
          <a:p>
            <a:pPr>
              <a:lnSpc>
                <a:spcPct val="80000"/>
              </a:lnSpc>
            </a:pPr>
            <a:r>
              <a:rPr lang="en-US" altLang="zh-CN" sz="1200" dirty="0"/>
              <a:t>import java.io.*;</a:t>
            </a:r>
          </a:p>
          <a:p>
            <a:pPr>
              <a:lnSpc>
                <a:spcPct val="80000"/>
              </a:lnSpc>
            </a:pPr>
            <a:r>
              <a:rPr lang="en-US" altLang="zh-CN" sz="1200" dirty="0"/>
              <a:t>import </a:t>
            </a:r>
            <a:r>
              <a:rPr lang="en-US" altLang="zh-CN" sz="1200" dirty="0" err="1"/>
              <a:t>javax.servlet</a:t>
            </a:r>
            <a:r>
              <a:rPr lang="en-US" altLang="zh-CN" sz="1200" dirty="0"/>
              <a:t>.*;</a:t>
            </a:r>
          </a:p>
          <a:p>
            <a:pPr>
              <a:lnSpc>
                <a:spcPct val="80000"/>
              </a:lnSpc>
            </a:pPr>
            <a:r>
              <a:rPr lang="en-US" altLang="zh-CN" sz="1200" dirty="0"/>
              <a:t>import </a:t>
            </a:r>
            <a:r>
              <a:rPr lang="en-US" altLang="zh-CN" sz="1200" dirty="0" err="1"/>
              <a:t>javax.servlet.http</a:t>
            </a:r>
            <a:r>
              <a:rPr lang="en-US" altLang="zh-CN" sz="1200" dirty="0"/>
              <a:t>.*;</a:t>
            </a:r>
          </a:p>
          <a:p>
            <a:pPr>
              <a:lnSpc>
                <a:spcPct val="80000"/>
              </a:lnSpc>
            </a:pPr>
            <a:r>
              <a:rPr lang="en-US" altLang="zh-CN" sz="1200" dirty="0"/>
              <a:t>public class </a:t>
            </a:r>
            <a:r>
              <a:rPr lang="en-US" altLang="zh-CN" sz="1200" dirty="0" err="1"/>
              <a:t>ContextAttributeServlet</a:t>
            </a:r>
            <a:r>
              <a:rPr lang="en-US" altLang="zh-CN" sz="1200" dirty="0"/>
              <a:t> extends </a:t>
            </a:r>
            <a:r>
              <a:rPr lang="en-US" altLang="zh-CN" sz="1200" dirty="0" err="1"/>
              <a:t>HttpServlet</a:t>
            </a:r>
            <a:r>
              <a:rPr lang="en-US" altLang="zh-CN" sz="1200" dirty="0"/>
              <a:t> {</a:t>
            </a:r>
          </a:p>
          <a:p>
            <a:pPr>
              <a:lnSpc>
                <a:spcPct val="80000"/>
              </a:lnSpc>
            </a:pPr>
            <a:r>
              <a:rPr lang="en-US" altLang="zh-CN" sz="1200" dirty="0"/>
              <a:t>		protected void </a:t>
            </a:r>
            <a:r>
              <a:rPr lang="en-US" altLang="zh-CN" sz="1200" dirty="0" err="1"/>
              <a:t>doGet</a:t>
            </a:r>
            <a:r>
              <a:rPr lang="en-US" altLang="zh-CN" sz="1200" dirty="0"/>
              <a:t>(</a:t>
            </a:r>
            <a:r>
              <a:rPr lang="en-US" altLang="zh-CN" sz="1200" dirty="0" err="1"/>
              <a:t>HttpServletRequest</a:t>
            </a:r>
            <a:r>
              <a:rPr lang="en-US" altLang="zh-CN" sz="1200" dirty="0"/>
              <a:t> request,</a:t>
            </a:r>
          </a:p>
          <a:p>
            <a:pPr>
              <a:lnSpc>
                <a:spcPct val="80000"/>
              </a:lnSpc>
            </a:pPr>
            <a:r>
              <a:rPr lang="en-US" altLang="zh-CN" sz="1200" dirty="0"/>
              <a:t>			</a:t>
            </a:r>
            <a:r>
              <a:rPr lang="en-US" altLang="zh-CN" sz="1200" dirty="0" err="1"/>
              <a:t>HttpServletResponse</a:t>
            </a:r>
            <a:r>
              <a:rPr lang="en-US" altLang="zh-CN" sz="1200" dirty="0"/>
              <a:t> response) throws </a:t>
            </a:r>
            <a:r>
              <a:rPr lang="en-US" altLang="zh-CN" sz="1200" dirty="0" err="1"/>
              <a:t>ServletException</a:t>
            </a:r>
            <a:r>
              <a:rPr lang="en-US" altLang="zh-CN" sz="1200" dirty="0"/>
              <a:t>, </a:t>
            </a:r>
            <a:r>
              <a:rPr lang="en-US" altLang="zh-CN" sz="1200" dirty="0" err="1"/>
              <a:t>IOException</a:t>
            </a:r>
            <a:r>
              <a:rPr lang="en-US" altLang="zh-CN" sz="1200" dirty="0"/>
              <a:t> {</a:t>
            </a:r>
          </a:p>
          <a:p>
            <a:pPr>
              <a:lnSpc>
                <a:spcPct val="80000"/>
              </a:lnSpc>
            </a:pPr>
            <a:r>
              <a:rPr lang="en-US" altLang="zh-CN" sz="1200" dirty="0"/>
              <a:t>		</a:t>
            </a:r>
            <a:r>
              <a:rPr lang="en-US" altLang="zh-CN" sz="1200" dirty="0" err="1"/>
              <a:t>response.setContentType</a:t>
            </a:r>
            <a:r>
              <a:rPr lang="en-US" altLang="zh-CN" sz="1200" dirty="0"/>
              <a:t>("text/</a:t>
            </a:r>
            <a:r>
              <a:rPr lang="en-US" altLang="zh-CN" sz="1200" dirty="0" err="1"/>
              <a:t>html;charset</a:t>
            </a:r>
            <a:r>
              <a:rPr lang="en-US" altLang="zh-CN" sz="1200" dirty="0"/>
              <a:t>=GB2312");</a:t>
            </a:r>
          </a:p>
          <a:p>
            <a:pPr>
              <a:lnSpc>
                <a:spcPct val="80000"/>
              </a:lnSpc>
            </a:pPr>
            <a:r>
              <a:rPr lang="en-US" altLang="zh-CN" sz="1200" dirty="0"/>
              <a:t>		//</a:t>
            </a:r>
            <a:r>
              <a:rPr lang="zh-CN" altLang="en-US" sz="1200" dirty="0"/>
              <a:t>获取</a:t>
            </a:r>
            <a:r>
              <a:rPr lang="en-US" altLang="zh-CN" sz="1200" dirty="0" err="1"/>
              <a:t>ServletContext</a:t>
            </a:r>
            <a:r>
              <a:rPr lang="zh-CN" altLang="en-US" sz="1200" dirty="0"/>
              <a:t>对象</a:t>
            </a:r>
          </a:p>
          <a:p>
            <a:pPr>
              <a:lnSpc>
                <a:spcPct val="80000"/>
              </a:lnSpc>
            </a:pPr>
            <a:r>
              <a:rPr lang="zh-CN" altLang="en-US" sz="1200" dirty="0"/>
              <a:t>		</a:t>
            </a:r>
            <a:r>
              <a:rPr lang="en-US" altLang="zh-CN" sz="1200" dirty="0" err="1"/>
              <a:t>ServletContext</a:t>
            </a:r>
            <a:r>
              <a:rPr lang="en-US" altLang="zh-CN" sz="1200" dirty="0"/>
              <a:t> context = </a:t>
            </a:r>
            <a:r>
              <a:rPr lang="en-US" altLang="zh-CN" sz="1200" dirty="0" err="1"/>
              <a:t>super.getServletContext</a:t>
            </a:r>
            <a:r>
              <a:rPr lang="en-US" altLang="zh-CN" sz="1200" dirty="0"/>
              <a:t>();</a:t>
            </a:r>
          </a:p>
          <a:p>
            <a:pPr>
              <a:lnSpc>
                <a:spcPct val="80000"/>
              </a:lnSpc>
            </a:pPr>
            <a:r>
              <a:rPr lang="en-US" altLang="zh-CN" sz="1200" dirty="0"/>
              <a:t>		//</a:t>
            </a:r>
            <a:r>
              <a:rPr lang="zh-CN" altLang="en-US" sz="1200" dirty="0"/>
              <a:t>从</a:t>
            </a:r>
            <a:r>
              <a:rPr lang="en-US" altLang="zh-CN" sz="1200" dirty="0" err="1"/>
              <a:t>ServletContext</a:t>
            </a:r>
            <a:r>
              <a:rPr lang="zh-CN" altLang="en-US" sz="1200" dirty="0"/>
              <a:t>对象获取</a:t>
            </a:r>
            <a:r>
              <a:rPr lang="en-US" altLang="zh-CN" sz="1200" dirty="0"/>
              <a:t>count</a:t>
            </a:r>
            <a:r>
              <a:rPr lang="zh-CN" altLang="en-US" sz="1200" dirty="0"/>
              <a:t>属性存放的计数值</a:t>
            </a:r>
          </a:p>
          <a:p>
            <a:pPr>
              <a:lnSpc>
                <a:spcPct val="80000"/>
              </a:lnSpc>
            </a:pPr>
            <a:r>
              <a:rPr lang="zh-CN" altLang="en-US" sz="1200" dirty="0"/>
              <a:t>		</a:t>
            </a:r>
            <a:r>
              <a:rPr lang="en-US" altLang="zh-CN" sz="1200" dirty="0"/>
              <a:t>Integer count = (Integer) </a:t>
            </a:r>
            <a:r>
              <a:rPr lang="en-US" altLang="zh-CN" sz="1200" dirty="0" err="1"/>
              <a:t>context.getAttribute</a:t>
            </a:r>
            <a:r>
              <a:rPr lang="en-US" altLang="zh-CN" sz="1200" dirty="0"/>
              <a:t>("count");</a:t>
            </a:r>
          </a:p>
          <a:p>
            <a:pPr>
              <a:lnSpc>
                <a:spcPct val="80000"/>
              </a:lnSpc>
            </a:pPr>
            <a:r>
              <a:rPr lang="en-US" altLang="zh-CN" sz="1200" dirty="0"/>
              <a:t>		if (count == null) {</a:t>
            </a:r>
          </a:p>
          <a:p>
            <a:pPr>
              <a:lnSpc>
                <a:spcPct val="80000"/>
              </a:lnSpc>
            </a:pPr>
            <a:r>
              <a:rPr lang="en-US" altLang="zh-CN" sz="1200" dirty="0"/>
              <a:t>			count = 1;</a:t>
            </a:r>
          </a:p>
          <a:p>
            <a:pPr>
              <a:lnSpc>
                <a:spcPct val="80000"/>
              </a:lnSpc>
            </a:pPr>
            <a:r>
              <a:rPr lang="en-US" altLang="zh-CN" sz="1200" dirty="0"/>
              <a:t>		} else {</a:t>
            </a:r>
          </a:p>
          <a:p>
            <a:pPr>
              <a:lnSpc>
                <a:spcPct val="80000"/>
              </a:lnSpc>
            </a:pPr>
            <a:r>
              <a:rPr lang="en-US" altLang="zh-CN" sz="1200" dirty="0"/>
              <a:t>			count = count + 1;</a:t>
            </a:r>
          </a:p>
          <a:p>
            <a:pPr>
              <a:lnSpc>
                <a:spcPct val="80000"/>
              </a:lnSpc>
            </a:pPr>
            <a:r>
              <a:rPr lang="en-US" altLang="zh-CN" sz="1200" dirty="0"/>
              <a:t>		}</a:t>
            </a:r>
          </a:p>
          <a:p>
            <a:pPr>
              <a:lnSpc>
                <a:spcPct val="80000"/>
              </a:lnSpc>
            </a:pPr>
            <a:r>
              <a:rPr lang="en-US" altLang="zh-CN" sz="1200" dirty="0"/>
              <a:t>		//</a:t>
            </a:r>
            <a:r>
              <a:rPr lang="zh-CN" altLang="en-US" sz="1200" dirty="0"/>
              <a:t>将更新后的数值存放到</a:t>
            </a:r>
            <a:r>
              <a:rPr lang="en-US" altLang="zh-CN" sz="1200" dirty="0" err="1"/>
              <a:t>ServletContext</a:t>
            </a:r>
            <a:r>
              <a:rPr lang="zh-CN" altLang="en-US" sz="1200" dirty="0"/>
              <a:t>对象的</a:t>
            </a:r>
            <a:r>
              <a:rPr lang="en-US" altLang="zh-CN" sz="1200" dirty="0"/>
              <a:t>count</a:t>
            </a:r>
            <a:r>
              <a:rPr lang="zh-CN" altLang="en-US" sz="1200" dirty="0"/>
              <a:t>属性中</a:t>
            </a:r>
          </a:p>
          <a:p>
            <a:pPr>
              <a:lnSpc>
                <a:spcPct val="80000"/>
              </a:lnSpc>
            </a:pPr>
            <a:r>
              <a:rPr lang="zh-CN" altLang="en-US" sz="1200" dirty="0"/>
              <a:t>		</a:t>
            </a:r>
            <a:r>
              <a:rPr lang="en-US" altLang="zh-CN" sz="1200" dirty="0" err="1"/>
              <a:t>context.setAttribute</a:t>
            </a:r>
            <a:r>
              <a:rPr lang="en-US" altLang="zh-CN" sz="1200" dirty="0"/>
              <a:t>("count", count);</a:t>
            </a:r>
          </a:p>
          <a:p>
            <a:pPr>
              <a:lnSpc>
                <a:spcPct val="80000"/>
              </a:lnSpc>
            </a:pPr>
            <a:r>
              <a:rPr lang="en-US" altLang="zh-CN" sz="1200" dirty="0"/>
              <a:t>		//</a:t>
            </a:r>
            <a:r>
              <a:rPr lang="zh-CN" altLang="en-US" sz="1200" dirty="0"/>
              <a:t>获取输出流</a:t>
            </a:r>
          </a:p>
          <a:p>
            <a:pPr>
              <a:lnSpc>
                <a:spcPct val="80000"/>
              </a:lnSpc>
            </a:pPr>
            <a:r>
              <a:rPr lang="zh-CN" altLang="en-US" sz="1200" dirty="0"/>
              <a:t>		</a:t>
            </a:r>
            <a:r>
              <a:rPr lang="en-US" altLang="zh-CN" sz="1200" dirty="0" err="1"/>
              <a:t>PrintWriter</a:t>
            </a:r>
            <a:r>
              <a:rPr lang="en-US" altLang="zh-CN" sz="1200" dirty="0"/>
              <a:t> out = </a:t>
            </a:r>
            <a:r>
              <a:rPr lang="en-US" altLang="zh-CN" sz="1200" dirty="0" err="1"/>
              <a:t>response.getWriter</a:t>
            </a:r>
            <a:r>
              <a:rPr lang="en-US" altLang="zh-CN" sz="1200" dirty="0"/>
              <a:t>();</a:t>
            </a:r>
          </a:p>
          <a:p>
            <a:pPr>
              <a:lnSpc>
                <a:spcPct val="80000"/>
              </a:lnSpc>
            </a:pPr>
            <a:r>
              <a:rPr lang="en-US" altLang="zh-CN" sz="1200" dirty="0"/>
              <a:t>		//</a:t>
            </a:r>
            <a:r>
              <a:rPr lang="zh-CN" altLang="en-US" sz="1200" dirty="0"/>
              <a:t>输出计数信息</a:t>
            </a:r>
          </a:p>
          <a:p>
            <a:pPr>
              <a:lnSpc>
                <a:spcPct val="80000"/>
              </a:lnSpc>
            </a:pPr>
            <a:r>
              <a:rPr lang="zh-CN" altLang="en-US" sz="1200" dirty="0"/>
              <a:t>		</a:t>
            </a:r>
            <a:r>
              <a:rPr lang="en-US" altLang="zh-CN" sz="1200" dirty="0" err="1"/>
              <a:t>out.println</a:t>
            </a:r>
            <a:r>
              <a:rPr lang="en-US" altLang="zh-CN" sz="1200" dirty="0"/>
              <a:t>("&lt;p&gt;</a:t>
            </a:r>
            <a:r>
              <a:rPr lang="zh-CN" altLang="en-US" sz="1200" dirty="0"/>
              <a:t>本网站目前访问人数是： </a:t>
            </a:r>
            <a:r>
              <a:rPr lang="en-US" altLang="zh-CN" sz="1200" dirty="0"/>
              <a:t>" + count + "&lt;/p&gt;");</a:t>
            </a:r>
          </a:p>
          <a:p>
            <a:pPr>
              <a:lnSpc>
                <a:spcPct val="80000"/>
              </a:lnSpc>
            </a:pPr>
            <a:r>
              <a:rPr lang="en-US" altLang="zh-CN" sz="1200" dirty="0"/>
              <a:t>	}</a:t>
            </a:r>
          </a:p>
          <a:p>
            <a:pPr>
              <a:lnSpc>
                <a:spcPct val="80000"/>
              </a:lnSpc>
            </a:pPr>
            <a:endParaRPr lang="en-US" altLang="zh-CN" sz="1200" dirty="0"/>
          </a:p>
          <a:p>
            <a:pPr>
              <a:lnSpc>
                <a:spcPct val="80000"/>
              </a:lnSpc>
            </a:pPr>
            <a:r>
              <a:rPr lang="en-US" altLang="zh-CN" sz="1200" dirty="0"/>
              <a:t>	protected void </a:t>
            </a:r>
            <a:r>
              <a:rPr lang="en-US" altLang="zh-CN" sz="1200" dirty="0" err="1"/>
              <a:t>doPost</a:t>
            </a:r>
            <a:r>
              <a:rPr lang="en-US" altLang="zh-CN" sz="1200" dirty="0"/>
              <a:t>(</a:t>
            </a:r>
            <a:r>
              <a:rPr lang="en-US" altLang="zh-CN" sz="1200" dirty="0" err="1"/>
              <a:t>HttpServletRequest</a:t>
            </a:r>
            <a:r>
              <a:rPr lang="en-US" altLang="zh-CN" sz="1200" dirty="0"/>
              <a:t> request,</a:t>
            </a:r>
          </a:p>
          <a:p>
            <a:pPr>
              <a:lnSpc>
                <a:spcPct val="80000"/>
              </a:lnSpc>
            </a:pPr>
            <a:r>
              <a:rPr lang="en-US" altLang="zh-CN" sz="1200" dirty="0"/>
              <a:t>			</a:t>
            </a:r>
            <a:r>
              <a:rPr lang="en-US" altLang="zh-CN" sz="1200" dirty="0" err="1"/>
              <a:t>HttpServletResponse</a:t>
            </a:r>
            <a:r>
              <a:rPr lang="en-US" altLang="zh-CN" sz="1200" dirty="0"/>
              <a:t> response) throws </a:t>
            </a:r>
            <a:r>
              <a:rPr lang="en-US" altLang="zh-CN" sz="1200" dirty="0" err="1"/>
              <a:t>ServletException</a:t>
            </a:r>
            <a:r>
              <a:rPr lang="en-US" altLang="zh-CN" sz="1200" dirty="0"/>
              <a:t>, </a:t>
            </a:r>
            <a:r>
              <a:rPr lang="en-US" altLang="zh-CN" sz="1200" dirty="0" err="1"/>
              <a:t>IOException</a:t>
            </a:r>
            <a:r>
              <a:rPr lang="en-US" altLang="zh-CN" sz="1200" dirty="0"/>
              <a:t> {</a:t>
            </a:r>
          </a:p>
          <a:p>
            <a:pPr>
              <a:lnSpc>
                <a:spcPct val="80000"/>
              </a:lnSpc>
            </a:pPr>
            <a:r>
              <a:rPr lang="en-US" altLang="zh-CN" sz="1200" dirty="0"/>
              <a:t>		</a:t>
            </a:r>
            <a:r>
              <a:rPr lang="en-US" altLang="zh-CN" sz="1200" dirty="0" err="1"/>
              <a:t>this.doGet</a:t>
            </a:r>
            <a:r>
              <a:rPr lang="en-US" altLang="zh-CN" sz="1200" dirty="0"/>
              <a:t>(</a:t>
            </a:r>
            <a:r>
              <a:rPr lang="en-US" altLang="zh-CN" sz="1200" dirty="0" err="1"/>
              <a:t>request,response</a:t>
            </a:r>
            <a:r>
              <a:rPr lang="en-US" altLang="zh-CN" sz="1200" dirty="0"/>
              <a:t>);</a:t>
            </a:r>
          </a:p>
          <a:p>
            <a:pPr>
              <a:lnSpc>
                <a:spcPct val="80000"/>
              </a:lnSpc>
            </a:pPr>
            <a:endParaRPr lang="en-US" altLang="zh-CN" sz="1200" dirty="0"/>
          </a:p>
          <a:p>
            <a:pPr>
              <a:lnSpc>
                <a:spcPct val="80000"/>
              </a:lnSpc>
            </a:pPr>
            <a:r>
              <a:rPr lang="en-US" altLang="zh-CN" sz="1200" dirty="0"/>
              <a:t>	}</a:t>
            </a:r>
          </a:p>
          <a:p>
            <a:pPr>
              <a:lnSpc>
                <a:spcPct val="80000"/>
              </a:lnSpc>
            </a:pPr>
            <a:endParaRPr lang="en-US" altLang="zh-CN" sz="1200" dirty="0"/>
          </a:p>
          <a:p>
            <a:pPr>
              <a:lnSpc>
                <a:spcPct val="80000"/>
              </a:lnSpc>
            </a:pPr>
            <a:r>
              <a:rPr lang="en-US" altLang="zh-CN" sz="1200" dirty="0"/>
              <a:t>}</a:t>
            </a:r>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76</a:t>
            </a:fld>
            <a:endParaRPr lang="zh-CN" altLang="en-US"/>
          </a:p>
        </p:txBody>
      </p:sp>
    </p:spTree>
    <p:extLst>
      <p:ext uri="{BB962C8B-B14F-4D97-AF65-F5344CB8AC3E}">
        <p14:creationId xmlns:p14="http://schemas.microsoft.com/office/powerpoint/2010/main" val="112441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83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RequestLineServlet.java</a:t>
            </a:r>
            <a:r>
              <a:rPr lang="zh-CN" altLang="en-US" sz="1200" b="1" dirty="0">
                <a:solidFill>
                  <a:srgbClr val="C00000"/>
                </a:solidFill>
                <a:latin typeface="微软雅黑" pitchFamily="34" charset="-122"/>
                <a:ea typeface="微软雅黑" pitchFamily="34" charset="-122"/>
              </a:rPr>
              <a:t>：</a:t>
            </a:r>
            <a:endParaRPr lang="en-US" altLang="zh-CN" sz="1200" b="1" dirty="0">
              <a:solidFill>
                <a:srgbClr val="C00000"/>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package </a:t>
            </a:r>
            <a:r>
              <a:rPr lang="en-US" altLang="zh-CN" sz="1200" b="1" dirty="0" err="1">
                <a:solidFill>
                  <a:srgbClr val="C00000"/>
                </a:solidFill>
                <a:latin typeface="微软雅黑" pitchFamily="34" charset="-122"/>
                <a:ea typeface="微软雅黑" pitchFamily="34" charset="-122"/>
              </a:rPr>
              <a:t>com.edu.ysu.servlet</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import java.io.*;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import </a:t>
            </a:r>
            <a:r>
              <a:rPr lang="en-US" altLang="zh-CN" sz="1200" b="1" dirty="0" err="1">
                <a:solidFill>
                  <a:srgbClr val="C00000"/>
                </a:solidFill>
                <a:latin typeface="微软雅黑" pitchFamily="34" charset="-122"/>
                <a:ea typeface="微软雅黑" pitchFamily="34" charset="-122"/>
              </a:rPr>
              <a:t>javax.servlet</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import </a:t>
            </a:r>
            <a:r>
              <a:rPr lang="en-US" altLang="zh-CN" sz="1200" b="1" dirty="0" err="1">
                <a:solidFill>
                  <a:srgbClr val="C00000"/>
                </a:solidFill>
                <a:latin typeface="微软雅黑" pitchFamily="34" charset="-122"/>
                <a:ea typeface="微软雅黑" pitchFamily="34" charset="-122"/>
              </a:rPr>
              <a:t>javax.servlet.http</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public class </a:t>
            </a:r>
            <a:r>
              <a:rPr lang="en-US" altLang="zh-CN" sz="1200" b="1" dirty="0" err="1">
                <a:solidFill>
                  <a:srgbClr val="C00000"/>
                </a:solidFill>
                <a:latin typeface="微软雅黑" pitchFamily="34" charset="-122"/>
                <a:ea typeface="微软雅黑" pitchFamily="34" charset="-122"/>
              </a:rPr>
              <a:t>RequestLineServlet</a:t>
            </a:r>
            <a:r>
              <a:rPr lang="en-US" altLang="zh-CN" sz="1200" b="1" dirty="0">
                <a:solidFill>
                  <a:srgbClr val="C00000"/>
                </a:solidFill>
                <a:latin typeface="微软雅黑" pitchFamily="34" charset="-122"/>
                <a:ea typeface="微软雅黑" pitchFamily="34" charset="-122"/>
              </a:rPr>
              <a:t> extends </a:t>
            </a:r>
            <a:r>
              <a:rPr lang="en-US" altLang="zh-CN" sz="1200" b="1" dirty="0" err="1">
                <a:solidFill>
                  <a:srgbClr val="C00000"/>
                </a:solidFill>
                <a:latin typeface="微软雅黑" pitchFamily="34" charset="-122"/>
                <a:ea typeface="微软雅黑" pitchFamily="34" charset="-122"/>
              </a:rPr>
              <a:t>HttpServlet</a:t>
            </a:r>
            <a:r>
              <a:rPr lang="en-US" altLang="zh-CN" sz="1200" b="1" dirty="0">
                <a:solidFill>
                  <a:srgbClr val="C00000"/>
                </a:solidFill>
                <a:latin typeface="微软雅黑" pitchFamily="34" charset="-122"/>
                <a:ea typeface="微软雅黑" pitchFamily="34"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protected void </a:t>
            </a:r>
            <a:r>
              <a:rPr lang="en-US" altLang="zh-CN" sz="1200" b="1" dirty="0" err="1">
                <a:solidFill>
                  <a:srgbClr val="C00000"/>
                </a:solidFill>
                <a:latin typeface="微软雅黑" pitchFamily="34" charset="-122"/>
                <a:ea typeface="微软雅黑" pitchFamily="34" charset="-122"/>
              </a:rPr>
              <a:t>doGet</a:t>
            </a:r>
            <a:r>
              <a:rPr lang="en-US" altLang="zh-CN" sz="1200" b="1" dirty="0">
                <a:solidFill>
                  <a:srgbClr val="C00000"/>
                </a:solidFill>
                <a:latin typeface="微软雅黑" pitchFamily="34" charset="-122"/>
                <a:ea typeface="微软雅黑" pitchFamily="34" charset="-122"/>
              </a:rPr>
              <a:t>(</a:t>
            </a:r>
            <a:r>
              <a:rPr lang="en-US" altLang="zh-CN" sz="1200" b="1" dirty="0" err="1">
                <a:solidFill>
                  <a:srgbClr val="C00000"/>
                </a:solidFill>
                <a:latin typeface="微软雅黑" pitchFamily="34" charset="-122"/>
                <a:ea typeface="微软雅黑" pitchFamily="34" charset="-122"/>
              </a:rPr>
              <a:t>HttpServletRequest</a:t>
            </a:r>
            <a:r>
              <a:rPr lang="en-US" altLang="zh-CN" sz="1200" b="1" dirty="0">
                <a:solidFill>
                  <a:srgbClr val="C00000"/>
                </a:solidFill>
                <a:latin typeface="微软雅黑" pitchFamily="34" charset="-122"/>
                <a:ea typeface="微软雅黑" pitchFamily="34" charset="-122"/>
              </a:rPr>
              <a:t> request, </a:t>
            </a:r>
            <a:r>
              <a:rPr lang="en-US" altLang="zh-CN" sz="1200" b="1" dirty="0" err="1">
                <a:solidFill>
                  <a:srgbClr val="C00000"/>
                </a:solidFill>
                <a:latin typeface="微软雅黑" pitchFamily="34" charset="-122"/>
                <a:ea typeface="微软雅黑" pitchFamily="34" charset="-122"/>
              </a:rPr>
              <a:t>HttpServletResponse</a:t>
            </a:r>
            <a:r>
              <a:rPr lang="en-US" altLang="zh-CN" sz="1200" b="1" dirty="0">
                <a:solidFill>
                  <a:srgbClr val="C00000"/>
                </a:solidFill>
                <a:latin typeface="微软雅黑" pitchFamily="34" charset="-122"/>
                <a:ea typeface="微软雅黑" pitchFamily="34" charset="-122"/>
              </a:rPr>
              <a:t> response) throws </a:t>
            </a:r>
            <a:r>
              <a:rPr lang="en-US" altLang="zh-CN" sz="1200" b="1" dirty="0" err="1">
                <a:solidFill>
                  <a:srgbClr val="C00000"/>
                </a:solidFill>
                <a:latin typeface="微软雅黑" pitchFamily="34" charset="-122"/>
                <a:ea typeface="微软雅黑" pitchFamily="34" charset="-122"/>
              </a:rPr>
              <a:t>ServletException</a:t>
            </a: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IOException</a:t>
            </a:r>
            <a:r>
              <a:rPr lang="en-US" altLang="zh-CN" sz="1200" b="1" dirty="0">
                <a:solidFill>
                  <a:srgbClr val="C00000"/>
                </a:solidFill>
                <a:latin typeface="微软雅黑" pitchFamily="34" charset="-122"/>
                <a:ea typeface="微软雅黑" pitchFamily="34"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设置响应到客户端</a:t>
            </a:r>
            <a:r>
              <a:rPr lang="en-US" altLang="zh-CN" sz="1200" b="1" dirty="0">
                <a:solidFill>
                  <a:srgbClr val="C00000"/>
                </a:solidFill>
                <a:latin typeface="微软雅黑" pitchFamily="34" charset="-122"/>
                <a:ea typeface="微软雅黑" pitchFamily="34" charset="-122"/>
              </a:rPr>
              <a:t>MIME</a:t>
            </a:r>
            <a:r>
              <a:rPr lang="zh-CN" altLang="en-US" sz="1200" b="1" dirty="0">
                <a:solidFill>
                  <a:srgbClr val="C00000"/>
                </a:solidFill>
                <a:latin typeface="微软雅黑" pitchFamily="34" charset="-122"/>
                <a:ea typeface="微软雅黑" pitchFamily="34" charset="-122"/>
              </a:rPr>
              <a:t>类型和字符编码方式</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response.setContentType</a:t>
            </a:r>
            <a:r>
              <a:rPr lang="en-US" altLang="zh-CN" sz="1200" b="1" dirty="0">
                <a:solidFill>
                  <a:srgbClr val="C00000"/>
                </a:solidFill>
                <a:latin typeface="微软雅黑" pitchFamily="34" charset="-122"/>
                <a:ea typeface="微软雅黑" pitchFamily="34" charset="-122"/>
              </a:rPr>
              <a:t>("text/</a:t>
            </a:r>
            <a:r>
              <a:rPr lang="en-US" altLang="zh-CN" sz="1200" b="1" dirty="0" err="1">
                <a:solidFill>
                  <a:srgbClr val="C00000"/>
                </a:solidFill>
                <a:latin typeface="微软雅黑" pitchFamily="34" charset="-122"/>
                <a:ea typeface="微软雅黑" pitchFamily="34" charset="-122"/>
              </a:rPr>
              <a:t>html;charset</a:t>
            </a:r>
            <a:r>
              <a:rPr lang="en-US" altLang="zh-CN" sz="1200" b="1" dirty="0">
                <a:solidFill>
                  <a:srgbClr val="C00000"/>
                </a:solidFill>
                <a:latin typeface="微软雅黑" pitchFamily="34" charset="-122"/>
                <a:ea typeface="微软雅黑" pitchFamily="34" charset="-122"/>
              </a:rPr>
              <a:t>=UTF-8");</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获取请求使用的</a:t>
            </a:r>
            <a:r>
              <a:rPr lang="en-US" altLang="zh-CN" sz="1200" b="1" dirty="0">
                <a:solidFill>
                  <a:srgbClr val="C00000"/>
                </a:solidFill>
                <a:latin typeface="微软雅黑" pitchFamily="34" charset="-122"/>
                <a:ea typeface="微软雅黑" pitchFamily="34" charset="-122"/>
              </a:rPr>
              <a:t>HTTP</a:t>
            </a:r>
            <a:r>
              <a:rPr lang="zh-CN" altLang="en-US" sz="1200" b="1" dirty="0">
                <a:solidFill>
                  <a:srgbClr val="C00000"/>
                </a:solidFill>
                <a:latin typeface="微软雅黑" pitchFamily="34" charset="-122"/>
                <a:ea typeface="微软雅黑" pitchFamily="34" charset="-122"/>
              </a:rPr>
              <a:t>方法</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a:solidFill>
                  <a:srgbClr val="C00000"/>
                </a:solidFill>
                <a:latin typeface="微软雅黑" pitchFamily="34" charset="-122"/>
                <a:ea typeface="微软雅黑" pitchFamily="34" charset="-122"/>
              </a:rPr>
              <a:t>String method = </a:t>
            </a:r>
            <a:r>
              <a:rPr lang="en-US" altLang="zh-CN" sz="1200" b="1" dirty="0" err="1">
                <a:solidFill>
                  <a:srgbClr val="C00000"/>
                </a:solidFill>
                <a:latin typeface="微软雅黑" pitchFamily="34" charset="-122"/>
                <a:ea typeface="微软雅黑" pitchFamily="34" charset="-122"/>
              </a:rPr>
              <a:t>request.getMethod</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获取请求行中的资源名部分</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a:solidFill>
                  <a:srgbClr val="C00000"/>
                </a:solidFill>
                <a:latin typeface="微软雅黑" pitchFamily="34" charset="-122"/>
                <a:ea typeface="微软雅黑" pitchFamily="34" charset="-122"/>
              </a:rPr>
              <a:t>String </a:t>
            </a:r>
            <a:r>
              <a:rPr lang="en-US" altLang="zh-CN" sz="1200" b="1" dirty="0" err="1">
                <a:solidFill>
                  <a:srgbClr val="C00000"/>
                </a:solidFill>
                <a:latin typeface="微软雅黑" pitchFamily="34" charset="-122"/>
                <a:ea typeface="微软雅黑" pitchFamily="34" charset="-122"/>
              </a:rPr>
              <a:t>uri</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request.getRequestURI</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获取使用的协议及版本号</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a:solidFill>
                  <a:srgbClr val="C00000"/>
                </a:solidFill>
                <a:latin typeface="微软雅黑" pitchFamily="34" charset="-122"/>
                <a:ea typeface="微软雅黑" pitchFamily="34" charset="-122"/>
              </a:rPr>
              <a:t>String protocol = </a:t>
            </a:r>
            <a:r>
              <a:rPr lang="en-US" altLang="zh-CN" sz="1200" b="1" dirty="0" err="1">
                <a:solidFill>
                  <a:srgbClr val="C00000"/>
                </a:solidFill>
                <a:latin typeface="微软雅黑" pitchFamily="34" charset="-122"/>
                <a:ea typeface="微软雅黑" pitchFamily="34" charset="-122"/>
              </a:rPr>
              <a:t>request.getProtocol</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获取请求</a:t>
            </a:r>
            <a:r>
              <a:rPr lang="en-US" altLang="zh-CN" sz="1200" b="1" dirty="0">
                <a:solidFill>
                  <a:srgbClr val="C00000"/>
                </a:solidFill>
                <a:latin typeface="微软雅黑" pitchFamily="34" charset="-122"/>
                <a:ea typeface="微软雅黑" pitchFamily="34" charset="-122"/>
              </a:rPr>
              <a:t>URL</a:t>
            </a:r>
            <a:r>
              <a:rPr lang="zh-CN" altLang="en-US" sz="1200" b="1" dirty="0">
                <a:solidFill>
                  <a:srgbClr val="C00000"/>
                </a:solidFill>
                <a:latin typeface="微软雅黑" pitchFamily="34" charset="-122"/>
                <a:ea typeface="微软雅黑" pitchFamily="34" charset="-122"/>
              </a:rPr>
              <a:t>后面的查询字符串</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a:solidFill>
                  <a:srgbClr val="C00000"/>
                </a:solidFill>
                <a:latin typeface="微软雅黑" pitchFamily="34" charset="-122"/>
                <a:ea typeface="微软雅黑" pitchFamily="34" charset="-122"/>
              </a:rPr>
              <a:t>String </a:t>
            </a:r>
            <a:r>
              <a:rPr lang="en-US" altLang="zh-CN" sz="1200" b="1" dirty="0" err="1">
                <a:solidFill>
                  <a:srgbClr val="C00000"/>
                </a:solidFill>
                <a:latin typeface="微软雅黑" pitchFamily="34" charset="-122"/>
                <a:ea typeface="微软雅黑" pitchFamily="34" charset="-122"/>
              </a:rPr>
              <a:t>queryString</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request.getQueryString</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获取</a:t>
            </a:r>
            <a:r>
              <a:rPr lang="en-US" altLang="zh-CN" sz="1200" b="1" dirty="0">
                <a:solidFill>
                  <a:srgbClr val="C00000"/>
                </a:solidFill>
                <a:latin typeface="微软雅黑" pitchFamily="34" charset="-122"/>
                <a:ea typeface="微软雅黑" pitchFamily="34" charset="-122"/>
              </a:rPr>
              <a:t>Servlet</a:t>
            </a:r>
            <a:r>
              <a:rPr lang="zh-CN" altLang="en-US" sz="1200" b="1" dirty="0">
                <a:solidFill>
                  <a:srgbClr val="C00000"/>
                </a:solidFill>
                <a:latin typeface="微软雅黑" pitchFamily="34" charset="-122"/>
                <a:ea typeface="微软雅黑" pitchFamily="34" charset="-122"/>
              </a:rPr>
              <a:t>所映射的路径</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a:solidFill>
                  <a:srgbClr val="C00000"/>
                </a:solidFill>
                <a:latin typeface="微软雅黑" pitchFamily="34" charset="-122"/>
                <a:ea typeface="微软雅黑" pitchFamily="34" charset="-122"/>
              </a:rPr>
              <a:t>String </a:t>
            </a:r>
            <a:r>
              <a:rPr lang="en-US" altLang="zh-CN" sz="1200" b="1" dirty="0" err="1">
                <a:solidFill>
                  <a:srgbClr val="C00000"/>
                </a:solidFill>
                <a:latin typeface="微软雅黑" pitchFamily="34" charset="-122"/>
                <a:ea typeface="微软雅黑" pitchFamily="34" charset="-122"/>
              </a:rPr>
              <a:t>servletPath</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request.getServletPath</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zh-CN" altLang="en-US" sz="1200" b="1" dirty="0">
                <a:solidFill>
                  <a:srgbClr val="C00000"/>
                </a:solidFill>
                <a:latin typeface="微软雅黑" pitchFamily="34" charset="-122"/>
                <a:ea typeface="微软雅黑" pitchFamily="34" charset="-122"/>
              </a:rPr>
              <a:t>获取请求资源所属于的</a:t>
            </a:r>
            <a:r>
              <a:rPr lang="en-US" altLang="zh-CN" sz="1200" b="1" dirty="0">
                <a:solidFill>
                  <a:srgbClr val="C00000"/>
                </a:solidFill>
                <a:latin typeface="微软雅黑" pitchFamily="34" charset="-122"/>
                <a:ea typeface="微软雅黑" pitchFamily="34" charset="-122"/>
              </a:rPr>
              <a:t>Web</a:t>
            </a:r>
            <a:r>
              <a:rPr lang="zh-CN" altLang="en-US" sz="1200" b="1" dirty="0">
                <a:solidFill>
                  <a:srgbClr val="C00000"/>
                </a:solidFill>
                <a:latin typeface="微软雅黑" pitchFamily="34" charset="-122"/>
                <a:ea typeface="微软雅黑" pitchFamily="34" charset="-122"/>
              </a:rPr>
              <a:t>应用的路径</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a:solidFill>
                  <a:srgbClr val="C00000"/>
                </a:solidFill>
                <a:latin typeface="微软雅黑" pitchFamily="34" charset="-122"/>
                <a:ea typeface="微软雅黑" pitchFamily="34" charset="-122"/>
              </a:rPr>
              <a:t>String </a:t>
            </a:r>
            <a:r>
              <a:rPr lang="en-US" altLang="zh-CN" sz="1200" b="1" dirty="0" err="1">
                <a:solidFill>
                  <a:srgbClr val="C00000"/>
                </a:solidFill>
                <a:latin typeface="微软雅黑" pitchFamily="34" charset="-122"/>
                <a:ea typeface="微软雅黑" pitchFamily="34" charset="-122"/>
              </a:rPr>
              <a:t>contextPath</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request.getContextPath</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 </a:t>
            </a:r>
            <a:r>
              <a:rPr lang="zh-CN" altLang="en-US" sz="1200" b="1" dirty="0">
                <a:solidFill>
                  <a:srgbClr val="C00000"/>
                </a:solidFill>
                <a:latin typeface="微软雅黑" pitchFamily="34" charset="-122"/>
                <a:ea typeface="微软雅黑" pitchFamily="34" charset="-122"/>
              </a:rPr>
              <a:t>获取输出流</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PrintWriter</a:t>
            </a:r>
            <a:r>
              <a:rPr lang="en-US" altLang="zh-CN" sz="1200" b="1" dirty="0">
                <a:solidFill>
                  <a:srgbClr val="C00000"/>
                </a:solidFill>
                <a:latin typeface="微软雅黑" pitchFamily="34" charset="-122"/>
                <a:ea typeface="微软雅黑" pitchFamily="34" charset="-122"/>
              </a:rPr>
              <a:t> out = </a:t>
            </a:r>
            <a:r>
              <a:rPr lang="en-US" altLang="zh-CN" sz="1200" b="1" dirty="0" err="1">
                <a:solidFill>
                  <a:srgbClr val="C00000"/>
                </a:solidFill>
                <a:latin typeface="微软雅黑" pitchFamily="34" charset="-122"/>
                <a:ea typeface="微软雅黑" pitchFamily="34" charset="-122"/>
              </a:rPr>
              <a:t>response.getWriter</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out.println</a:t>
            </a:r>
            <a:r>
              <a:rPr lang="en-US" altLang="zh-CN" sz="1200" b="1" dirty="0">
                <a:solidFill>
                  <a:srgbClr val="C00000"/>
                </a:solidFill>
                <a:latin typeface="微软雅黑" pitchFamily="34" charset="-122"/>
                <a:ea typeface="微软雅黑" pitchFamily="34" charset="-122"/>
              </a:rPr>
              <a:t>("&lt;p&gt;</a:t>
            </a:r>
            <a:r>
              <a:rPr lang="zh-CN" altLang="en-US" sz="1200" b="1" dirty="0">
                <a:solidFill>
                  <a:srgbClr val="C00000"/>
                </a:solidFill>
                <a:latin typeface="微软雅黑" pitchFamily="34" charset="-122"/>
                <a:ea typeface="微软雅黑" pitchFamily="34" charset="-122"/>
              </a:rPr>
              <a:t>请求使用的</a:t>
            </a:r>
            <a:r>
              <a:rPr lang="en-US" altLang="zh-CN" sz="1200" b="1" dirty="0">
                <a:solidFill>
                  <a:srgbClr val="C00000"/>
                </a:solidFill>
                <a:latin typeface="微软雅黑" pitchFamily="34" charset="-122"/>
                <a:ea typeface="微软雅黑" pitchFamily="34" charset="-122"/>
              </a:rPr>
              <a:t>HTTP</a:t>
            </a:r>
            <a:r>
              <a:rPr lang="zh-CN" altLang="en-US" sz="1200" b="1" dirty="0">
                <a:solidFill>
                  <a:srgbClr val="C00000"/>
                </a:solidFill>
                <a:latin typeface="微软雅黑" pitchFamily="34" charset="-122"/>
                <a:ea typeface="微软雅黑" pitchFamily="34" charset="-122"/>
              </a:rPr>
              <a:t>方法</a:t>
            </a:r>
            <a:r>
              <a:rPr lang="en-US" altLang="zh-CN" sz="1200" b="1" dirty="0">
                <a:solidFill>
                  <a:srgbClr val="C00000"/>
                </a:solidFill>
                <a:latin typeface="微软雅黑" pitchFamily="34" charset="-122"/>
                <a:ea typeface="微软雅黑" pitchFamily="34" charset="-122"/>
              </a:rPr>
              <a:t>:" + method +"&lt;/p&gt;");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out.println</a:t>
            </a:r>
            <a:r>
              <a:rPr lang="en-US" altLang="zh-CN" sz="1200" b="1" dirty="0">
                <a:solidFill>
                  <a:srgbClr val="C00000"/>
                </a:solidFill>
                <a:latin typeface="微软雅黑" pitchFamily="34" charset="-122"/>
                <a:ea typeface="微软雅黑" pitchFamily="34" charset="-122"/>
              </a:rPr>
              <a:t>("&lt;p&gt;</a:t>
            </a:r>
            <a:r>
              <a:rPr lang="zh-CN" altLang="en-US" sz="1200" b="1" dirty="0">
                <a:solidFill>
                  <a:srgbClr val="C00000"/>
                </a:solidFill>
                <a:latin typeface="微软雅黑" pitchFamily="34" charset="-122"/>
                <a:ea typeface="微软雅黑" pitchFamily="34" charset="-122"/>
              </a:rPr>
              <a:t>请求行中的资源名部分</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uri</a:t>
            </a:r>
            <a:r>
              <a:rPr lang="en-US" altLang="zh-CN" sz="1200" b="1" dirty="0">
                <a:solidFill>
                  <a:srgbClr val="C00000"/>
                </a:solidFill>
                <a:latin typeface="微软雅黑" pitchFamily="34" charset="-122"/>
                <a:ea typeface="微软雅黑" pitchFamily="34" charset="-122"/>
              </a:rPr>
              <a:t> + "&lt;/p&gt;");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out.println</a:t>
            </a:r>
            <a:r>
              <a:rPr lang="en-US" altLang="zh-CN" sz="1200" b="1" dirty="0">
                <a:solidFill>
                  <a:srgbClr val="C00000"/>
                </a:solidFill>
                <a:latin typeface="微软雅黑" pitchFamily="34" charset="-122"/>
                <a:ea typeface="微软雅黑" pitchFamily="34" charset="-122"/>
              </a:rPr>
              <a:t>("&lt;p&gt;</a:t>
            </a:r>
            <a:r>
              <a:rPr lang="zh-CN" altLang="en-US" sz="1200" b="1" dirty="0">
                <a:solidFill>
                  <a:srgbClr val="C00000"/>
                </a:solidFill>
                <a:latin typeface="微软雅黑" pitchFamily="34" charset="-122"/>
                <a:ea typeface="微软雅黑" pitchFamily="34" charset="-122"/>
              </a:rPr>
              <a:t>请求使用的协议及版本号</a:t>
            </a:r>
            <a:r>
              <a:rPr lang="en-US" altLang="zh-CN" sz="1200" b="1" dirty="0">
                <a:solidFill>
                  <a:srgbClr val="C00000"/>
                </a:solidFill>
                <a:latin typeface="微软雅黑" pitchFamily="34" charset="-122"/>
                <a:ea typeface="微软雅黑" pitchFamily="34" charset="-122"/>
              </a:rPr>
              <a:t>:" + protocol + "&lt;/p&gt;");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out.println</a:t>
            </a:r>
            <a:r>
              <a:rPr lang="en-US" altLang="zh-CN" sz="1200" b="1" dirty="0">
                <a:solidFill>
                  <a:srgbClr val="C00000"/>
                </a:solidFill>
                <a:latin typeface="微软雅黑" pitchFamily="34" charset="-122"/>
                <a:ea typeface="微软雅黑" pitchFamily="34" charset="-122"/>
              </a:rPr>
              <a:t>("&lt;p&gt;</a:t>
            </a:r>
            <a:r>
              <a:rPr lang="zh-CN" altLang="en-US" sz="1200" b="1" dirty="0">
                <a:solidFill>
                  <a:srgbClr val="C00000"/>
                </a:solidFill>
                <a:latin typeface="微软雅黑" pitchFamily="34" charset="-122"/>
                <a:ea typeface="微软雅黑" pitchFamily="34" charset="-122"/>
              </a:rPr>
              <a:t>请求</a:t>
            </a:r>
            <a:r>
              <a:rPr lang="en-US" altLang="zh-CN" sz="1200" b="1" dirty="0">
                <a:solidFill>
                  <a:srgbClr val="C00000"/>
                </a:solidFill>
                <a:latin typeface="微软雅黑" pitchFamily="34" charset="-122"/>
                <a:ea typeface="微软雅黑" pitchFamily="34" charset="-122"/>
              </a:rPr>
              <a:t>URL</a:t>
            </a:r>
            <a:r>
              <a:rPr lang="zh-CN" altLang="en-US" sz="1200" b="1" dirty="0">
                <a:solidFill>
                  <a:srgbClr val="C00000"/>
                </a:solidFill>
                <a:latin typeface="微软雅黑" pitchFamily="34" charset="-122"/>
                <a:ea typeface="微软雅黑" pitchFamily="34" charset="-122"/>
              </a:rPr>
              <a:t>后面的查询字符串</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queryString</a:t>
            </a:r>
            <a:r>
              <a:rPr lang="en-US" altLang="zh-CN" sz="1200" b="1" dirty="0">
                <a:solidFill>
                  <a:srgbClr val="C00000"/>
                </a:solidFill>
                <a:latin typeface="微软雅黑" pitchFamily="34" charset="-122"/>
                <a:ea typeface="微软雅黑" pitchFamily="34" charset="-122"/>
              </a:rPr>
              <a:t> + "&lt;/p&gt;");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out.println</a:t>
            </a:r>
            <a:r>
              <a:rPr lang="en-US" altLang="zh-CN" sz="1200" b="1" dirty="0">
                <a:solidFill>
                  <a:srgbClr val="C00000"/>
                </a:solidFill>
                <a:latin typeface="微软雅黑" pitchFamily="34" charset="-122"/>
                <a:ea typeface="微软雅黑" pitchFamily="34" charset="-122"/>
              </a:rPr>
              <a:t>("&lt;p&gt;Servlet</a:t>
            </a:r>
            <a:r>
              <a:rPr lang="zh-CN" altLang="en-US" sz="1200" b="1" dirty="0">
                <a:solidFill>
                  <a:srgbClr val="C00000"/>
                </a:solidFill>
                <a:latin typeface="微软雅黑" pitchFamily="34" charset="-122"/>
                <a:ea typeface="微软雅黑" pitchFamily="34" charset="-122"/>
              </a:rPr>
              <a:t>所映射的路径</a:t>
            </a:r>
            <a:r>
              <a:rPr lang="en-US" altLang="zh-CN" sz="1200" b="1" dirty="0">
                <a:solidFill>
                  <a:srgbClr val="C00000"/>
                </a:solidFill>
                <a:latin typeface="微软雅黑" pitchFamily="34" charset="-122"/>
                <a:ea typeface="微软雅黑" pitchFamily="34" charset="-122"/>
              </a:rPr>
              <a:t>:" + </a:t>
            </a:r>
            <a:r>
              <a:rPr lang="en-US" altLang="zh-CN" sz="1200" b="1" dirty="0" err="1">
                <a:solidFill>
                  <a:srgbClr val="C00000"/>
                </a:solidFill>
                <a:latin typeface="微软雅黑" pitchFamily="34" charset="-122"/>
                <a:ea typeface="微软雅黑" pitchFamily="34" charset="-122"/>
              </a:rPr>
              <a:t>servletPath</a:t>
            </a:r>
            <a:r>
              <a:rPr lang="en-US" altLang="zh-CN" sz="1200" b="1" dirty="0">
                <a:solidFill>
                  <a:srgbClr val="C00000"/>
                </a:solidFill>
                <a:latin typeface="微软雅黑" pitchFamily="34" charset="-122"/>
                <a:ea typeface="微软雅黑" pitchFamily="34" charset="-122"/>
              </a:rPr>
              <a:t> + "&lt;/p&gt;");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out.println</a:t>
            </a:r>
            <a:r>
              <a:rPr lang="en-US" altLang="zh-CN" sz="1200" b="1" dirty="0">
                <a:solidFill>
                  <a:srgbClr val="C00000"/>
                </a:solidFill>
                <a:latin typeface="微软雅黑" pitchFamily="34" charset="-122"/>
                <a:ea typeface="微软雅黑" pitchFamily="34" charset="-122"/>
              </a:rPr>
              <a:t>("&lt;p&gt;</a:t>
            </a:r>
            <a:r>
              <a:rPr lang="zh-CN" altLang="en-US" sz="1200" b="1" dirty="0">
                <a:solidFill>
                  <a:srgbClr val="C00000"/>
                </a:solidFill>
                <a:latin typeface="微软雅黑" pitchFamily="34" charset="-122"/>
                <a:ea typeface="微软雅黑" pitchFamily="34" charset="-122"/>
              </a:rPr>
              <a:t>请求资源所属于的</a:t>
            </a:r>
            <a:r>
              <a:rPr lang="en-US" altLang="zh-CN" sz="1200" b="1" dirty="0">
                <a:solidFill>
                  <a:srgbClr val="C00000"/>
                </a:solidFill>
                <a:latin typeface="微软雅黑" pitchFamily="34" charset="-122"/>
                <a:ea typeface="微软雅黑" pitchFamily="34" charset="-122"/>
              </a:rPr>
              <a:t>Web</a:t>
            </a:r>
            <a:r>
              <a:rPr lang="zh-CN" altLang="en-US" sz="1200" b="1" dirty="0">
                <a:solidFill>
                  <a:srgbClr val="C00000"/>
                </a:solidFill>
                <a:latin typeface="微软雅黑" pitchFamily="34" charset="-122"/>
                <a:ea typeface="微软雅黑" pitchFamily="34" charset="-122"/>
              </a:rPr>
              <a:t>应用的路径</a:t>
            </a:r>
            <a:r>
              <a:rPr lang="en-US" altLang="zh-CN" sz="1200" b="1" dirty="0">
                <a:solidFill>
                  <a:srgbClr val="C00000"/>
                </a:solidFill>
                <a:latin typeface="微软雅黑" pitchFamily="34" charset="-122"/>
                <a:ea typeface="微软雅黑" pitchFamily="34" charset="-122"/>
              </a:rPr>
              <a:t>:"+</a:t>
            </a:r>
            <a:r>
              <a:rPr lang="en-US" altLang="zh-CN" sz="1200" b="1" dirty="0" err="1">
                <a:solidFill>
                  <a:srgbClr val="C00000"/>
                </a:solidFill>
                <a:latin typeface="微软雅黑" pitchFamily="34" charset="-122"/>
                <a:ea typeface="微软雅黑" pitchFamily="34" charset="-122"/>
              </a:rPr>
              <a:t>contextPath</a:t>
            </a:r>
            <a:r>
              <a:rPr lang="en-US" altLang="zh-CN" sz="1200" b="1" dirty="0">
                <a:solidFill>
                  <a:srgbClr val="C00000"/>
                </a:solidFill>
                <a:latin typeface="微软雅黑" pitchFamily="34" charset="-122"/>
                <a:ea typeface="微软雅黑" pitchFamily="34" charset="-122"/>
              </a:rPr>
              <a:t> + "&lt;/p&gt;");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r>
              <a:rPr lang="en-US" altLang="zh-CN" sz="1200" b="1" dirty="0" err="1">
                <a:solidFill>
                  <a:srgbClr val="C00000"/>
                </a:solidFill>
                <a:latin typeface="微软雅黑" pitchFamily="34" charset="-122"/>
                <a:ea typeface="微软雅黑" pitchFamily="34" charset="-122"/>
              </a:rPr>
              <a:t>out.close</a:t>
            </a: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C00000"/>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rgbClr val="C00000"/>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85</a:t>
            </a:fld>
            <a:endParaRPr lang="zh-CN" altLang="en-US"/>
          </a:p>
        </p:txBody>
      </p:sp>
    </p:spTree>
    <p:extLst>
      <p:ext uri="{BB962C8B-B14F-4D97-AF65-F5344CB8AC3E}">
        <p14:creationId xmlns:p14="http://schemas.microsoft.com/office/powerpoint/2010/main" val="1921271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44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94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3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Info.html</a:t>
            </a:r>
            <a:r>
              <a:rPr lang="zh-CN" altLang="en-US" sz="1200" b="1" dirty="0"/>
              <a:t>：</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&lt;html&gt;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&lt;title&gt;</a:t>
            </a:r>
            <a:r>
              <a:rPr lang="zh-CN" altLang="en-US" sz="1200" b="1" dirty="0"/>
              <a:t>输入页面</a:t>
            </a:r>
            <a:r>
              <a:rPr lang="en-US" altLang="zh-CN" sz="1200" b="1" dirty="0"/>
              <a:t>&lt;/title&gt;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&lt;form action="</a:t>
            </a:r>
            <a:r>
              <a:rPr lang="en-US" altLang="zh-CN" sz="1200" b="1" dirty="0" err="1"/>
              <a:t>StudentInfo</a:t>
            </a:r>
            <a:r>
              <a:rPr lang="en-US" altLang="zh-CN" sz="1200" b="1" dirty="0"/>
              <a:t>" name="</a:t>
            </a:r>
            <a:r>
              <a:rPr lang="en-US" altLang="zh-CN" sz="1200" b="1" dirty="0" err="1"/>
              <a:t>myform</a:t>
            </a:r>
            <a:r>
              <a:rPr lang="en-US" altLang="zh-CN" sz="1200" b="1" dirty="0"/>
              <a:t>" method="post"&gt;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zh-CN" altLang="en-US" sz="1200" b="1" dirty="0"/>
              <a:t>姓名</a:t>
            </a:r>
            <a:r>
              <a:rPr lang="en-US" altLang="zh-CN" sz="1200" b="1" dirty="0"/>
              <a:t>:&lt;input type="text" name="</a:t>
            </a:r>
            <a:r>
              <a:rPr lang="en-US" altLang="zh-CN" sz="1200" b="1" dirty="0" err="1"/>
              <a:t>sname</a:t>
            </a:r>
            <a:r>
              <a:rPr lang="en-US" altLang="zh-CN" sz="1200" b="1" dirty="0"/>
              <a:t>"&gt;&lt;</a:t>
            </a:r>
            <a:r>
              <a:rPr lang="en-US" altLang="zh-CN" sz="1200" b="1" dirty="0" err="1"/>
              <a:t>br</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zh-CN" altLang="en-US" sz="1200" b="1" dirty="0"/>
              <a:t>学号</a:t>
            </a:r>
            <a:r>
              <a:rPr lang="en-US" altLang="zh-CN" sz="1200" b="1" dirty="0"/>
              <a:t>:&lt;input type="text" name="</a:t>
            </a:r>
            <a:r>
              <a:rPr lang="en-US" altLang="zh-CN" sz="1200" b="1" dirty="0" err="1"/>
              <a:t>snumber</a:t>
            </a:r>
            <a:r>
              <a:rPr lang="en-US" altLang="zh-CN" sz="1200" b="1" dirty="0"/>
              <a:t>"&gt;&lt;</a:t>
            </a:r>
            <a:r>
              <a:rPr lang="en-US" altLang="zh-CN" sz="1200" b="1" dirty="0" err="1"/>
              <a:t>br</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zh-CN" altLang="en-US" sz="1200" b="1" dirty="0"/>
              <a:t>班级</a:t>
            </a:r>
            <a:r>
              <a:rPr lang="en-US" altLang="zh-CN" sz="1200" b="1" dirty="0"/>
              <a:t>:&lt;input type="text" name="</a:t>
            </a:r>
            <a:r>
              <a:rPr lang="en-US" altLang="zh-CN" sz="1200" b="1" dirty="0" err="1"/>
              <a:t>sclass</a:t>
            </a:r>
            <a:r>
              <a:rPr lang="en-US" altLang="zh-CN" sz="1200" b="1" dirty="0"/>
              <a:t>"&gt;&lt;</a:t>
            </a:r>
            <a:r>
              <a:rPr lang="en-US" altLang="zh-CN" sz="1200" b="1" dirty="0" err="1"/>
              <a:t>br</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&lt;input type="submit" value="</a:t>
            </a:r>
            <a:r>
              <a:rPr lang="zh-CN" altLang="en-US" sz="1200" b="1" dirty="0"/>
              <a:t>提交</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&lt;/form&gt;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&lt;/html&gt;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StudentInfo.java</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package </a:t>
            </a:r>
            <a:r>
              <a:rPr lang="en-US" altLang="zh-CN" sz="1200" b="1" dirty="0" err="1"/>
              <a:t>cf.re.wyf</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import </a:t>
            </a:r>
            <a:r>
              <a:rPr lang="en-US" altLang="zh-CN" sz="1200" b="1" dirty="0" err="1"/>
              <a:t>javax.servlet</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import </a:t>
            </a:r>
            <a:r>
              <a:rPr lang="en-US" altLang="zh-CN" sz="1200" b="1" dirty="0" err="1"/>
              <a:t>javax.servlet.http</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import java.io.*;</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import </a:t>
            </a:r>
            <a:r>
              <a:rPr lang="en-US" altLang="zh-CN" sz="1200" b="1" dirty="0" err="1"/>
              <a:t>java.util</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public class </a:t>
            </a:r>
            <a:r>
              <a:rPr lang="en-US" altLang="zh-CN" sz="1200" b="1" dirty="0" err="1"/>
              <a:t>StudentInfo</a:t>
            </a:r>
            <a:r>
              <a:rPr lang="en-US" altLang="zh-CN" sz="1200" b="1" dirty="0"/>
              <a:t> extends </a:t>
            </a:r>
            <a:r>
              <a:rPr lang="en-US" altLang="zh-CN" sz="1200" b="1" dirty="0" err="1"/>
              <a:t>HttpServlet</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public void </a:t>
            </a:r>
            <a:r>
              <a:rPr lang="en-US" altLang="zh-CN" sz="1200" b="1" dirty="0" err="1"/>
              <a:t>doGet</a:t>
            </a:r>
            <a:r>
              <a:rPr lang="en-US" altLang="zh-CN" sz="1200" b="1" dirty="0"/>
              <a:t>(</a:t>
            </a:r>
            <a:r>
              <a:rPr lang="en-US" altLang="zh-CN" sz="1200" b="1" dirty="0" err="1"/>
              <a:t>HttpServletRequest</a:t>
            </a:r>
            <a:r>
              <a:rPr lang="en-US" altLang="zh-CN" sz="1200" b="1" dirty="0"/>
              <a:t>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HttpServletResponse</a:t>
            </a:r>
            <a:r>
              <a:rPr lang="en-US" altLang="zh-CN" sz="1200" b="1" dirty="0"/>
              <a:t> response)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throws </a:t>
            </a:r>
            <a:r>
              <a:rPr lang="en-US" altLang="zh-CN" sz="1200" b="1" dirty="0" err="1"/>
              <a:t>ServletException,IOException</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request.setCharacterEncoding</a:t>
            </a:r>
            <a:r>
              <a:rPr lang="en-US" altLang="zh-CN" sz="1200" b="1" dirty="0"/>
              <a:t>("gb2312");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response.setContentType</a:t>
            </a:r>
            <a:r>
              <a:rPr lang="en-US" altLang="zh-CN" sz="1200" b="1" dirty="0"/>
              <a:t>("text/</a:t>
            </a:r>
            <a:r>
              <a:rPr lang="en-US" altLang="zh-CN" sz="1200" b="1" dirty="0" err="1"/>
              <a:t>html;charset</a:t>
            </a:r>
            <a:r>
              <a:rPr lang="en-US" altLang="zh-CN" sz="1200" b="1" dirty="0"/>
              <a:t>=gb2312");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PrintWriter</a:t>
            </a:r>
            <a:r>
              <a:rPr lang="en-US" altLang="zh-CN" sz="1200" b="1" dirty="0"/>
              <a:t> out=</a:t>
            </a:r>
            <a:r>
              <a:rPr lang="en-US" altLang="zh-CN" sz="1200" b="1" dirty="0" err="1"/>
              <a:t>response.getWriter</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String </a:t>
            </a:r>
            <a:r>
              <a:rPr lang="en-US" altLang="zh-CN" sz="1200" b="1" dirty="0" err="1"/>
              <a:t>sname</a:t>
            </a:r>
            <a:r>
              <a:rPr lang="en-US" altLang="zh-CN" sz="1200" b="1" dirty="0"/>
              <a:t>=</a:t>
            </a:r>
            <a:r>
              <a:rPr lang="en-US" altLang="zh-CN" sz="1200" b="1" dirty="0" err="1"/>
              <a:t>request.getParameter</a:t>
            </a:r>
            <a:r>
              <a:rPr lang="en-US" altLang="zh-CN" sz="1200" b="1" dirty="0"/>
              <a:t>("</a:t>
            </a:r>
            <a:r>
              <a:rPr lang="en-US" altLang="zh-CN" sz="1200" b="1" dirty="0" err="1"/>
              <a:t>sname</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String </a:t>
            </a:r>
            <a:r>
              <a:rPr lang="en-US" altLang="zh-CN" sz="1200" b="1" dirty="0" err="1"/>
              <a:t>snumber</a:t>
            </a:r>
            <a:r>
              <a:rPr lang="en-US" altLang="zh-CN" sz="1200" b="1" dirty="0"/>
              <a:t>=</a:t>
            </a:r>
            <a:r>
              <a:rPr lang="en-US" altLang="zh-CN" sz="1200" b="1" dirty="0" err="1"/>
              <a:t>request.getParameter</a:t>
            </a:r>
            <a:r>
              <a:rPr lang="en-US" altLang="zh-CN" sz="1200" b="1" dirty="0"/>
              <a:t>("</a:t>
            </a:r>
            <a:r>
              <a:rPr lang="en-US" altLang="zh-CN" sz="1200" b="1" dirty="0" err="1"/>
              <a:t>snumber</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String </a:t>
            </a:r>
            <a:r>
              <a:rPr lang="en-US" altLang="zh-CN" sz="1200" b="1" dirty="0" err="1"/>
              <a:t>sclass</a:t>
            </a:r>
            <a:r>
              <a:rPr lang="en-US" altLang="zh-CN" sz="1200" b="1" dirty="0"/>
              <a:t> =</a:t>
            </a:r>
            <a:r>
              <a:rPr lang="en-US" altLang="zh-CN" sz="1200" b="1" dirty="0" err="1"/>
              <a:t>request.getParameter</a:t>
            </a:r>
            <a:r>
              <a:rPr lang="en-US" altLang="zh-CN" sz="1200" b="1" dirty="0"/>
              <a:t>("</a:t>
            </a:r>
            <a:r>
              <a:rPr lang="en-US" altLang="zh-CN" sz="1200" b="1" dirty="0" err="1"/>
              <a:t>sclass</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HttpSession</a:t>
            </a:r>
            <a:r>
              <a:rPr lang="en-US" altLang="zh-CN" sz="1200" b="1" dirty="0"/>
              <a:t> session=</a:t>
            </a:r>
            <a:r>
              <a:rPr lang="en-US" altLang="zh-CN" sz="1200" b="1" dirty="0" err="1"/>
              <a:t>request.getSession</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session.setAttribute</a:t>
            </a:r>
            <a:r>
              <a:rPr lang="en-US" altLang="zh-CN" sz="1200" b="1" dirty="0"/>
              <a:t>("name",</a:t>
            </a:r>
            <a:r>
              <a:rPr lang="en-US" altLang="zh-CN" sz="1200" b="1" dirty="0" err="1"/>
              <a:t>sname</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session.setAttribute</a:t>
            </a:r>
            <a:r>
              <a:rPr lang="en-US" altLang="zh-CN" sz="1200" b="1" dirty="0"/>
              <a:t>("number",</a:t>
            </a:r>
            <a:r>
              <a:rPr lang="en-US" altLang="zh-CN" sz="1200" b="1" dirty="0" err="1"/>
              <a:t>snumber</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session.setAttribute</a:t>
            </a:r>
            <a:r>
              <a:rPr lang="en-US" altLang="zh-CN" sz="1200" b="1" dirty="0"/>
              <a:t>("</a:t>
            </a:r>
            <a:r>
              <a:rPr lang="en-US" altLang="zh-CN" sz="1200" b="1" dirty="0" err="1"/>
              <a:t>stclass</a:t>
            </a:r>
            <a:r>
              <a:rPr lang="en-US" altLang="zh-CN" sz="1200" b="1" dirty="0"/>
              <a:t>",</a:t>
            </a:r>
            <a:r>
              <a:rPr lang="en-US" altLang="zh-CN" sz="1200" b="1" dirty="0" err="1"/>
              <a:t>sclass</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("&lt;html&gt;");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("&lt;title&gt;</a:t>
            </a:r>
            <a:r>
              <a:rPr lang="zh-CN" altLang="en-US" sz="1200" b="1" dirty="0"/>
              <a:t>会话相关</a:t>
            </a:r>
            <a:r>
              <a:rPr lang="en-US" altLang="zh-CN" sz="1200" b="1" dirty="0"/>
              <a:t>&lt;/title&gt;");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a:t>
            </a:r>
            <a:r>
              <a:rPr lang="zh-CN" altLang="en-US" sz="1200" b="1" dirty="0"/>
              <a:t>这是一个有关会话相关的页面</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("&lt;/html&gt;");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public void </a:t>
            </a:r>
            <a:r>
              <a:rPr lang="en-US" altLang="zh-CN" sz="1200" b="1" dirty="0" err="1"/>
              <a:t>doPost</a:t>
            </a:r>
            <a:r>
              <a:rPr lang="en-US" altLang="zh-CN" sz="1200" b="1" dirty="0"/>
              <a:t>(</a:t>
            </a:r>
            <a:r>
              <a:rPr lang="en-US" altLang="zh-CN" sz="1200" b="1" dirty="0" err="1"/>
              <a:t>HttpServletRequest</a:t>
            </a:r>
            <a:r>
              <a:rPr lang="en-US" altLang="zh-CN" sz="1200" b="1" dirty="0"/>
              <a:t>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HttpServletResponse</a:t>
            </a:r>
            <a:r>
              <a:rPr lang="en-US" altLang="zh-CN" sz="1200" b="1" dirty="0"/>
              <a:t> response)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throws </a:t>
            </a:r>
            <a:r>
              <a:rPr lang="en-US" altLang="zh-CN" sz="1200" b="1" dirty="0" err="1"/>
              <a:t>ServletException,IOException</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this.doGet</a:t>
            </a:r>
            <a:r>
              <a:rPr lang="en-US" altLang="zh-CN" sz="1200" b="1" dirty="0"/>
              <a:t>(</a:t>
            </a:r>
            <a:r>
              <a:rPr lang="en-US" altLang="zh-CN" sz="1200" b="1" dirty="0" err="1"/>
              <a:t>request,response</a:t>
            </a:r>
            <a:r>
              <a:rPr lang="en-US" altLang="zh-CN" sz="1200"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t>ShowInfo.jsp</a:t>
            </a:r>
            <a:r>
              <a:rPr lang="zh-CN" altLang="en-US" sz="1200" b="1" dirty="0"/>
              <a:t>：</a:t>
            </a: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&lt;%@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page </a:t>
            </a:r>
            <a:r>
              <a:rPr lang="en-US" altLang="zh-CN" sz="1200" b="1" dirty="0" err="1"/>
              <a:t>contentType</a:t>
            </a:r>
            <a:r>
              <a:rPr lang="en-US" altLang="zh-CN" sz="1200" b="1" dirty="0"/>
              <a:t>="text/</a:t>
            </a:r>
            <a:r>
              <a:rPr lang="en-US" altLang="zh-CN" sz="1200" b="1" dirty="0" err="1"/>
              <a:t>html;charset</a:t>
            </a:r>
            <a:r>
              <a:rPr lang="en-US" altLang="zh-CN" sz="1200" b="1" dirty="0"/>
              <a:t>=gb2312"</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&lt;html&gt;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&lt;title&gt;</a:t>
            </a:r>
            <a:r>
              <a:rPr lang="zh-CN" altLang="en-US" sz="1200" b="1" dirty="0"/>
              <a:t>显示信息</a:t>
            </a:r>
            <a:r>
              <a:rPr lang="en-US" altLang="zh-CN" sz="1200" b="1" dirty="0"/>
              <a:t>&lt;/title&gt;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&lt;/head&gt;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&lt;h2&gt;</a:t>
            </a:r>
            <a:r>
              <a:rPr lang="zh-CN" altLang="en-US" sz="1200" b="1" dirty="0"/>
              <a:t>以下是相关的信息</a:t>
            </a:r>
            <a:r>
              <a:rPr lang="en-US" altLang="zh-CN" sz="1200" b="1" dirty="0"/>
              <a:t>&lt;/h2&gt;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String a=(String)</a:t>
            </a:r>
            <a:r>
              <a:rPr lang="en-US" altLang="zh-CN" sz="1200" b="1" dirty="0" err="1"/>
              <a:t>session.getAttribute</a:t>
            </a:r>
            <a:r>
              <a:rPr lang="en-US" altLang="zh-CN" sz="1200" b="1" dirty="0"/>
              <a:t>("name");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String b=(String)</a:t>
            </a:r>
            <a:r>
              <a:rPr lang="en-US" altLang="zh-CN" sz="1200" b="1" dirty="0" err="1"/>
              <a:t>session.getAttribute</a:t>
            </a:r>
            <a:r>
              <a:rPr lang="en-US" altLang="zh-CN" sz="1200" b="1" dirty="0"/>
              <a:t>("number");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String c=(String)</a:t>
            </a:r>
            <a:r>
              <a:rPr lang="en-US" altLang="zh-CN" sz="1200" b="1" dirty="0" err="1"/>
              <a:t>session.getAttribute</a:t>
            </a:r>
            <a:r>
              <a:rPr lang="en-US" altLang="zh-CN" sz="1200" b="1" dirty="0"/>
              <a:t>("</a:t>
            </a:r>
            <a:r>
              <a:rPr lang="en-US" altLang="zh-CN" sz="1200" b="1" dirty="0" err="1"/>
              <a:t>stclass</a:t>
            </a:r>
            <a:r>
              <a:rPr lang="en-US" altLang="zh-CN" sz="1200" b="1"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a:t>
            </a:r>
            <a:r>
              <a:rPr lang="zh-CN" altLang="en-US" sz="1200" b="1" dirty="0"/>
              <a:t>姓名</a:t>
            </a:r>
            <a:r>
              <a:rPr lang="en-US" altLang="zh-CN" sz="1200" b="1" dirty="0"/>
              <a:t>:"+a+"&lt;</a:t>
            </a:r>
            <a:r>
              <a:rPr lang="en-US" altLang="zh-CN" sz="1200" b="1" dirty="0" err="1"/>
              <a:t>br</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a:t>
            </a:r>
            <a:r>
              <a:rPr lang="zh-CN" altLang="en-US" sz="1200" b="1" dirty="0"/>
              <a:t>学号</a:t>
            </a:r>
            <a:r>
              <a:rPr lang="en-US" altLang="zh-CN" sz="1200" b="1" dirty="0"/>
              <a:t>:"+b+"&lt;</a:t>
            </a:r>
            <a:r>
              <a:rPr lang="en-US" altLang="zh-CN" sz="1200" b="1" dirty="0" err="1"/>
              <a:t>br</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a:t>
            </a:r>
            <a:r>
              <a:rPr lang="en-US" altLang="zh-CN" sz="1200" b="1" dirty="0" err="1"/>
              <a:t>out.println</a:t>
            </a:r>
            <a:r>
              <a:rPr lang="en-US" altLang="zh-CN" sz="1200" b="1" dirty="0"/>
              <a:t>("</a:t>
            </a:r>
            <a:r>
              <a:rPr lang="zh-CN" altLang="en-US" sz="1200" b="1" dirty="0"/>
              <a:t>班级</a:t>
            </a:r>
            <a:r>
              <a:rPr lang="en-US" altLang="zh-CN" sz="1200" b="1" dirty="0"/>
              <a:t>:"+c+"&lt;</a:t>
            </a:r>
            <a:r>
              <a:rPr lang="en-US" altLang="zh-CN" sz="1200" b="1" dirty="0" err="1"/>
              <a:t>br</a:t>
            </a:r>
            <a:r>
              <a:rPr lang="en-US" altLang="zh-CN" sz="1200" b="1" dirty="0"/>
              <a:t>&gt;");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     &lt;/body&gt;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dirty="0"/>
              <a:t>&lt;/html&gt;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endParaRPr lang="zh-CN" altLang="en-US" dirty="0"/>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117</a:t>
            </a:fld>
            <a:endParaRPr lang="zh-CN" altLang="en-US"/>
          </a:p>
        </p:txBody>
      </p:sp>
    </p:spTree>
    <p:extLst>
      <p:ext uri="{BB962C8B-B14F-4D97-AF65-F5344CB8AC3E}">
        <p14:creationId xmlns:p14="http://schemas.microsoft.com/office/powerpoint/2010/main" val="2984337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a:t>在</a:t>
            </a:r>
            <a:r>
              <a:rPr lang="en-US" sz="1200" dirty="0"/>
              <a:t>web.xml</a:t>
            </a:r>
            <a:r>
              <a:rPr lang="zh-CN" altLang="en-US" sz="1200" dirty="0"/>
              <a:t>配置文件中，可以重复上述示例的</a:t>
            </a:r>
            <a:r>
              <a:rPr lang="en-US" altLang="zh-CN" sz="1200" dirty="0"/>
              <a:t>&lt;</a:t>
            </a:r>
            <a:r>
              <a:rPr lang="en-US" sz="1200" dirty="0"/>
              <a:t>filter&gt;</a:t>
            </a:r>
            <a:r>
              <a:rPr lang="zh-CN" altLang="en-US" sz="1200" dirty="0"/>
              <a:t>和</a:t>
            </a:r>
            <a:r>
              <a:rPr lang="en-US" altLang="zh-CN" sz="1200" dirty="0"/>
              <a:t>&lt;</a:t>
            </a:r>
            <a:r>
              <a:rPr lang="en-US" sz="1200" dirty="0"/>
              <a:t>filter-mapping&gt;</a:t>
            </a:r>
            <a:r>
              <a:rPr lang="zh-CN" altLang="en-US" sz="1200" dirty="0"/>
              <a:t>元素进行多个过滤器的配置，其中</a:t>
            </a:r>
            <a:r>
              <a:rPr lang="en-US" altLang="zh-CN" sz="1200" dirty="0"/>
              <a:t>&lt;</a:t>
            </a:r>
            <a:r>
              <a:rPr lang="en-US" sz="1200" dirty="0"/>
              <a:t>filter&gt;</a:t>
            </a:r>
            <a:r>
              <a:rPr lang="zh-CN" altLang="en-US" sz="1200" dirty="0"/>
              <a:t>元素的先后次序决定</a:t>
            </a:r>
            <a:r>
              <a:rPr lang="en-US" sz="1200" dirty="0"/>
              <a:t>Web</a:t>
            </a:r>
            <a:r>
              <a:rPr lang="zh-CN" altLang="en-US" sz="1200" dirty="0"/>
              <a:t>容器对</a:t>
            </a:r>
            <a:r>
              <a:rPr lang="en-US" sz="1200" dirty="0"/>
              <a:t>Filter</a:t>
            </a:r>
            <a:r>
              <a:rPr lang="zh-CN" altLang="en-US" sz="1200" dirty="0"/>
              <a:t>过滤器的加载和实例化次序；</a:t>
            </a:r>
            <a:r>
              <a:rPr lang="en-US" altLang="zh-CN" sz="1200" dirty="0"/>
              <a:t>&lt;</a:t>
            </a:r>
            <a:r>
              <a:rPr lang="en-US" sz="1200" dirty="0"/>
              <a:t>filter-mapping&gt;</a:t>
            </a:r>
            <a:r>
              <a:rPr lang="zh-CN" altLang="en-US" sz="1200" dirty="0"/>
              <a:t>元素的先后次序决定</a:t>
            </a:r>
            <a:r>
              <a:rPr lang="en-US" sz="1200" dirty="0"/>
              <a:t>Web</a:t>
            </a:r>
            <a:r>
              <a:rPr lang="zh-CN" altLang="en-US" sz="1200" dirty="0"/>
              <a:t>容器对具有相同映射条件的执行顺序。</a:t>
            </a:r>
            <a:endParaRPr lang="en-US" altLang="zh-CN" sz="1200" dirty="0"/>
          </a:p>
          <a:p>
            <a:endParaRPr lang="zh-CN" altLang="en-US" sz="1200" dirty="0"/>
          </a:p>
          <a:p>
            <a:r>
              <a:rPr lang="zh-CN" altLang="en-US" sz="1200" dirty="0"/>
              <a:t>从上述两种配置方式来看，使用</a:t>
            </a:r>
            <a:r>
              <a:rPr lang="en-US" altLang="zh-CN" sz="1200" dirty="0"/>
              <a:t>@</a:t>
            </a:r>
            <a:r>
              <a:rPr lang="en-US" sz="1200" dirty="0" err="1"/>
              <a:t>WebFilter</a:t>
            </a:r>
            <a:r>
              <a:rPr lang="zh-CN" altLang="en-US" sz="1200" dirty="0"/>
              <a:t>的方式更加快捷方便，但这种方式对多个</a:t>
            </a:r>
            <a:r>
              <a:rPr lang="en-US" sz="1200" dirty="0"/>
              <a:t>Filter</a:t>
            </a:r>
            <a:r>
              <a:rPr lang="zh-CN" altLang="en-US" sz="1200" dirty="0"/>
              <a:t>的实例化和执行顺序并没有提供相关的参数，在目前</a:t>
            </a:r>
            <a:r>
              <a:rPr lang="en-US" sz="1200" dirty="0" err="1"/>
              <a:t>JavaEE</a:t>
            </a:r>
            <a:r>
              <a:rPr lang="en-US" sz="1200" dirty="0"/>
              <a:t> 7</a:t>
            </a:r>
            <a:r>
              <a:rPr lang="zh-CN" altLang="en-US" sz="1200" dirty="0"/>
              <a:t>版本中默认按照</a:t>
            </a:r>
            <a:r>
              <a:rPr lang="en-US" altLang="zh-CN" sz="1200" dirty="0"/>
              <a:t>@</a:t>
            </a:r>
            <a:r>
              <a:rPr lang="en-US" sz="1200" dirty="0" err="1"/>
              <a:t>WebFilter</a:t>
            </a:r>
            <a:r>
              <a:rPr lang="zh-CN" altLang="en-US" sz="1200" dirty="0"/>
              <a:t>的属性</a:t>
            </a:r>
            <a:r>
              <a:rPr lang="en-US" sz="1200" dirty="0" err="1"/>
              <a:t>filterName</a:t>
            </a:r>
            <a:r>
              <a:rPr lang="zh-CN" altLang="en-US" sz="1200" dirty="0"/>
              <a:t>所定义的类名的大小写拼写顺序作为多个过滤器的实例化和执行顺序。</a:t>
            </a:r>
          </a:p>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8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130</a:t>
            </a:fld>
            <a:endParaRPr lang="zh-CN" altLang="en-US"/>
          </a:p>
        </p:txBody>
      </p:sp>
    </p:spTree>
    <p:extLst>
      <p:ext uri="{BB962C8B-B14F-4D97-AF65-F5344CB8AC3E}">
        <p14:creationId xmlns:p14="http://schemas.microsoft.com/office/powerpoint/2010/main" val="1124417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8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SetCharacterEncodingFilter.java</a:t>
            </a:r>
            <a:endParaRPr lang="zh-CN" altLang="en-US" sz="1200" b="1" dirty="0">
              <a:solidFill>
                <a:srgbClr val="C00000"/>
              </a:solidFill>
              <a:latin typeface="微软雅黑" pitchFamily="34" charset="-122"/>
              <a:ea typeface="微软雅黑" pitchFamily="34" charset="-122"/>
            </a:endParaRPr>
          </a:p>
          <a:p>
            <a:pPr>
              <a:lnSpc>
                <a:spcPct val="80000"/>
              </a:lnSpc>
            </a:pPr>
            <a:r>
              <a:rPr lang="en-US" altLang="zh-CN" sz="1200" dirty="0"/>
              <a:t>package </a:t>
            </a:r>
            <a:r>
              <a:rPr lang="en-US" altLang="zh-CN" sz="1200" dirty="0" err="1"/>
              <a:t>com.edu.ysu.filter</a:t>
            </a:r>
            <a:r>
              <a:rPr lang="en-US" altLang="zh-CN" sz="1200" dirty="0"/>
              <a:t>;</a:t>
            </a:r>
          </a:p>
          <a:p>
            <a:pPr>
              <a:lnSpc>
                <a:spcPct val="80000"/>
              </a:lnSpc>
            </a:pPr>
            <a:r>
              <a:rPr lang="en-US" altLang="zh-CN" sz="1200" dirty="0"/>
              <a:t>import java.io.</a:t>
            </a:r>
            <a:r>
              <a:rPr lang="zh-CN" altLang="en-US" sz="1200" dirty="0"/>
              <a:t>*</a:t>
            </a:r>
            <a:r>
              <a:rPr lang="en-US" altLang="zh-CN" sz="1200" dirty="0"/>
              <a:t>;</a:t>
            </a:r>
          </a:p>
          <a:p>
            <a:pPr>
              <a:lnSpc>
                <a:spcPct val="80000"/>
              </a:lnSpc>
            </a:pPr>
            <a:r>
              <a:rPr lang="en-US" altLang="zh-CN" sz="1200" dirty="0"/>
              <a:t>import </a:t>
            </a:r>
            <a:r>
              <a:rPr lang="en-US" altLang="zh-CN" sz="1200" dirty="0" err="1"/>
              <a:t>javax.servlet</a:t>
            </a:r>
            <a:r>
              <a:rPr lang="en-US" altLang="zh-CN" sz="1200" dirty="0"/>
              <a:t>.</a:t>
            </a:r>
            <a:r>
              <a:rPr lang="zh-CN" altLang="en-US" sz="1200" dirty="0"/>
              <a:t>*</a:t>
            </a:r>
            <a:r>
              <a:rPr lang="en-US" altLang="zh-CN" sz="1200" dirty="0"/>
              <a:t>;</a:t>
            </a:r>
          </a:p>
          <a:p>
            <a:pPr>
              <a:lnSpc>
                <a:spcPct val="80000"/>
              </a:lnSpc>
            </a:pPr>
            <a:r>
              <a:rPr lang="en-US" altLang="zh-CN" sz="1200" dirty="0"/>
              <a:t>import </a:t>
            </a:r>
            <a:r>
              <a:rPr lang="en-US" altLang="zh-CN" sz="1200" dirty="0" err="1"/>
              <a:t>javax.servlet.http</a:t>
            </a:r>
            <a:r>
              <a:rPr lang="en-US" altLang="zh-CN" sz="1200" dirty="0"/>
              <a:t>.</a:t>
            </a:r>
            <a:r>
              <a:rPr lang="zh-CN" altLang="en-US" sz="1200" dirty="0"/>
              <a:t>*</a:t>
            </a:r>
            <a:r>
              <a:rPr lang="en-US" altLang="zh-CN" sz="1200" dirty="0"/>
              <a:t>;</a:t>
            </a:r>
          </a:p>
          <a:p>
            <a:pPr>
              <a:lnSpc>
                <a:spcPct val="80000"/>
              </a:lnSpc>
            </a:pPr>
            <a:r>
              <a:rPr lang="en-US" altLang="zh-CN" sz="1200" dirty="0"/>
              <a:t>public class </a:t>
            </a:r>
            <a:r>
              <a:rPr lang="en-US" altLang="zh-CN" sz="1200" dirty="0" err="1"/>
              <a:t>SetCharacterEncodingFilter</a:t>
            </a:r>
            <a:r>
              <a:rPr lang="en-US" altLang="zh-CN" sz="1200" dirty="0"/>
              <a:t> implements Filter {</a:t>
            </a:r>
          </a:p>
          <a:p>
            <a:pPr>
              <a:lnSpc>
                <a:spcPct val="80000"/>
              </a:lnSpc>
            </a:pPr>
            <a:r>
              <a:rPr lang="en-US" altLang="zh-CN" sz="1200" dirty="0"/>
              <a:t>	String encoding;</a:t>
            </a:r>
          </a:p>
          <a:p>
            <a:pPr>
              <a:lnSpc>
                <a:spcPct val="80000"/>
              </a:lnSpc>
            </a:pPr>
            <a:r>
              <a:rPr lang="en-US" altLang="zh-CN" sz="1200" dirty="0"/>
              <a:t>	public </a:t>
            </a:r>
            <a:r>
              <a:rPr lang="en-US" altLang="zh-CN" sz="1200" dirty="0" err="1"/>
              <a:t>SetCharacterEncodingFilter</a:t>
            </a:r>
            <a:r>
              <a:rPr lang="en-US" altLang="zh-CN" sz="1200" dirty="0"/>
              <a:t>() {</a:t>
            </a:r>
          </a:p>
          <a:p>
            <a:pPr>
              <a:lnSpc>
                <a:spcPct val="80000"/>
              </a:lnSpc>
            </a:pPr>
            <a:r>
              <a:rPr lang="en-US" altLang="zh-CN" sz="1200" dirty="0"/>
              <a:t>	}</a:t>
            </a:r>
          </a:p>
          <a:p>
            <a:pPr>
              <a:lnSpc>
                <a:spcPct val="80000"/>
              </a:lnSpc>
            </a:pPr>
            <a:r>
              <a:rPr lang="en-US" altLang="zh-CN" sz="1200" dirty="0"/>
              <a:t>	public void </a:t>
            </a:r>
            <a:r>
              <a:rPr lang="en-US" altLang="zh-CN" sz="1200" dirty="0" err="1"/>
              <a:t>init</a:t>
            </a:r>
            <a:r>
              <a:rPr lang="en-US" altLang="zh-CN" sz="1200" dirty="0"/>
              <a:t>(</a:t>
            </a:r>
            <a:r>
              <a:rPr lang="en-US" altLang="zh-CN" sz="1200" dirty="0" err="1"/>
              <a:t>FilterConfig</a:t>
            </a:r>
            <a:r>
              <a:rPr lang="en-US" altLang="zh-CN" sz="1200" dirty="0"/>
              <a:t> </a:t>
            </a:r>
            <a:r>
              <a:rPr lang="en-US" altLang="zh-CN" sz="1200" dirty="0" err="1"/>
              <a:t>fConfig</a:t>
            </a:r>
            <a:r>
              <a:rPr lang="en-US" altLang="zh-CN" sz="1200" dirty="0"/>
              <a:t>) throws </a:t>
            </a:r>
            <a:r>
              <a:rPr lang="en-US" altLang="zh-CN" sz="1200" dirty="0" err="1"/>
              <a:t>ServletException</a:t>
            </a:r>
            <a:r>
              <a:rPr lang="en-US" altLang="zh-CN" sz="1200" dirty="0"/>
              <a:t> {</a:t>
            </a:r>
          </a:p>
          <a:p>
            <a:pPr>
              <a:lnSpc>
                <a:spcPct val="80000"/>
              </a:lnSpc>
            </a:pPr>
            <a:r>
              <a:rPr lang="en-US" altLang="zh-CN" sz="1200" dirty="0"/>
              <a:t>		// </a:t>
            </a:r>
            <a:r>
              <a:rPr lang="zh-CN" altLang="en-US" sz="1200" dirty="0"/>
              <a:t>获取过滤器配置的初始参数</a:t>
            </a:r>
          </a:p>
          <a:p>
            <a:pPr>
              <a:lnSpc>
                <a:spcPct val="80000"/>
              </a:lnSpc>
            </a:pPr>
            <a:r>
              <a:rPr lang="zh-CN" altLang="en-US" sz="1200" dirty="0"/>
              <a:t>		</a:t>
            </a:r>
            <a:r>
              <a:rPr lang="en-US" altLang="zh-CN" sz="1200" dirty="0" err="1"/>
              <a:t>this.encoding</a:t>
            </a:r>
            <a:r>
              <a:rPr lang="en-US" altLang="zh-CN" sz="1200" dirty="0"/>
              <a:t> = </a:t>
            </a:r>
            <a:r>
              <a:rPr lang="en-US" altLang="zh-CN" sz="1200" dirty="0" err="1"/>
              <a:t>fConfig.getInitParameter</a:t>
            </a:r>
            <a:r>
              <a:rPr lang="en-US" altLang="zh-CN" sz="1200" dirty="0"/>
              <a:t>("encoding");</a:t>
            </a:r>
          </a:p>
          <a:p>
            <a:pPr>
              <a:lnSpc>
                <a:spcPct val="80000"/>
              </a:lnSpc>
            </a:pPr>
            <a:r>
              <a:rPr lang="en-US" altLang="zh-CN" sz="1200" dirty="0"/>
              <a:t>	}</a:t>
            </a:r>
          </a:p>
          <a:p>
            <a:pPr>
              <a:lnSpc>
                <a:spcPct val="80000"/>
              </a:lnSpc>
            </a:pPr>
            <a:r>
              <a:rPr lang="en-US" altLang="zh-CN" sz="1200" dirty="0"/>
              <a:t>	public void destroy() {</a:t>
            </a:r>
          </a:p>
          <a:p>
            <a:pPr>
              <a:lnSpc>
                <a:spcPct val="80000"/>
              </a:lnSpc>
            </a:pPr>
            <a:r>
              <a:rPr lang="en-US" altLang="zh-CN" sz="1200" dirty="0"/>
              <a:t>		</a:t>
            </a:r>
            <a:r>
              <a:rPr lang="en-US" altLang="zh-CN" sz="1200" dirty="0" err="1"/>
              <a:t>this.encoding</a:t>
            </a:r>
            <a:r>
              <a:rPr lang="en-US" altLang="zh-CN" sz="1200" dirty="0"/>
              <a:t> = null;</a:t>
            </a:r>
          </a:p>
          <a:p>
            <a:pPr>
              <a:lnSpc>
                <a:spcPct val="80000"/>
              </a:lnSpc>
            </a:pPr>
            <a:r>
              <a:rPr lang="en-US" altLang="zh-CN" sz="1200" dirty="0"/>
              <a:t>	}</a:t>
            </a:r>
          </a:p>
          <a:p>
            <a:pPr>
              <a:lnSpc>
                <a:spcPct val="80000"/>
              </a:lnSpc>
            </a:pPr>
            <a:r>
              <a:rPr lang="en-US" altLang="zh-CN" sz="1200" dirty="0"/>
              <a:t>	public void </a:t>
            </a:r>
            <a:r>
              <a:rPr lang="en-US" altLang="zh-CN" sz="1200" dirty="0" err="1"/>
              <a:t>doFilter</a:t>
            </a:r>
            <a:r>
              <a:rPr lang="en-US" altLang="zh-CN" sz="1200" dirty="0"/>
              <a:t>(</a:t>
            </a:r>
            <a:r>
              <a:rPr lang="en-US" altLang="zh-CN" sz="1200" dirty="0" err="1"/>
              <a:t>ServletRequest</a:t>
            </a:r>
            <a:r>
              <a:rPr lang="en-US" altLang="zh-CN" sz="1200" dirty="0"/>
              <a:t> request, </a:t>
            </a:r>
            <a:r>
              <a:rPr lang="en-US" altLang="zh-CN" sz="1200" dirty="0" err="1"/>
              <a:t>ServletResponse</a:t>
            </a:r>
            <a:r>
              <a:rPr lang="en-US" altLang="zh-CN" sz="1200" dirty="0"/>
              <a:t> response,</a:t>
            </a:r>
          </a:p>
          <a:p>
            <a:pPr>
              <a:lnSpc>
                <a:spcPct val="80000"/>
              </a:lnSpc>
            </a:pPr>
            <a:r>
              <a:rPr lang="en-US" altLang="zh-CN" sz="1200" dirty="0"/>
              <a:t>			</a:t>
            </a:r>
            <a:r>
              <a:rPr lang="en-US" altLang="zh-CN" sz="1200" dirty="0" err="1"/>
              <a:t>FilterChain</a:t>
            </a:r>
            <a:r>
              <a:rPr lang="en-US" altLang="zh-CN" sz="1200" dirty="0"/>
              <a:t> chain) throws </a:t>
            </a:r>
            <a:r>
              <a:rPr lang="en-US" altLang="zh-CN" sz="1200" dirty="0" err="1"/>
              <a:t>IOException</a:t>
            </a:r>
            <a:r>
              <a:rPr lang="en-US" altLang="zh-CN" sz="1200" dirty="0"/>
              <a:t>, </a:t>
            </a:r>
            <a:r>
              <a:rPr lang="en-US" altLang="zh-CN" sz="1200" dirty="0" err="1"/>
              <a:t>ServletException</a:t>
            </a:r>
            <a:r>
              <a:rPr lang="en-US" altLang="zh-CN" sz="1200" dirty="0"/>
              <a:t> {</a:t>
            </a:r>
          </a:p>
          <a:p>
            <a:pPr>
              <a:lnSpc>
                <a:spcPct val="80000"/>
              </a:lnSpc>
            </a:pPr>
            <a:r>
              <a:rPr lang="en-US" altLang="zh-CN" sz="1200" dirty="0"/>
              <a:t>		if (encoding == null)</a:t>
            </a:r>
          </a:p>
          <a:p>
            <a:pPr>
              <a:lnSpc>
                <a:spcPct val="80000"/>
              </a:lnSpc>
            </a:pPr>
            <a:r>
              <a:rPr lang="en-US" altLang="zh-CN" sz="1200" dirty="0"/>
              <a:t>			encoding = "UTF-8";</a:t>
            </a:r>
          </a:p>
          <a:p>
            <a:pPr>
              <a:lnSpc>
                <a:spcPct val="80000"/>
              </a:lnSpc>
            </a:pPr>
            <a:r>
              <a:rPr lang="en-US" altLang="zh-CN" sz="1200" dirty="0"/>
              <a:t>		// </a:t>
            </a:r>
            <a:r>
              <a:rPr lang="zh-CN" altLang="en-US" sz="1200" dirty="0"/>
              <a:t>设置请求的编码</a:t>
            </a:r>
          </a:p>
          <a:p>
            <a:pPr>
              <a:lnSpc>
                <a:spcPct val="80000"/>
              </a:lnSpc>
            </a:pPr>
            <a:r>
              <a:rPr lang="zh-CN" altLang="en-US" sz="1200" dirty="0"/>
              <a:t>		</a:t>
            </a:r>
            <a:r>
              <a:rPr lang="en-US" altLang="zh-CN" sz="1200" dirty="0" err="1"/>
              <a:t>request.setCharacterEncoding</a:t>
            </a:r>
            <a:r>
              <a:rPr lang="en-US" altLang="zh-CN" sz="1200" dirty="0"/>
              <a:t>(encoding);</a:t>
            </a:r>
          </a:p>
          <a:p>
            <a:pPr>
              <a:lnSpc>
                <a:spcPct val="80000"/>
              </a:lnSpc>
            </a:pPr>
            <a:r>
              <a:rPr lang="en-US" altLang="zh-CN" sz="1200" dirty="0"/>
              <a:t>		// </a:t>
            </a:r>
            <a:r>
              <a:rPr lang="zh-CN" altLang="en-US" sz="1200" dirty="0"/>
              <a:t>过滤传递</a:t>
            </a:r>
          </a:p>
          <a:p>
            <a:pPr>
              <a:lnSpc>
                <a:spcPct val="80000"/>
              </a:lnSpc>
            </a:pPr>
            <a:r>
              <a:rPr lang="zh-CN" altLang="en-US" sz="1200" dirty="0"/>
              <a:t>		</a:t>
            </a:r>
            <a:r>
              <a:rPr lang="en-US" altLang="zh-CN" sz="1200" dirty="0" err="1"/>
              <a:t>chain.doFilter</a:t>
            </a:r>
            <a:r>
              <a:rPr lang="en-US" altLang="zh-CN" sz="1200" dirty="0"/>
              <a:t>(request, response);</a:t>
            </a:r>
          </a:p>
          <a:p>
            <a:pPr>
              <a:lnSpc>
                <a:spcPct val="80000"/>
              </a:lnSpc>
            </a:pPr>
            <a:r>
              <a:rPr lang="en-US" altLang="zh-CN" sz="1200" dirty="0"/>
              <a:t>	}</a:t>
            </a:r>
          </a:p>
          <a:p>
            <a:pPr>
              <a:lnSpc>
                <a:spcPct val="80000"/>
              </a:lnSpc>
            </a:pPr>
            <a:r>
              <a:rPr lang="en-US" altLang="zh-CN" sz="1200" dirty="0"/>
              <a:t>}</a:t>
            </a:r>
          </a:p>
          <a:p>
            <a:pPr>
              <a:lnSpc>
                <a:spcPct val="80000"/>
              </a:lnSpc>
            </a:pPr>
            <a:endParaRPr lang="en-US" altLang="zh-CN" sz="1200" dirty="0"/>
          </a:p>
          <a:p>
            <a:pPr marL="0" marR="0" indent="0" algn="l" defTabSz="914400" rtl="0" eaLnBrk="1" fontAlgn="auto" latinLnBrk="0" hangingPunct="1">
              <a:lnSpc>
                <a:spcPct val="8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133</a:t>
            </a:fld>
            <a:endParaRPr lang="zh-CN" altLang="en-US"/>
          </a:p>
        </p:txBody>
      </p:sp>
    </p:spTree>
    <p:extLst>
      <p:ext uri="{BB962C8B-B14F-4D97-AF65-F5344CB8AC3E}">
        <p14:creationId xmlns:p14="http://schemas.microsoft.com/office/powerpoint/2010/main" val="1124417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80000"/>
              </a:lnSpc>
              <a:spcBef>
                <a:spcPts val="0"/>
              </a:spcBef>
              <a:spcAft>
                <a:spcPts val="0"/>
              </a:spcAft>
              <a:buClrTx/>
              <a:buSzTx/>
              <a:buFontTx/>
              <a:buNone/>
              <a:tabLst/>
              <a:defRPr/>
            </a:pPr>
            <a:r>
              <a:rPr lang="en-US" altLang="zh-CN" sz="1200" b="1" dirty="0">
                <a:solidFill>
                  <a:srgbClr val="C00000"/>
                </a:solidFill>
                <a:latin typeface="微软雅黑" pitchFamily="34" charset="-122"/>
                <a:ea typeface="微软雅黑" pitchFamily="34" charset="-122"/>
              </a:rPr>
              <a:t>web.xml:</a:t>
            </a:r>
            <a:endParaRPr lang="zh-CN" altLang="en-US" sz="1200" b="1" dirty="0">
              <a:solidFill>
                <a:srgbClr val="C00000"/>
              </a:solidFill>
              <a:latin typeface="微软雅黑" pitchFamily="34" charset="-122"/>
              <a:ea typeface="微软雅黑" pitchFamily="34" charset="-122"/>
            </a:endParaRPr>
          </a:p>
          <a:p>
            <a:pPr>
              <a:lnSpc>
                <a:spcPct val="90000"/>
              </a:lnSpc>
            </a:pPr>
            <a:r>
              <a:rPr lang="en-US" altLang="zh-CN" sz="1200" dirty="0"/>
              <a:t>&lt;?xml version="1.0" encoding="UTF-8"?&gt;</a:t>
            </a:r>
          </a:p>
          <a:p>
            <a:pPr>
              <a:lnSpc>
                <a:spcPct val="90000"/>
              </a:lnSpc>
            </a:pPr>
            <a:r>
              <a:rPr lang="en-US" altLang="zh-CN" sz="1200"/>
              <a:t>&lt;web-app&gt;</a:t>
            </a:r>
            <a:endParaRPr lang="en-US" altLang="zh-CN" sz="1200" dirty="0"/>
          </a:p>
          <a:p>
            <a:pPr>
              <a:lnSpc>
                <a:spcPct val="90000"/>
              </a:lnSpc>
            </a:pPr>
            <a:r>
              <a:rPr lang="en-US" altLang="zh-CN" sz="1200" dirty="0"/>
              <a:t>  &lt;display-name&gt;chapter10&lt;/display-name&gt;</a:t>
            </a:r>
          </a:p>
          <a:p>
            <a:pPr>
              <a:lnSpc>
                <a:spcPct val="90000"/>
              </a:lnSpc>
            </a:pPr>
            <a:r>
              <a:rPr lang="en-US" altLang="zh-CN" sz="1200" dirty="0">
                <a:solidFill>
                  <a:srgbClr val="0000FF"/>
                </a:solidFill>
              </a:rPr>
              <a:t>  &lt;filter&gt;</a:t>
            </a:r>
          </a:p>
          <a:p>
            <a:pPr>
              <a:lnSpc>
                <a:spcPct val="90000"/>
              </a:lnSpc>
            </a:pPr>
            <a:r>
              <a:rPr lang="en-US" altLang="zh-CN" sz="1200" dirty="0">
                <a:solidFill>
                  <a:srgbClr val="0000FF"/>
                </a:solidFill>
              </a:rPr>
              <a:t>    &lt;filter-name&gt;</a:t>
            </a:r>
            <a:r>
              <a:rPr lang="en-US" altLang="zh-CN" sz="1200" dirty="0" err="1">
                <a:solidFill>
                  <a:srgbClr val="0000FF"/>
                </a:solidFill>
              </a:rPr>
              <a:t>SetCharacterEncodingFilter</a:t>
            </a:r>
            <a:r>
              <a:rPr lang="en-US" altLang="zh-CN" sz="1200" dirty="0">
                <a:solidFill>
                  <a:srgbClr val="0000FF"/>
                </a:solidFill>
              </a:rPr>
              <a:t>&lt;/filter-name&gt;</a:t>
            </a:r>
          </a:p>
          <a:p>
            <a:pPr>
              <a:lnSpc>
                <a:spcPct val="90000"/>
              </a:lnSpc>
            </a:pPr>
            <a:r>
              <a:rPr lang="en-US" altLang="zh-CN" sz="1200" dirty="0">
                <a:solidFill>
                  <a:srgbClr val="0000FF"/>
                </a:solidFill>
              </a:rPr>
              <a:t>    &lt;filter-class&gt;</a:t>
            </a:r>
            <a:r>
              <a:rPr lang="en-US" altLang="zh-CN" sz="1200" dirty="0" err="1">
                <a:solidFill>
                  <a:srgbClr val="0000FF"/>
                </a:solidFill>
              </a:rPr>
              <a:t>com.edu.ysu.filter.SetCharacterEncodingFilter</a:t>
            </a:r>
            <a:r>
              <a:rPr lang="en-US" altLang="zh-CN" sz="1200" dirty="0">
                <a:solidFill>
                  <a:srgbClr val="0000FF"/>
                </a:solidFill>
              </a:rPr>
              <a:t>&lt;/filter-class&gt;</a:t>
            </a:r>
          </a:p>
          <a:p>
            <a:pPr>
              <a:lnSpc>
                <a:spcPct val="90000"/>
              </a:lnSpc>
            </a:pPr>
            <a:r>
              <a:rPr lang="en-US" altLang="zh-CN" sz="1200" dirty="0">
                <a:solidFill>
                  <a:srgbClr val="0000FF"/>
                </a:solidFill>
              </a:rPr>
              <a:t>	&lt;</a:t>
            </a:r>
            <a:r>
              <a:rPr lang="en-US" altLang="zh-CN" sz="1200" dirty="0" err="1">
                <a:solidFill>
                  <a:srgbClr val="0000FF"/>
                </a:solidFill>
              </a:rPr>
              <a:t>init-param</a:t>
            </a:r>
            <a:r>
              <a:rPr lang="en-US" altLang="zh-CN" sz="1200" dirty="0">
                <a:solidFill>
                  <a:srgbClr val="0000FF"/>
                </a:solidFill>
              </a:rPr>
              <a:t>&gt;</a:t>
            </a:r>
          </a:p>
          <a:p>
            <a:pPr>
              <a:lnSpc>
                <a:spcPct val="90000"/>
              </a:lnSpc>
            </a:pPr>
            <a:r>
              <a:rPr lang="en-US" altLang="zh-CN" sz="1200" dirty="0">
                <a:solidFill>
                  <a:srgbClr val="0000FF"/>
                </a:solidFill>
              </a:rPr>
              <a:t>    	&lt;</a:t>
            </a:r>
            <a:r>
              <a:rPr lang="en-US" altLang="zh-CN" sz="1200" dirty="0" err="1">
                <a:solidFill>
                  <a:srgbClr val="0000FF"/>
                </a:solidFill>
              </a:rPr>
              <a:t>param</a:t>
            </a:r>
            <a:r>
              <a:rPr lang="en-US" altLang="zh-CN" sz="1200" dirty="0">
                <a:solidFill>
                  <a:srgbClr val="0000FF"/>
                </a:solidFill>
              </a:rPr>
              <a:t>-name&gt;encoding&lt;/</a:t>
            </a:r>
            <a:r>
              <a:rPr lang="en-US" altLang="zh-CN" sz="1200" dirty="0" err="1">
                <a:solidFill>
                  <a:srgbClr val="0000FF"/>
                </a:solidFill>
              </a:rPr>
              <a:t>param</a:t>
            </a:r>
            <a:r>
              <a:rPr lang="en-US" altLang="zh-CN" sz="1200" dirty="0">
                <a:solidFill>
                  <a:srgbClr val="0000FF"/>
                </a:solidFill>
              </a:rPr>
              <a:t>-name&gt;</a:t>
            </a:r>
          </a:p>
          <a:p>
            <a:pPr>
              <a:lnSpc>
                <a:spcPct val="90000"/>
              </a:lnSpc>
            </a:pPr>
            <a:r>
              <a:rPr lang="en-US" altLang="zh-CN" sz="1200" dirty="0">
                <a:solidFill>
                  <a:srgbClr val="0000FF"/>
                </a:solidFill>
              </a:rPr>
              <a:t>    	&lt;</a:t>
            </a:r>
            <a:r>
              <a:rPr lang="en-US" altLang="zh-CN" sz="1200" dirty="0" err="1">
                <a:solidFill>
                  <a:srgbClr val="0000FF"/>
                </a:solidFill>
              </a:rPr>
              <a:t>param</a:t>
            </a:r>
            <a:r>
              <a:rPr lang="en-US" altLang="zh-CN" sz="1200" dirty="0">
                <a:solidFill>
                  <a:srgbClr val="0000FF"/>
                </a:solidFill>
              </a:rPr>
              <a:t>-value&gt;UTF-8&lt;/</a:t>
            </a:r>
            <a:r>
              <a:rPr lang="en-US" altLang="zh-CN" sz="1200" dirty="0" err="1">
                <a:solidFill>
                  <a:srgbClr val="0000FF"/>
                </a:solidFill>
              </a:rPr>
              <a:t>param</a:t>
            </a:r>
            <a:r>
              <a:rPr lang="en-US" altLang="zh-CN" sz="1200" dirty="0">
                <a:solidFill>
                  <a:srgbClr val="0000FF"/>
                </a:solidFill>
              </a:rPr>
              <a:t>-value&gt;</a:t>
            </a:r>
          </a:p>
          <a:p>
            <a:pPr>
              <a:lnSpc>
                <a:spcPct val="90000"/>
              </a:lnSpc>
            </a:pPr>
            <a:r>
              <a:rPr lang="en-US" altLang="zh-CN" sz="1200" dirty="0">
                <a:solidFill>
                  <a:srgbClr val="0000FF"/>
                </a:solidFill>
              </a:rPr>
              <a:t>    &lt;/</a:t>
            </a:r>
            <a:r>
              <a:rPr lang="en-US" altLang="zh-CN" sz="1200" dirty="0" err="1">
                <a:solidFill>
                  <a:srgbClr val="0000FF"/>
                </a:solidFill>
              </a:rPr>
              <a:t>init-param</a:t>
            </a:r>
            <a:r>
              <a:rPr lang="en-US" altLang="zh-CN" sz="1200" dirty="0">
                <a:solidFill>
                  <a:srgbClr val="0000FF"/>
                </a:solidFill>
              </a:rPr>
              <a:t>&gt;</a:t>
            </a:r>
          </a:p>
          <a:p>
            <a:pPr>
              <a:lnSpc>
                <a:spcPct val="90000"/>
              </a:lnSpc>
            </a:pPr>
            <a:r>
              <a:rPr lang="en-US" altLang="zh-CN" sz="1200" dirty="0">
                <a:solidFill>
                  <a:srgbClr val="0000FF"/>
                </a:solidFill>
              </a:rPr>
              <a:t>  &lt;/filter&gt;</a:t>
            </a:r>
          </a:p>
          <a:p>
            <a:pPr>
              <a:lnSpc>
                <a:spcPct val="90000"/>
              </a:lnSpc>
            </a:pPr>
            <a:r>
              <a:rPr lang="en-US" altLang="zh-CN" sz="1200" dirty="0">
                <a:solidFill>
                  <a:srgbClr val="0000FF"/>
                </a:solidFill>
              </a:rPr>
              <a:t>  &lt;filter-mapping&gt;</a:t>
            </a:r>
          </a:p>
          <a:p>
            <a:pPr>
              <a:lnSpc>
                <a:spcPct val="90000"/>
              </a:lnSpc>
            </a:pPr>
            <a:r>
              <a:rPr lang="en-US" altLang="zh-CN" sz="1200" dirty="0">
                <a:solidFill>
                  <a:srgbClr val="0000FF"/>
                </a:solidFill>
              </a:rPr>
              <a:t>    &lt;filter-name&gt;</a:t>
            </a:r>
            <a:r>
              <a:rPr lang="en-US" altLang="zh-CN" sz="1200" dirty="0" err="1">
                <a:solidFill>
                  <a:srgbClr val="0000FF"/>
                </a:solidFill>
              </a:rPr>
              <a:t>SetCharacterEncodingFilter</a:t>
            </a:r>
            <a:r>
              <a:rPr lang="en-US" altLang="zh-CN" sz="1200" dirty="0">
                <a:solidFill>
                  <a:srgbClr val="0000FF"/>
                </a:solidFill>
              </a:rPr>
              <a:t>&lt;/filter-name&gt;</a:t>
            </a:r>
          </a:p>
          <a:p>
            <a:pPr>
              <a:lnSpc>
                <a:spcPct val="90000"/>
              </a:lnSpc>
            </a:pPr>
            <a:r>
              <a:rPr lang="en-US" altLang="zh-CN" sz="1200" dirty="0">
                <a:solidFill>
                  <a:srgbClr val="0000FF"/>
                </a:solidFill>
              </a:rPr>
              <a:t>    &lt;</a:t>
            </a:r>
            <a:r>
              <a:rPr lang="en-US" altLang="zh-CN" sz="1200" dirty="0" err="1">
                <a:solidFill>
                  <a:srgbClr val="0000FF"/>
                </a:solidFill>
              </a:rPr>
              <a:t>url</a:t>
            </a:r>
            <a:r>
              <a:rPr lang="en-US" altLang="zh-CN" sz="1200" dirty="0">
                <a:solidFill>
                  <a:srgbClr val="0000FF"/>
                </a:solidFill>
              </a:rPr>
              <a:t>-pattern&gt;/*&lt;/</a:t>
            </a:r>
            <a:r>
              <a:rPr lang="en-US" altLang="zh-CN" sz="1200" dirty="0" err="1">
                <a:solidFill>
                  <a:srgbClr val="0000FF"/>
                </a:solidFill>
              </a:rPr>
              <a:t>url</a:t>
            </a:r>
            <a:r>
              <a:rPr lang="en-US" altLang="zh-CN" sz="1200" dirty="0">
                <a:solidFill>
                  <a:srgbClr val="0000FF"/>
                </a:solidFill>
              </a:rPr>
              <a:t>-pattern&gt;</a:t>
            </a:r>
          </a:p>
          <a:p>
            <a:pPr>
              <a:lnSpc>
                <a:spcPct val="90000"/>
              </a:lnSpc>
            </a:pPr>
            <a:r>
              <a:rPr lang="en-US" altLang="zh-CN" sz="1200" dirty="0">
                <a:solidFill>
                  <a:srgbClr val="0000FF"/>
                </a:solidFill>
              </a:rPr>
              <a:t>  &lt;/filter-mapping&gt;</a:t>
            </a:r>
            <a:endParaRPr lang="en-US" altLang="zh-CN" sz="1200" dirty="0"/>
          </a:p>
          <a:p>
            <a:pPr>
              <a:lnSpc>
                <a:spcPct val="90000"/>
              </a:lnSpc>
            </a:pPr>
            <a:r>
              <a:rPr lang="en-US" altLang="zh-CN" sz="1200" dirty="0"/>
              <a:t>&lt;/web-app&gt;</a:t>
            </a:r>
          </a:p>
          <a:p>
            <a:pPr marL="0" marR="0" indent="0" algn="l" defTabSz="914400" rtl="0" eaLnBrk="1" fontAlgn="auto" latinLnBrk="0" hangingPunct="1">
              <a:lnSpc>
                <a:spcPct val="80000"/>
              </a:lnSpc>
              <a:spcBef>
                <a:spcPts val="0"/>
              </a:spcBef>
              <a:spcAft>
                <a:spcPts val="0"/>
              </a:spcAft>
              <a:buClrTx/>
              <a:buSzTx/>
              <a:buFontTx/>
              <a:buNone/>
              <a:tabLst/>
              <a:defRPr/>
            </a:pPr>
            <a:endParaRPr lang="en-US" altLang="zh-CN" sz="1200" dirty="0"/>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134</a:t>
            </a:fld>
            <a:endParaRPr lang="zh-CN" altLang="en-US"/>
          </a:p>
        </p:txBody>
      </p:sp>
    </p:spTree>
    <p:extLst>
      <p:ext uri="{BB962C8B-B14F-4D97-AF65-F5344CB8AC3E}">
        <p14:creationId xmlns:p14="http://schemas.microsoft.com/office/powerpoint/2010/main" val="1124417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46</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pPr/>
              <a:t>144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47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48</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49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7500" lnSpcReduction="20000"/>
          </a:bodyPr>
          <a:lstStyle/>
          <a:p>
            <a:r>
              <a:rPr lang="en-US" altLang="zh-CN" sz="1200" dirty="0"/>
              <a:t>link.html:</a:t>
            </a:r>
          </a:p>
          <a:p>
            <a:r>
              <a:rPr lang="en-US" altLang="zh-CN" dirty="0"/>
              <a:t>&lt;html&gt;</a:t>
            </a:r>
          </a:p>
          <a:p>
            <a:r>
              <a:rPr lang="en-US" altLang="zh-CN" dirty="0"/>
              <a:t>&lt;head&gt;</a:t>
            </a:r>
          </a:p>
          <a:p>
            <a:r>
              <a:rPr lang="en-US" altLang="zh-CN" dirty="0"/>
              <a:t>&lt;meta http-</a:t>
            </a:r>
            <a:r>
              <a:rPr lang="en-US" altLang="zh-CN" dirty="0" err="1"/>
              <a:t>equiv</a:t>
            </a:r>
            <a:r>
              <a:rPr lang="en-US" altLang="zh-CN" dirty="0"/>
              <a:t>="Content-Type" content="text/html; charset=GB2312"&gt;</a:t>
            </a:r>
          </a:p>
          <a:p>
            <a:r>
              <a:rPr lang="en-US" altLang="zh-CN" dirty="0"/>
              <a:t>&lt;title&gt;</a:t>
            </a:r>
            <a:r>
              <a:rPr lang="zh-CN" altLang="en-US" dirty="0"/>
              <a:t>超链接访问</a:t>
            </a:r>
            <a:r>
              <a:rPr lang="en-US" altLang="zh-CN" dirty="0"/>
              <a:t>Servlet&lt;/title&gt;</a:t>
            </a:r>
          </a:p>
          <a:p>
            <a:r>
              <a:rPr lang="en-US" altLang="zh-CN" dirty="0"/>
              <a:t>&lt;/head&gt;</a:t>
            </a:r>
          </a:p>
          <a:p>
            <a:r>
              <a:rPr lang="en-US" altLang="zh-CN" dirty="0"/>
              <a:t>&lt;body&gt;</a:t>
            </a:r>
          </a:p>
          <a:p>
            <a:r>
              <a:rPr lang="en-US" altLang="zh-CN" dirty="0"/>
              <a:t>&lt;a </a:t>
            </a:r>
            <a:r>
              <a:rPr lang="en-US" altLang="zh-CN" dirty="0" err="1"/>
              <a:t>href</a:t>
            </a:r>
            <a:r>
              <a:rPr lang="en-US" altLang="zh-CN" dirty="0"/>
              <a:t>="http://localhost:8080/test3/</a:t>
            </a:r>
            <a:r>
              <a:rPr lang="en-US" altLang="zh-CN" dirty="0" err="1"/>
              <a:t>lr?pageNo</a:t>
            </a:r>
            <a:r>
              <a:rPr lang="en-US" altLang="zh-CN" dirty="0"/>
              <a:t>=2&amp;queryString=QST"&gt;</a:t>
            </a:r>
            <a:r>
              <a:rPr lang="zh-CN" altLang="en-US" dirty="0"/>
              <a:t>下一页</a:t>
            </a:r>
            <a:r>
              <a:rPr lang="en-US" altLang="zh-CN" dirty="0"/>
              <a:t>&lt;/a&gt;</a:t>
            </a:r>
          </a:p>
          <a:p>
            <a:r>
              <a:rPr lang="en-US" altLang="zh-CN" dirty="0"/>
              <a:t>&lt;/body&gt;</a:t>
            </a:r>
          </a:p>
          <a:p>
            <a:r>
              <a:rPr lang="en-US" altLang="zh-CN" dirty="0"/>
              <a:t>&lt;/html&gt;</a:t>
            </a:r>
          </a:p>
          <a:p>
            <a:r>
              <a:rPr lang="en-US" altLang="zh-CN" sz="1200" dirty="0"/>
              <a:t>LinkRequestServlet.java:</a:t>
            </a:r>
          </a:p>
          <a:p>
            <a:r>
              <a:rPr lang="en-US" altLang="zh-CN" dirty="0"/>
              <a:t>package </a:t>
            </a:r>
            <a:r>
              <a:rPr lang="en-US" altLang="zh-CN" dirty="0" err="1"/>
              <a:t>com.edu.ysu.servlet</a:t>
            </a:r>
            <a:r>
              <a:rPr lang="en-US" altLang="zh-CN" dirty="0"/>
              <a:t>;</a:t>
            </a:r>
          </a:p>
          <a:p>
            <a:r>
              <a:rPr lang="en-US" altLang="zh-CN" dirty="0"/>
              <a:t>import </a:t>
            </a:r>
            <a:r>
              <a:rPr lang="en-US" altLang="zh-CN" dirty="0" err="1"/>
              <a:t>java.io.IOException</a:t>
            </a:r>
            <a:r>
              <a:rPr lang="en-US" altLang="zh-CN" dirty="0"/>
              <a:t>;</a:t>
            </a:r>
          </a:p>
          <a:p>
            <a:r>
              <a:rPr lang="en-US" altLang="zh-CN" dirty="0"/>
              <a:t>import </a:t>
            </a:r>
            <a:r>
              <a:rPr lang="en-US" altLang="zh-CN" dirty="0" err="1"/>
              <a:t>java.io.PrintWriter</a:t>
            </a:r>
            <a:r>
              <a:rPr lang="en-US" altLang="zh-CN" dirty="0"/>
              <a:t>;</a:t>
            </a:r>
          </a:p>
          <a:p>
            <a:r>
              <a:rPr lang="en-US" altLang="zh-CN" dirty="0"/>
              <a:t>import </a:t>
            </a:r>
            <a:r>
              <a:rPr lang="en-US" altLang="zh-CN" dirty="0" err="1"/>
              <a:t>javax.servlet.ServletException</a:t>
            </a:r>
            <a:r>
              <a:rPr lang="en-US" altLang="zh-CN" dirty="0"/>
              <a:t>;</a:t>
            </a:r>
          </a:p>
          <a:p>
            <a:r>
              <a:rPr lang="en-US" altLang="zh-CN" dirty="0"/>
              <a:t>import </a:t>
            </a:r>
            <a:r>
              <a:rPr lang="en-US" altLang="zh-CN" dirty="0" err="1"/>
              <a:t>javax.servlet.http.HttpServlet</a:t>
            </a:r>
            <a:r>
              <a:rPr lang="en-US" altLang="zh-CN" dirty="0"/>
              <a:t>;</a:t>
            </a:r>
          </a:p>
          <a:p>
            <a:r>
              <a:rPr lang="en-US" altLang="zh-CN" dirty="0"/>
              <a:t>import </a:t>
            </a:r>
            <a:r>
              <a:rPr lang="en-US" altLang="zh-CN" dirty="0" err="1"/>
              <a:t>javax.servlet.http.HttpServletRequest</a:t>
            </a:r>
            <a:r>
              <a:rPr lang="en-US" altLang="zh-CN" dirty="0"/>
              <a:t>;</a:t>
            </a:r>
          </a:p>
          <a:p>
            <a:r>
              <a:rPr lang="en-US" altLang="zh-CN" dirty="0"/>
              <a:t>import </a:t>
            </a:r>
            <a:r>
              <a:rPr lang="en-US" altLang="zh-CN" dirty="0" err="1"/>
              <a:t>javax.servlet.http.HttpServletResponse</a:t>
            </a:r>
            <a:r>
              <a:rPr lang="en-US" altLang="zh-CN" dirty="0"/>
              <a:t>;</a:t>
            </a:r>
          </a:p>
          <a:p>
            <a:endParaRPr lang="en-US" altLang="zh-CN" dirty="0"/>
          </a:p>
          <a:p>
            <a:r>
              <a:rPr lang="en-US" altLang="zh-CN" dirty="0"/>
              <a:t>public class </a:t>
            </a:r>
            <a:r>
              <a:rPr lang="en-US" altLang="zh-CN" dirty="0" err="1"/>
              <a:t>LinkRequestServlet</a:t>
            </a:r>
            <a:r>
              <a:rPr lang="en-US" altLang="zh-CN" dirty="0"/>
              <a:t> extends </a:t>
            </a:r>
            <a:r>
              <a:rPr lang="en-US" altLang="zh-CN" dirty="0" err="1"/>
              <a:t>HttpServlet</a:t>
            </a:r>
            <a:r>
              <a:rPr lang="en-US" altLang="zh-CN" dirty="0"/>
              <a:t> {</a:t>
            </a:r>
          </a:p>
          <a:p>
            <a:endParaRPr lang="en-US" altLang="zh-CN" dirty="0"/>
          </a:p>
          <a:p>
            <a:r>
              <a:rPr lang="en-US" altLang="zh-CN" dirty="0"/>
              <a:t>		protected void </a:t>
            </a:r>
            <a:r>
              <a:rPr lang="en-US" altLang="zh-CN" dirty="0" err="1"/>
              <a:t>doGet</a:t>
            </a:r>
            <a:r>
              <a:rPr lang="en-US" altLang="zh-CN" dirty="0"/>
              <a:t>(</a:t>
            </a:r>
            <a:r>
              <a:rPr lang="en-US" altLang="zh-CN" dirty="0" err="1"/>
              <a:t>HttpServletRequest</a:t>
            </a:r>
            <a:r>
              <a:rPr lang="en-US" altLang="zh-CN" dirty="0"/>
              <a:t> request, </a:t>
            </a:r>
            <a:r>
              <a:rPr lang="en-US" altLang="zh-CN" dirty="0" err="1"/>
              <a:t>HttpServletResponse</a:t>
            </a:r>
            <a:r>
              <a:rPr lang="en-US" altLang="zh-CN" dirty="0"/>
              <a:t> response) throws </a:t>
            </a:r>
            <a:r>
              <a:rPr lang="en-US" altLang="zh-CN" dirty="0" err="1"/>
              <a:t>ServletException</a:t>
            </a:r>
            <a:r>
              <a:rPr lang="en-US" altLang="zh-CN" dirty="0"/>
              <a:t>, </a:t>
            </a:r>
            <a:r>
              <a:rPr lang="en-US" altLang="zh-CN" dirty="0" err="1"/>
              <a:t>IOException</a:t>
            </a:r>
            <a:r>
              <a:rPr lang="en-US" altLang="zh-CN" dirty="0"/>
              <a:t> {</a:t>
            </a:r>
          </a:p>
          <a:p>
            <a:r>
              <a:rPr lang="en-US" altLang="zh-CN" dirty="0"/>
              <a:t>		//</a:t>
            </a:r>
            <a:r>
              <a:rPr lang="zh-CN" altLang="en-US" dirty="0"/>
              <a:t>设置请求的字符编码为</a:t>
            </a:r>
            <a:r>
              <a:rPr lang="en-US" altLang="zh-CN" dirty="0"/>
              <a:t>GB2312</a:t>
            </a:r>
          </a:p>
          <a:p>
            <a:r>
              <a:rPr lang="en-US" altLang="zh-CN" dirty="0"/>
              <a:t>		</a:t>
            </a:r>
            <a:r>
              <a:rPr lang="en-US" altLang="zh-CN" dirty="0" err="1"/>
              <a:t>request.setCharacterEncoding</a:t>
            </a:r>
            <a:r>
              <a:rPr lang="en-US" altLang="zh-CN" dirty="0"/>
              <a:t>("GB2312");</a:t>
            </a:r>
          </a:p>
          <a:p>
            <a:r>
              <a:rPr lang="en-US" altLang="zh-CN" dirty="0"/>
              <a:t>		//</a:t>
            </a:r>
            <a:r>
              <a:rPr lang="zh-CN" altLang="en-US" dirty="0"/>
              <a:t>设置响应的文本类型为</a:t>
            </a:r>
            <a:r>
              <a:rPr lang="en-US" altLang="zh-CN" dirty="0"/>
              <a:t>HTML</a:t>
            </a:r>
            <a:r>
              <a:rPr lang="zh-CN" altLang="en-US" dirty="0"/>
              <a:t>，字符编码为</a:t>
            </a:r>
            <a:r>
              <a:rPr lang="en-US" altLang="zh-CN" dirty="0"/>
              <a:t>GB2312</a:t>
            </a:r>
          </a:p>
          <a:p>
            <a:r>
              <a:rPr lang="en-US" altLang="zh-CN" dirty="0"/>
              <a:t>		</a:t>
            </a:r>
            <a:r>
              <a:rPr lang="en-US" altLang="zh-CN" dirty="0" err="1"/>
              <a:t>response.setContentType</a:t>
            </a:r>
            <a:r>
              <a:rPr lang="en-US" altLang="zh-CN" dirty="0"/>
              <a:t>("text/</a:t>
            </a:r>
            <a:r>
              <a:rPr lang="en-US" altLang="zh-CN" dirty="0" err="1"/>
              <a:t>html;charset</a:t>
            </a:r>
            <a:r>
              <a:rPr lang="en-US" altLang="zh-CN" dirty="0"/>
              <a:t>=GB2312");</a:t>
            </a:r>
          </a:p>
          <a:p>
            <a:r>
              <a:rPr lang="en-US" altLang="zh-CN" dirty="0"/>
              <a:t>		//</a:t>
            </a:r>
            <a:r>
              <a:rPr lang="zh-CN" altLang="en-US" dirty="0"/>
              <a:t>获取输出流</a:t>
            </a:r>
          </a:p>
          <a:p>
            <a:r>
              <a:rPr lang="zh-CN" altLang="en-US" dirty="0"/>
              <a:t>		</a:t>
            </a:r>
            <a:r>
              <a:rPr lang="en-US" altLang="zh-CN" dirty="0" err="1"/>
              <a:t>PrintWriter</a:t>
            </a:r>
            <a:r>
              <a:rPr lang="en-US" altLang="zh-CN" dirty="0"/>
              <a:t> out=</a:t>
            </a:r>
            <a:r>
              <a:rPr lang="en-US" altLang="zh-CN" dirty="0" err="1"/>
              <a:t>response.getWriter</a:t>
            </a:r>
            <a:r>
              <a:rPr lang="en-US" altLang="zh-CN" dirty="0"/>
              <a:t>();</a:t>
            </a:r>
          </a:p>
          <a:p>
            <a:r>
              <a:rPr lang="en-US" altLang="zh-CN" dirty="0"/>
              <a:t>		//</a:t>
            </a:r>
            <a:r>
              <a:rPr lang="zh-CN" altLang="en-US" dirty="0"/>
              <a:t>获取请求数据</a:t>
            </a:r>
          </a:p>
          <a:p>
            <a:r>
              <a:rPr lang="zh-CN" altLang="en-US" dirty="0"/>
              <a:t>		</a:t>
            </a:r>
            <a:r>
              <a:rPr lang="en-US" altLang="zh-CN" dirty="0"/>
              <a:t>String </a:t>
            </a:r>
            <a:r>
              <a:rPr lang="en-US" altLang="zh-CN" dirty="0" err="1"/>
              <a:t>pageNo</a:t>
            </a:r>
            <a:r>
              <a:rPr lang="en-US" altLang="zh-CN" dirty="0"/>
              <a:t> = </a:t>
            </a:r>
            <a:r>
              <a:rPr lang="en-US" altLang="zh-CN" dirty="0" err="1"/>
              <a:t>request.getParameter</a:t>
            </a:r>
            <a:r>
              <a:rPr lang="en-US" altLang="zh-CN" dirty="0"/>
              <a:t>("</a:t>
            </a:r>
            <a:r>
              <a:rPr lang="en-US" altLang="zh-CN" dirty="0" err="1"/>
              <a:t>pageNo</a:t>
            </a:r>
            <a:r>
              <a:rPr lang="en-US" altLang="zh-CN" dirty="0"/>
              <a:t>");</a:t>
            </a:r>
          </a:p>
          <a:p>
            <a:r>
              <a:rPr lang="en-US" altLang="zh-CN" dirty="0"/>
              <a:t>		String </a:t>
            </a:r>
            <a:r>
              <a:rPr lang="en-US" altLang="zh-CN" dirty="0" err="1"/>
              <a:t>queryString</a:t>
            </a:r>
            <a:r>
              <a:rPr lang="en-US" altLang="zh-CN" dirty="0"/>
              <a:t> = </a:t>
            </a:r>
            <a:r>
              <a:rPr lang="en-US" altLang="zh-CN" dirty="0" err="1"/>
              <a:t>request.getParameter</a:t>
            </a:r>
            <a:r>
              <a:rPr lang="en-US" altLang="zh-CN" dirty="0"/>
              <a:t>("</a:t>
            </a:r>
            <a:r>
              <a:rPr lang="en-US" altLang="zh-CN" dirty="0" err="1"/>
              <a:t>queryString</a:t>
            </a:r>
            <a:r>
              <a:rPr lang="en-US" altLang="zh-CN" dirty="0"/>
              <a:t>");</a:t>
            </a:r>
          </a:p>
          <a:p>
            <a:r>
              <a:rPr lang="en-US" altLang="zh-CN" dirty="0"/>
              <a:t>		</a:t>
            </a:r>
            <a:r>
              <a:rPr lang="en-US" altLang="zh-CN" dirty="0" err="1"/>
              <a:t>int</a:t>
            </a:r>
            <a:r>
              <a:rPr lang="en-US" altLang="zh-CN" dirty="0"/>
              <a:t> </a:t>
            </a:r>
            <a:r>
              <a:rPr lang="en-US" altLang="zh-CN" dirty="0" err="1"/>
              <a:t>pageNum</a:t>
            </a:r>
            <a:r>
              <a:rPr lang="en-US" altLang="zh-CN" dirty="0"/>
              <a:t>=0;</a:t>
            </a:r>
          </a:p>
          <a:p>
            <a:r>
              <a:rPr lang="en-US" altLang="zh-CN" dirty="0"/>
              <a:t>		if(</a:t>
            </a:r>
            <a:r>
              <a:rPr lang="en-US" altLang="zh-CN" dirty="0" err="1"/>
              <a:t>pageNo</a:t>
            </a:r>
            <a:r>
              <a:rPr lang="en-US" altLang="zh-CN" dirty="0"/>
              <a:t>!=null)</a:t>
            </a:r>
          </a:p>
          <a:p>
            <a:r>
              <a:rPr lang="en-US" altLang="zh-CN" dirty="0"/>
              <a:t>			</a:t>
            </a:r>
            <a:r>
              <a:rPr lang="en-US" altLang="zh-CN" dirty="0" err="1"/>
              <a:t>pageNum</a:t>
            </a:r>
            <a:r>
              <a:rPr lang="en-US" altLang="zh-CN" dirty="0"/>
              <a:t>=</a:t>
            </a:r>
            <a:r>
              <a:rPr lang="en-US" altLang="zh-CN" dirty="0" err="1"/>
              <a:t>Integer.parseInt</a:t>
            </a:r>
            <a:r>
              <a:rPr lang="en-US" altLang="zh-CN" dirty="0"/>
              <a:t>(</a:t>
            </a:r>
            <a:r>
              <a:rPr lang="en-US" altLang="zh-CN" dirty="0" err="1"/>
              <a:t>pageNo</a:t>
            </a:r>
            <a:r>
              <a:rPr lang="en-US" altLang="zh-CN" dirty="0"/>
              <a:t>);</a:t>
            </a:r>
          </a:p>
          <a:p>
            <a:r>
              <a:rPr lang="en-US" altLang="zh-CN" dirty="0"/>
              <a:t>		//</a:t>
            </a:r>
            <a:r>
              <a:rPr lang="zh-CN" altLang="en-US" dirty="0"/>
              <a:t>响应输出数据		</a:t>
            </a:r>
          </a:p>
          <a:p>
            <a:r>
              <a:rPr lang="zh-CN" altLang="en-US" dirty="0"/>
              <a:t>		</a:t>
            </a:r>
            <a:r>
              <a:rPr lang="en-US" altLang="zh-CN" dirty="0" err="1"/>
              <a:t>out.println</a:t>
            </a:r>
            <a:r>
              <a:rPr lang="en-US" altLang="zh-CN" dirty="0"/>
              <a:t>("&lt;p&gt;</a:t>
            </a:r>
            <a:r>
              <a:rPr lang="zh-CN" altLang="en-US" dirty="0"/>
              <a:t>请求的页数是：</a:t>
            </a:r>
            <a:r>
              <a:rPr lang="en-US" altLang="zh-CN" dirty="0"/>
              <a:t>"+</a:t>
            </a:r>
            <a:r>
              <a:rPr lang="en-US" altLang="zh-CN" dirty="0" err="1"/>
              <a:t>pageNum</a:t>
            </a:r>
            <a:r>
              <a:rPr lang="en-US" altLang="zh-CN" dirty="0"/>
              <a:t>+"&lt;/p&gt;");</a:t>
            </a:r>
          </a:p>
          <a:p>
            <a:r>
              <a:rPr lang="en-US" altLang="zh-CN" dirty="0"/>
              <a:t>		</a:t>
            </a:r>
            <a:r>
              <a:rPr lang="en-US" altLang="zh-CN" dirty="0" err="1"/>
              <a:t>out.println</a:t>
            </a:r>
            <a:r>
              <a:rPr lang="en-US" altLang="zh-CN" dirty="0"/>
              <a:t>("&lt;p&gt;</a:t>
            </a:r>
            <a:r>
              <a:rPr lang="zh-CN" altLang="en-US" dirty="0"/>
              <a:t>请求的查询字符是：</a:t>
            </a:r>
            <a:r>
              <a:rPr lang="en-US" altLang="zh-CN" dirty="0"/>
              <a:t>"+</a:t>
            </a:r>
            <a:r>
              <a:rPr lang="en-US" altLang="zh-CN" dirty="0" err="1"/>
              <a:t>queryString</a:t>
            </a:r>
            <a:r>
              <a:rPr lang="en-US" altLang="zh-CN" dirty="0"/>
              <a:t>+"&lt;/p&gt;");</a:t>
            </a:r>
          </a:p>
          <a:p>
            <a:r>
              <a:rPr lang="en-US" altLang="zh-CN" dirty="0"/>
              <a:t>		</a:t>
            </a:r>
            <a:r>
              <a:rPr lang="en-US" altLang="zh-CN" dirty="0" err="1"/>
              <a:t>out.flush</a:t>
            </a:r>
            <a:r>
              <a:rPr lang="en-US" altLang="zh-CN" dirty="0"/>
              <a:t>();</a:t>
            </a:r>
          </a:p>
          <a:p>
            <a:r>
              <a:rPr lang="en-US" altLang="zh-CN" dirty="0"/>
              <a:t>		</a:t>
            </a:r>
            <a:r>
              <a:rPr lang="en-US" altLang="zh-CN" dirty="0" err="1"/>
              <a:t>out.close</a:t>
            </a:r>
            <a:r>
              <a:rPr lang="en-US" altLang="zh-CN" dirty="0"/>
              <a:t>();</a:t>
            </a:r>
          </a:p>
          <a:p>
            <a:r>
              <a:rPr lang="en-US" altLang="zh-CN" dirty="0"/>
              <a:t>	}</a:t>
            </a:r>
          </a:p>
          <a:p>
            <a:r>
              <a:rPr lang="en-US" altLang="zh-CN" dirty="0"/>
              <a:t>	</a:t>
            </a:r>
          </a:p>
          <a:p>
            <a:r>
              <a:rPr lang="en-US" altLang="zh-CN" dirty="0"/>
              <a:t>	protected void </a:t>
            </a:r>
            <a:r>
              <a:rPr lang="en-US" altLang="zh-CN" dirty="0" err="1"/>
              <a:t>doPost</a:t>
            </a:r>
            <a:r>
              <a:rPr lang="en-US" altLang="zh-CN" dirty="0"/>
              <a:t>(</a:t>
            </a:r>
            <a:r>
              <a:rPr lang="en-US" altLang="zh-CN" dirty="0" err="1"/>
              <a:t>HttpServletRequest</a:t>
            </a:r>
            <a:r>
              <a:rPr lang="en-US" altLang="zh-CN" dirty="0"/>
              <a:t> request, </a:t>
            </a:r>
            <a:r>
              <a:rPr lang="en-US" altLang="zh-CN" dirty="0" err="1"/>
              <a:t>HttpServletResponse</a:t>
            </a:r>
            <a:r>
              <a:rPr lang="en-US" altLang="zh-CN" dirty="0"/>
              <a:t> response) throws </a:t>
            </a:r>
            <a:r>
              <a:rPr lang="en-US" altLang="zh-CN" dirty="0" err="1"/>
              <a:t>ServletException</a:t>
            </a:r>
            <a:r>
              <a:rPr lang="en-US" altLang="zh-CN" dirty="0"/>
              <a:t>, </a:t>
            </a:r>
            <a:r>
              <a:rPr lang="en-US" altLang="zh-CN" dirty="0" err="1"/>
              <a:t>IOException</a:t>
            </a:r>
            <a:r>
              <a:rPr lang="en-US" altLang="zh-CN" dirty="0"/>
              <a:t> {</a:t>
            </a:r>
          </a:p>
          <a:p>
            <a:r>
              <a:rPr lang="en-US" altLang="zh-CN" dirty="0"/>
              <a:t>		</a:t>
            </a:r>
            <a:r>
              <a:rPr lang="en-US" altLang="zh-CN" dirty="0" err="1"/>
              <a:t>this.doGet</a:t>
            </a:r>
            <a:r>
              <a:rPr lang="en-US" altLang="zh-CN" dirty="0"/>
              <a:t>(</a:t>
            </a:r>
            <a:r>
              <a:rPr lang="en-US" altLang="zh-CN" dirty="0" err="1"/>
              <a:t>request,response</a:t>
            </a:r>
            <a:r>
              <a:rPr lang="en-US" altLang="zh-CN" dirty="0"/>
              <a:t>);</a:t>
            </a:r>
          </a:p>
          <a:p>
            <a:r>
              <a:rPr lang="en-US" altLang="zh-CN" dirty="0"/>
              <a:t>	}</a:t>
            </a:r>
          </a:p>
          <a:p>
            <a:endParaRPr lang="en-US" altLang="zh-CN" dirty="0"/>
          </a:p>
          <a:p>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54</a:t>
            </a:fld>
            <a:endParaRPr lang="zh-CN" altLang="en-US"/>
          </a:p>
        </p:txBody>
      </p:sp>
    </p:spTree>
    <p:extLst>
      <p:ext uri="{BB962C8B-B14F-4D97-AF65-F5344CB8AC3E}">
        <p14:creationId xmlns:p14="http://schemas.microsoft.com/office/powerpoint/2010/main" val="926973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en-US" altLang="zh-CN" sz="1200" dirty="0"/>
              <a:t>form.html:</a:t>
            </a:r>
            <a:endParaRPr lang="en-US" altLang="zh-CN" dirty="0"/>
          </a:p>
          <a:p>
            <a:r>
              <a:rPr lang="en-US" altLang="zh-CN" dirty="0"/>
              <a:t>&lt;html&gt;</a:t>
            </a:r>
          </a:p>
          <a:p>
            <a:r>
              <a:rPr lang="en-US" altLang="zh-CN" dirty="0"/>
              <a:t>&lt;head&gt;</a:t>
            </a:r>
          </a:p>
          <a:p>
            <a:r>
              <a:rPr lang="en-US" altLang="zh-CN" dirty="0"/>
              <a:t>&lt;meta http-</a:t>
            </a:r>
            <a:r>
              <a:rPr lang="en-US" altLang="zh-CN" dirty="0" err="1"/>
              <a:t>equiv</a:t>
            </a:r>
            <a:r>
              <a:rPr lang="en-US" altLang="zh-CN" dirty="0"/>
              <a:t>="Content-Type" content="text/html; charset=GB2312" /&gt;</a:t>
            </a:r>
          </a:p>
          <a:p>
            <a:r>
              <a:rPr lang="en-US" altLang="zh-CN" dirty="0"/>
              <a:t>	&lt;title&gt; </a:t>
            </a:r>
            <a:r>
              <a:rPr lang="zh-CN" altLang="en-US" dirty="0"/>
              <a:t>收集参数的表单页 </a:t>
            </a:r>
            <a:r>
              <a:rPr lang="en-US" altLang="zh-CN" dirty="0"/>
              <a:t>&lt;/title&gt;</a:t>
            </a:r>
          </a:p>
          <a:p>
            <a:endParaRPr lang="en-US" altLang="zh-CN" dirty="0"/>
          </a:p>
          <a:p>
            <a:r>
              <a:rPr lang="en-US" altLang="zh-CN" dirty="0"/>
              <a:t>&lt;/head&gt;</a:t>
            </a:r>
          </a:p>
          <a:p>
            <a:r>
              <a:rPr lang="en-US" altLang="zh-CN" dirty="0"/>
              <a:t>&lt;body&gt;</a:t>
            </a:r>
          </a:p>
          <a:p>
            <a:r>
              <a:rPr lang="en-US" altLang="zh-CN" dirty="0"/>
              <a:t>&lt;form id="form1" method="post" action="</a:t>
            </a:r>
            <a:r>
              <a:rPr lang="en-US" altLang="zh-CN" dirty="0" err="1"/>
              <a:t>aa</a:t>
            </a:r>
            <a:r>
              <a:rPr lang="en-US" altLang="zh-CN" dirty="0"/>
              <a:t>"&gt;</a:t>
            </a:r>
          </a:p>
          <a:p>
            <a:r>
              <a:rPr lang="zh-CN" altLang="en-US" dirty="0"/>
              <a:t>用户名：</a:t>
            </a:r>
            <a:r>
              <a:rPr lang="en-US" altLang="zh-CN" dirty="0"/>
              <a:t>&lt;</a:t>
            </a:r>
            <a:r>
              <a:rPr lang="en-US" altLang="zh-CN" dirty="0" err="1"/>
              <a:t>br</a:t>
            </a:r>
            <a:r>
              <a:rPr lang="en-US" altLang="zh-CN" dirty="0"/>
              <a:t>/&gt;</a:t>
            </a:r>
          </a:p>
          <a:p>
            <a:r>
              <a:rPr lang="en-US" altLang="zh-CN" dirty="0"/>
              <a:t>&lt;input type="text" name="name"&gt;&lt;</a:t>
            </a:r>
            <a:r>
              <a:rPr lang="en-US" altLang="zh-CN" dirty="0" err="1"/>
              <a:t>hr</a:t>
            </a:r>
            <a:r>
              <a:rPr lang="en-US" altLang="zh-CN" dirty="0"/>
              <a:t>/&gt;</a:t>
            </a:r>
          </a:p>
          <a:p>
            <a:r>
              <a:rPr lang="zh-CN" altLang="en-US" dirty="0"/>
              <a:t>性别：</a:t>
            </a:r>
            <a:r>
              <a:rPr lang="en-US" altLang="zh-CN" dirty="0"/>
              <a:t>&lt;</a:t>
            </a:r>
            <a:r>
              <a:rPr lang="en-US" altLang="zh-CN" dirty="0" err="1"/>
              <a:t>br</a:t>
            </a:r>
            <a:r>
              <a:rPr lang="en-US" altLang="zh-CN" dirty="0"/>
              <a:t>/&gt;</a:t>
            </a:r>
          </a:p>
          <a:p>
            <a:r>
              <a:rPr lang="zh-CN" altLang="en-US" dirty="0"/>
              <a:t>男：</a:t>
            </a:r>
            <a:r>
              <a:rPr lang="en-US" altLang="zh-CN" dirty="0"/>
              <a:t>&lt;input type="radio" name="gender" value="</a:t>
            </a:r>
            <a:r>
              <a:rPr lang="zh-CN" altLang="en-US" dirty="0"/>
              <a:t>男</a:t>
            </a:r>
            <a:r>
              <a:rPr lang="en-US" altLang="zh-CN" dirty="0"/>
              <a:t>"&gt;</a:t>
            </a:r>
          </a:p>
          <a:p>
            <a:r>
              <a:rPr lang="zh-CN" altLang="en-US" dirty="0"/>
              <a:t>女：</a:t>
            </a:r>
            <a:r>
              <a:rPr lang="en-US" altLang="zh-CN" dirty="0"/>
              <a:t>&lt;input type="radio" name="gender" value="</a:t>
            </a:r>
            <a:r>
              <a:rPr lang="zh-CN" altLang="en-US" dirty="0"/>
              <a:t>女</a:t>
            </a:r>
            <a:r>
              <a:rPr lang="en-US" altLang="zh-CN" dirty="0"/>
              <a:t>"&gt;&lt;</a:t>
            </a:r>
            <a:r>
              <a:rPr lang="en-US" altLang="zh-CN" dirty="0" err="1"/>
              <a:t>hr</a:t>
            </a:r>
            <a:r>
              <a:rPr lang="en-US" altLang="zh-CN" dirty="0"/>
              <a:t>/&gt;</a:t>
            </a:r>
          </a:p>
          <a:p>
            <a:r>
              <a:rPr lang="zh-CN" altLang="en-US" dirty="0"/>
              <a:t>喜欢的颜色：</a:t>
            </a:r>
            <a:r>
              <a:rPr lang="en-US" altLang="zh-CN" dirty="0"/>
              <a:t>&lt;</a:t>
            </a:r>
            <a:r>
              <a:rPr lang="en-US" altLang="zh-CN" dirty="0" err="1"/>
              <a:t>br</a:t>
            </a:r>
            <a:r>
              <a:rPr lang="en-US" altLang="zh-CN" dirty="0"/>
              <a:t>/&gt;</a:t>
            </a:r>
          </a:p>
          <a:p>
            <a:r>
              <a:rPr lang="zh-CN" altLang="en-US" dirty="0"/>
              <a:t>红：</a:t>
            </a:r>
            <a:r>
              <a:rPr lang="en-US" altLang="zh-CN" dirty="0"/>
              <a:t>&lt;input type="checkbox" name="color" value="</a:t>
            </a:r>
            <a:r>
              <a:rPr lang="zh-CN" altLang="en-US" dirty="0"/>
              <a:t>红</a:t>
            </a:r>
            <a:r>
              <a:rPr lang="en-US" altLang="zh-CN" dirty="0"/>
              <a:t>"&gt;</a:t>
            </a:r>
          </a:p>
          <a:p>
            <a:r>
              <a:rPr lang="zh-CN" altLang="en-US" dirty="0"/>
              <a:t>绿：</a:t>
            </a:r>
            <a:r>
              <a:rPr lang="en-US" altLang="zh-CN" dirty="0"/>
              <a:t>&lt;input type="checkbox" name="color" value="</a:t>
            </a:r>
            <a:r>
              <a:rPr lang="zh-CN" altLang="en-US" dirty="0"/>
              <a:t>绿</a:t>
            </a:r>
            <a:r>
              <a:rPr lang="en-US" altLang="zh-CN" dirty="0"/>
              <a:t>"&gt;</a:t>
            </a:r>
          </a:p>
          <a:p>
            <a:r>
              <a:rPr lang="zh-CN" altLang="en-US" dirty="0"/>
              <a:t>蓝：</a:t>
            </a:r>
            <a:r>
              <a:rPr lang="en-US" altLang="zh-CN" dirty="0"/>
              <a:t>&lt;input type="checkbox" name="color" value="</a:t>
            </a:r>
            <a:r>
              <a:rPr lang="zh-CN" altLang="en-US" dirty="0"/>
              <a:t>蓝</a:t>
            </a:r>
            <a:r>
              <a:rPr lang="en-US" altLang="zh-CN" dirty="0"/>
              <a:t>"&gt;&lt;</a:t>
            </a:r>
            <a:r>
              <a:rPr lang="en-US" altLang="zh-CN" dirty="0" err="1"/>
              <a:t>hr</a:t>
            </a:r>
            <a:r>
              <a:rPr lang="en-US" altLang="zh-CN" dirty="0"/>
              <a:t>/&gt;</a:t>
            </a:r>
          </a:p>
          <a:p>
            <a:r>
              <a:rPr lang="zh-CN" altLang="en-US" dirty="0"/>
              <a:t>来自的国家：</a:t>
            </a:r>
            <a:r>
              <a:rPr lang="en-US" altLang="zh-CN" dirty="0"/>
              <a:t>&lt;</a:t>
            </a:r>
            <a:r>
              <a:rPr lang="en-US" altLang="zh-CN" dirty="0" err="1"/>
              <a:t>br</a:t>
            </a:r>
            <a:r>
              <a:rPr lang="en-US" altLang="zh-CN" dirty="0"/>
              <a:t>/&gt;</a:t>
            </a:r>
          </a:p>
          <a:p>
            <a:r>
              <a:rPr lang="en-US" altLang="zh-CN" dirty="0"/>
              <a:t>&lt;select name="country"&gt;</a:t>
            </a:r>
          </a:p>
          <a:p>
            <a:r>
              <a:rPr lang="en-US" altLang="zh-CN" dirty="0"/>
              <a:t>	&lt;option value="</a:t>
            </a:r>
            <a:r>
              <a:rPr lang="zh-CN" altLang="en-US" dirty="0"/>
              <a:t>中国</a:t>
            </a:r>
            <a:r>
              <a:rPr lang="en-US" altLang="zh-CN" dirty="0"/>
              <a:t>"&gt;</a:t>
            </a:r>
            <a:r>
              <a:rPr lang="zh-CN" altLang="en-US" dirty="0"/>
              <a:t>中国</a:t>
            </a:r>
            <a:r>
              <a:rPr lang="en-US" altLang="zh-CN" dirty="0"/>
              <a:t>&lt;/option&gt;</a:t>
            </a:r>
          </a:p>
          <a:p>
            <a:r>
              <a:rPr lang="en-US" altLang="zh-CN" dirty="0"/>
              <a:t>	&lt;option value="</a:t>
            </a:r>
            <a:r>
              <a:rPr lang="zh-CN" altLang="en-US" dirty="0"/>
              <a:t>美国</a:t>
            </a:r>
            <a:r>
              <a:rPr lang="en-US" altLang="zh-CN" dirty="0"/>
              <a:t>"&gt;</a:t>
            </a:r>
            <a:r>
              <a:rPr lang="zh-CN" altLang="en-US" dirty="0"/>
              <a:t>美国</a:t>
            </a:r>
            <a:r>
              <a:rPr lang="en-US" altLang="zh-CN" dirty="0"/>
              <a:t>&lt;/option&gt;</a:t>
            </a:r>
          </a:p>
          <a:p>
            <a:r>
              <a:rPr lang="en-US" altLang="zh-CN" dirty="0"/>
              <a:t>	&lt;option value="</a:t>
            </a:r>
            <a:r>
              <a:rPr lang="zh-CN" altLang="en-US" dirty="0"/>
              <a:t>俄罗斯</a:t>
            </a:r>
            <a:r>
              <a:rPr lang="en-US" altLang="zh-CN" dirty="0"/>
              <a:t>"&gt;</a:t>
            </a:r>
            <a:r>
              <a:rPr lang="zh-CN" altLang="en-US" dirty="0"/>
              <a:t>俄罗斯</a:t>
            </a:r>
            <a:r>
              <a:rPr lang="en-US" altLang="zh-CN" dirty="0"/>
              <a:t>&lt;/option&gt;</a:t>
            </a:r>
          </a:p>
          <a:p>
            <a:r>
              <a:rPr lang="en-US" altLang="zh-CN" dirty="0"/>
              <a:t>&lt;/select&gt;&lt;</a:t>
            </a:r>
            <a:r>
              <a:rPr lang="en-US" altLang="zh-CN" dirty="0" err="1"/>
              <a:t>hr</a:t>
            </a:r>
            <a:r>
              <a:rPr lang="en-US" altLang="zh-CN" dirty="0"/>
              <a:t>/&gt;</a:t>
            </a:r>
          </a:p>
          <a:p>
            <a:r>
              <a:rPr lang="en-US" altLang="zh-CN" dirty="0"/>
              <a:t>&lt;input type="submit" value="</a:t>
            </a:r>
            <a:r>
              <a:rPr lang="zh-CN" altLang="en-US" dirty="0"/>
              <a:t>提交</a:t>
            </a:r>
            <a:r>
              <a:rPr lang="en-US" altLang="zh-CN" dirty="0"/>
              <a:t>"&gt;</a:t>
            </a:r>
          </a:p>
          <a:p>
            <a:r>
              <a:rPr lang="en-US" altLang="zh-CN" dirty="0"/>
              <a:t>&lt;input type="reset" value="</a:t>
            </a:r>
            <a:r>
              <a:rPr lang="zh-CN" altLang="en-US" dirty="0"/>
              <a:t>重置</a:t>
            </a:r>
            <a:r>
              <a:rPr lang="en-US" altLang="zh-CN" dirty="0"/>
              <a:t>"&gt;</a:t>
            </a:r>
          </a:p>
          <a:p>
            <a:r>
              <a:rPr lang="en-US" altLang="zh-CN" dirty="0"/>
              <a:t>&lt;/form&gt;</a:t>
            </a:r>
          </a:p>
          <a:p>
            <a:r>
              <a:rPr lang="en-US" altLang="zh-CN" dirty="0"/>
              <a:t>&lt;/body&gt;</a:t>
            </a:r>
          </a:p>
          <a:p>
            <a:r>
              <a:rPr lang="en-US" altLang="zh-CN" dirty="0"/>
              <a:t>&lt;/html&gt;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FormServlet.java:</a:t>
            </a:r>
          </a:p>
          <a:p>
            <a:r>
              <a:rPr lang="en-US" altLang="zh-CN" dirty="0"/>
              <a:t>package lee;</a:t>
            </a:r>
          </a:p>
          <a:p>
            <a:endParaRPr lang="en-US" altLang="zh-CN" dirty="0"/>
          </a:p>
          <a:p>
            <a:r>
              <a:rPr lang="en-US" altLang="zh-CN" dirty="0"/>
              <a:t>import </a:t>
            </a:r>
            <a:r>
              <a:rPr lang="en-US" altLang="zh-CN" dirty="0" err="1"/>
              <a:t>javax.servlet</a:t>
            </a:r>
            <a:r>
              <a:rPr lang="en-US" altLang="zh-CN" dirty="0"/>
              <a:t>.*;</a:t>
            </a:r>
          </a:p>
          <a:p>
            <a:r>
              <a:rPr lang="en-US" altLang="zh-CN" dirty="0"/>
              <a:t>import </a:t>
            </a:r>
            <a:r>
              <a:rPr lang="en-US" altLang="zh-CN" dirty="0" err="1"/>
              <a:t>javax.servlet.http</a:t>
            </a:r>
            <a:r>
              <a:rPr lang="en-US" altLang="zh-CN" dirty="0"/>
              <a:t>.*;</a:t>
            </a:r>
          </a:p>
          <a:p>
            <a:r>
              <a:rPr lang="en-US" altLang="zh-CN" dirty="0"/>
              <a:t>import java.io.*;</a:t>
            </a:r>
          </a:p>
          <a:p>
            <a:endParaRPr lang="en-US" altLang="zh-CN" dirty="0"/>
          </a:p>
          <a:p>
            <a:r>
              <a:rPr lang="en-US" altLang="zh-CN" dirty="0"/>
              <a:t>//Servlet</a:t>
            </a:r>
            <a:r>
              <a:rPr lang="zh-CN" altLang="en-US" dirty="0"/>
              <a:t>必须继承</a:t>
            </a:r>
            <a:r>
              <a:rPr lang="en-US" altLang="zh-CN" dirty="0" err="1"/>
              <a:t>HttpServlet</a:t>
            </a:r>
            <a:r>
              <a:rPr lang="zh-CN" altLang="en-US" dirty="0"/>
              <a:t>类</a:t>
            </a:r>
          </a:p>
          <a:p>
            <a:endParaRPr lang="zh-CN" altLang="en-US" dirty="0"/>
          </a:p>
          <a:p>
            <a:r>
              <a:rPr lang="en-US" altLang="zh-CN" dirty="0"/>
              <a:t>public class </a:t>
            </a:r>
            <a:r>
              <a:rPr lang="en-US" altLang="zh-CN" dirty="0" err="1"/>
              <a:t>FormServlet</a:t>
            </a:r>
            <a:r>
              <a:rPr lang="en-US" altLang="zh-CN" dirty="0"/>
              <a:t> extends </a:t>
            </a:r>
            <a:r>
              <a:rPr lang="en-US" altLang="zh-CN" dirty="0" err="1"/>
              <a:t>HttpServlet</a:t>
            </a:r>
            <a:endParaRPr lang="en-US" altLang="zh-CN" dirty="0"/>
          </a:p>
          <a:p>
            <a:r>
              <a:rPr lang="en-US" altLang="zh-CN" dirty="0"/>
              <a:t>{</a:t>
            </a:r>
          </a:p>
          <a:p>
            <a:r>
              <a:rPr lang="en-US" altLang="zh-CN" dirty="0"/>
              <a:t>	//</a:t>
            </a:r>
            <a:r>
              <a:rPr lang="zh-CN" altLang="en-US" dirty="0"/>
              <a:t>客户端的响应方法，使用该方法可以响应客户端所有类型的请求</a:t>
            </a:r>
          </a:p>
          <a:p>
            <a:r>
              <a:rPr lang="zh-CN" altLang="en-US" dirty="0"/>
              <a:t>	</a:t>
            </a:r>
            <a:r>
              <a:rPr lang="en-US" altLang="zh-CN" dirty="0"/>
              <a:t>public void service(</a:t>
            </a:r>
            <a:r>
              <a:rPr lang="en-US" altLang="zh-CN" dirty="0" err="1"/>
              <a:t>HttpServletRequest</a:t>
            </a:r>
            <a:r>
              <a:rPr lang="en-US" altLang="zh-CN" dirty="0"/>
              <a:t> request,</a:t>
            </a:r>
          </a:p>
          <a:p>
            <a:r>
              <a:rPr lang="en-US" altLang="zh-CN" dirty="0"/>
              <a:t>		</a:t>
            </a:r>
            <a:r>
              <a:rPr lang="en-US" altLang="zh-CN" dirty="0" err="1"/>
              <a:t>HttpServletResponse</a:t>
            </a:r>
            <a:r>
              <a:rPr lang="en-US" altLang="zh-CN" dirty="0"/>
              <a:t> response) </a:t>
            </a:r>
          </a:p>
          <a:p>
            <a:r>
              <a:rPr lang="en-US" altLang="zh-CN" dirty="0"/>
              <a:t>		throws </a:t>
            </a:r>
            <a:r>
              <a:rPr lang="en-US" altLang="zh-CN" dirty="0" err="1"/>
              <a:t>ServletException,IOException</a:t>
            </a:r>
            <a:endParaRPr lang="en-US" altLang="zh-CN" dirty="0"/>
          </a:p>
          <a:p>
            <a:r>
              <a:rPr lang="en-US" altLang="zh-CN" dirty="0"/>
              <a:t>	{</a:t>
            </a:r>
          </a:p>
          <a:p>
            <a:r>
              <a:rPr lang="en-US" altLang="zh-CN" dirty="0"/>
              <a:t>		//</a:t>
            </a:r>
            <a:r>
              <a:rPr lang="zh-CN" altLang="en-US" dirty="0"/>
              <a:t>设置解码方式</a:t>
            </a:r>
          </a:p>
          <a:p>
            <a:r>
              <a:rPr lang="zh-CN" altLang="en-US" dirty="0"/>
              <a:t>		</a:t>
            </a:r>
            <a:r>
              <a:rPr lang="en-US" altLang="zh-CN" dirty="0" err="1"/>
              <a:t>request.setCharacterEncoding</a:t>
            </a:r>
            <a:r>
              <a:rPr lang="en-US" altLang="zh-CN" dirty="0"/>
              <a:t>("GBK");</a:t>
            </a:r>
          </a:p>
          <a:p>
            <a:r>
              <a:rPr lang="en-US" altLang="zh-CN" dirty="0"/>
              <a:t>		</a:t>
            </a:r>
            <a:r>
              <a:rPr lang="en-US" altLang="zh-CN" dirty="0" err="1"/>
              <a:t>response.setContentType</a:t>
            </a:r>
            <a:r>
              <a:rPr lang="en-US" altLang="zh-CN" dirty="0"/>
              <a:t>("text/</a:t>
            </a:r>
            <a:r>
              <a:rPr lang="en-US" altLang="zh-CN" dirty="0" err="1"/>
              <a:t>html;charSet</a:t>
            </a:r>
            <a:r>
              <a:rPr lang="en-US" altLang="zh-CN" dirty="0"/>
              <a:t>=GBK");</a:t>
            </a:r>
          </a:p>
          <a:p>
            <a:r>
              <a:rPr lang="en-US" altLang="zh-CN" dirty="0"/>
              <a:t>		//</a:t>
            </a:r>
            <a:r>
              <a:rPr lang="zh-CN" altLang="en-US" dirty="0"/>
              <a:t>获取</a:t>
            </a:r>
            <a:r>
              <a:rPr lang="en-US" altLang="zh-CN" dirty="0"/>
              <a:t>name</a:t>
            </a:r>
            <a:r>
              <a:rPr lang="zh-CN" altLang="en-US" dirty="0"/>
              <a:t>的请求参数值</a:t>
            </a:r>
          </a:p>
          <a:p>
            <a:r>
              <a:rPr lang="zh-CN" altLang="en-US" dirty="0"/>
              <a:t>		</a:t>
            </a:r>
            <a:r>
              <a:rPr lang="en-US" altLang="zh-CN" dirty="0"/>
              <a:t>String </a:t>
            </a:r>
            <a:r>
              <a:rPr lang="en-US" altLang="zh-CN" dirty="0" err="1"/>
              <a:t>userName</a:t>
            </a:r>
            <a:r>
              <a:rPr lang="en-US" altLang="zh-CN" dirty="0"/>
              <a:t> = </a:t>
            </a:r>
            <a:r>
              <a:rPr lang="en-US" altLang="zh-CN" dirty="0" err="1"/>
              <a:t>request.getParameter</a:t>
            </a:r>
            <a:r>
              <a:rPr lang="en-US" altLang="zh-CN" dirty="0"/>
              <a:t>("name");</a:t>
            </a:r>
          </a:p>
          <a:p>
            <a:r>
              <a:rPr lang="en-US" altLang="zh-CN" dirty="0"/>
              <a:t>		//</a:t>
            </a:r>
            <a:r>
              <a:rPr lang="zh-CN" altLang="en-US" dirty="0"/>
              <a:t>获取</a:t>
            </a:r>
            <a:r>
              <a:rPr lang="en-US" altLang="zh-CN" dirty="0"/>
              <a:t>gender</a:t>
            </a:r>
            <a:r>
              <a:rPr lang="zh-CN" altLang="en-US" dirty="0"/>
              <a:t>的请求参数值</a:t>
            </a:r>
          </a:p>
          <a:p>
            <a:r>
              <a:rPr lang="zh-CN" altLang="en-US" dirty="0"/>
              <a:t>		</a:t>
            </a:r>
            <a:r>
              <a:rPr lang="en-US" altLang="zh-CN" dirty="0"/>
              <a:t>String </a:t>
            </a:r>
            <a:r>
              <a:rPr lang="en-US" altLang="zh-CN" dirty="0" err="1"/>
              <a:t>userGender</a:t>
            </a:r>
            <a:r>
              <a:rPr lang="en-US" altLang="zh-CN" dirty="0"/>
              <a:t> = </a:t>
            </a:r>
            <a:r>
              <a:rPr lang="en-US" altLang="zh-CN" dirty="0" err="1"/>
              <a:t>request.getParameter</a:t>
            </a:r>
            <a:r>
              <a:rPr lang="en-US" altLang="zh-CN" dirty="0"/>
              <a:t>("gender");</a:t>
            </a:r>
          </a:p>
          <a:p>
            <a:r>
              <a:rPr lang="en-US" altLang="zh-CN" dirty="0"/>
              <a:t>		//</a:t>
            </a:r>
            <a:r>
              <a:rPr lang="zh-CN" altLang="en-US" dirty="0"/>
              <a:t>获取</a:t>
            </a:r>
            <a:r>
              <a:rPr lang="en-US" altLang="zh-CN" dirty="0"/>
              <a:t>color</a:t>
            </a:r>
            <a:r>
              <a:rPr lang="zh-CN" altLang="en-US" dirty="0"/>
              <a:t>的请求参数值</a:t>
            </a:r>
          </a:p>
          <a:p>
            <a:r>
              <a:rPr lang="zh-CN" altLang="en-US" dirty="0"/>
              <a:t>		</a:t>
            </a:r>
            <a:r>
              <a:rPr lang="en-US" altLang="zh-CN" dirty="0"/>
              <a:t>String[] </a:t>
            </a:r>
            <a:r>
              <a:rPr lang="en-US" altLang="zh-CN" dirty="0" err="1"/>
              <a:t>userColor</a:t>
            </a:r>
            <a:r>
              <a:rPr lang="en-US" altLang="zh-CN" dirty="0"/>
              <a:t> = </a:t>
            </a:r>
            <a:r>
              <a:rPr lang="en-US" altLang="zh-CN" dirty="0" err="1"/>
              <a:t>request.getParameterValues</a:t>
            </a:r>
            <a:r>
              <a:rPr lang="en-US" altLang="zh-CN" dirty="0"/>
              <a:t>("color");</a:t>
            </a:r>
          </a:p>
          <a:p>
            <a:r>
              <a:rPr lang="en-US" altLang="zh-CN" dirty="0"/>
              <a:t>		//</a:t>
            </a:r>
            <a:r>
              <a:rPr lang="zh-CN" altLang="en-US" dirty="0"/>
              <a:t>获取</a:t>
            </a:r>
            <a:r>
              <a:rPr lang="en-US" altLang="zh-CN" dirty="0"/>
              <a:t>country</a:t>
            </a:r>
            <a:r>
              <a:rPr lang="zh-CN" altLang="en-US" dirty="0"/>
              <a:t>的请求参数值</a:t>
            </a:r>
          </a:p>
          <a:p>
            <a:r>
              <a:rPr lang="zh-CN" altLang="en-US" dirty="0"/>
              <a:t>		</a:t>
            </a:r>
            <a:r>
              <a:rPr lang="en-US" altLang="zh-CN" dirty="0"/>
              <a:t>String </a:t>
            </a:r>
            <a:r>
              <a:rPr lang="en-US" altLang="zh-CN" dirty="0" err="1"/>
              <a:t>userCountry</a:t>
            </a:r>
            <a:r>
              <a:rPr lang="en-US" altLang="zh-CN" dirty="0"/>
              <a:t> = </a:t>
            </a:r>
            <a:r>
              <a:rPr lang="en-US" altLang="zh-CN" dirty="0" err="1"/>
              <a:t>request.getParameter</a:t>
            </a:r>
            <a:r>
              <a:rPr lang="en-US" altLang="zh-CN" dirty="0"/>
              <a:t>("country"); </a:t>
            </a:r>
          </a:p>
          <a:p>
            <a:r>
              <a:rPr lang="en-US" altLang="zh-CN" dirty="0"/>
              <a:t>		//</a:t>
            </a:r>
            <a:r>
              <a:rPr lang="zh-CN" altLang="en-US" dirty="0"/>
              <a:t>获取页面输出流</a:t>
            </a:r>
          </a:p>
          <a:p>
            <a:r>
              <a:rPr lang="zh-CN" altLang="en-US" dirty="0"/>
              <a:t>		</a:t>
            </a:r>
            <a:r>
              <a:rPr lang="en-US" altLang="zh-CN" dirty="0" err="1"/>
              <a:t>PrintWriter</a:t>
            </a:r>
            <a:r>
              <a:rPr lang="en-US" altLang="zh-CN" dirty="0"/>
              <a:t> out = </a:t>
            </a:r>
            <a:r>
              <a:rPr lang="en-US" altLang="zh-CN" dirty="0" err="1"/>
              <a:t>response.getWriter</a:t>
            </a:r>
            <a:r>
              <a:rPr lang="en-US" altLang="zh-CN" dirty="0"/>
              <a:t>();</a:t>
            </a:r>
          </a:p>
          <a:p>
            <a:r>
              <a:rPr lang="en-US" altLang="zh-CN" dirty="0"/>
              <a:t>		//</a:t>
            </a:r>
            <a:r>
              <a:rPr lang="en-US" altLang="zh-CN" dirty="0" err="1"/>
              <a:t>PrintStream</a:t>
            </a:r>
            <a:r>
              <a:rPr lang="en-US" altLang="zh-CN" dirty="0"/>
              <a:t> out = new </a:t>
            </a:r>
            <a:r>
              <a:rPr lang="en-US" altLang="zh-CN" dirty="0" err="1"/>
              <a:t>PrintStream</a:t>
            </a:r>
            <a:r>
              <a:rPr lang="en-US" altLang="zh-CN" dirty="0"/>
              <a:t>(</a:t>
            </a:r>
            <a:r>
              <a:rPr lang="en-US" altLang="zh-CN" dirty="0" err="1"/>
              <a:t>response.getOutputStream</a:t>
            </a:r>
            <a:r>
              <a:rPr lang="en-US" altLang="zh-CN" dirty="0"/>
              <a:t>());</a:t>
            </a:r>
          </a:p>
          <a:p>
            <a:r>
              <a:rPr lang="en-US" altLang="zh-CN" dirty="0"/>
              <a:t>		//</a:t>
            </a:r>
            <a:r>
              <a:rPr lang="zh-CN" altLang="en-US" dirty="0"/>
              <a:t>输出</a:t>
            </a:r>
            <a:r>
              <a:rPr lang="en-US" altLang="zh-CN" dirty="0"/>
              <a:t>HTML</a:t>
            </a:r>
            <a:r>
              <a:rPr lang="zh-CN" altLang="en-US" dirty="0"/>
              <a:t>页面标签</a:t>
            </a:r>
          </a:p>
          <a:p>
            <a:r>
              <a:rPr lang="zh-CN" altLang="en-US" dirty="0"/>
              <a:t>		</a:t>
            </a:r>
            <a:r>
              <a:rPr lang="en-US" altLang="zh-CN" dirty="0" err="1"/>
              <a:t>out.println</a:t>
            </a:r>
            <a:r>
              <a:rPr lang="en-US" altLang="zh-CN" dirty="0"/>
              <a:t>("&lt;html&gt;");</a:t>
            </a:r>
          </a:p>
          <a:p>
            <a:r>
              <a:rPr lang="en-US" altLang="zh-CN" dirty="0"/>
              <a:t>		</a:t>
            </a:r>
            <a:r>
              <a:rPr lang="en-US" altLang="zh-CN" dirty="0" err="1"/>
              <a:t>out.println</a:t>
            </a:r>
            <a:r>
              <a:rPr lang="en-US" altLang="zh-CN" dirty="0"/>
              <a:t>("&lt;head&gt;");</a:t>
            </a:r>
          </a:p>
          <a:p>
            <a:r>
              <a:rPr lang="en-US" altLang="zh-CN" dirty="0"/>
              <a:t>		</a:t>
            </a:r>
            <a:r>
              <a:rPr lang="en-US" altLang="zh-CN" dirty="0" err="1"/>
              <a:t>out.println</a:t>
            </a:r>
            <a:r>
              <a:rPr lang="en-US" altLang="zh-CN" dirty="0"/>
              <a:t>("&lt;title&gt;Servlet</a:t>
            </a:r>
            <a:r>
              <a:rPr lang="zh-CN" altLang="en-US" dirty="0"/>
              <a:t>测试</a:t>
            </a:r>
            <a:r>
              <a:rPr lang="en-US" altLang="zh-CN" dirty="0"/>
              <a:t>&lt;/title&gt;");</a:t>
            </a:r>
          </a:p>
          <a:p>
            <a:r>
              <a:rPr lang="en-US" altLang="zh-CN" dirty="0"/>
              <a:t>		</a:t>
            </a:r>
            <a:r>
              <a:rPr lang="en-US" altLang="zh-CN" dirty="0" err="1"/>
              <a:t>out.println</a:t>
            </a:r>
            <a:r>
              <a:rPr lang="en-US" altLang="zh-CN" dirty="0"/>
              <a:t>("&lt;/head&gt;");</a:t>
            </a:r>
          </a:p>
          <a:p>
            <a:r>
              <a:rPr lang="en-US" altLang="zh-CN" dirty="0"/>
              <a:t>		</a:t>
            </a:r>
            <a:r>
              <a:rPr lang="en-US" altLang="zh-CN" dirty="0" err="1"/>
              <a:t>out.println</a:t>
            </a:r>
            <a:r>
              <a:rPr lang="en-US" altLang="zh-CN" dirty="0"/>
              <a:t>("&lt;body&gt;");</a:t>
            </a:r>
          </a:p>
          <a:p>
            <a:r>
              <a:rPr lang="en-US" altLang="zh-CN" dirty="0"/>
              <a:t>		//</a:t>
            </a:r>
            <a:r>
              <a:rPr lang="zh-CN" altLang="en-US" dirty="0"/>
              <a:t>输出请求参数的值：</a:t>
            </a:r>
            <a:r>
              <a:rPr lang="en-US" altLang="zh-CN" dirty="0" err="1"/>
              <a:t>userName</a:t>
            </a:r>
            <a:endParaRPr lang="en-US" altLang="zh-CN" dirty="0"/>
          </a:p>
          <a:p>
            <a:r>
              <a:rPr lang="en-US" altLang="zh-CN" dirty="0"/>
              <a:t>		</a:t>
            </a:r>
            <a:r>
              <a:rPr lang="en-US" altLang="zh-CN" dirty="0" err="1"/>
              <a:t>out.println</a:t>
            </a:r>
            <a:r>
              <a:rPr lang="en-US" altLang="zh-CN" dirty="0"/>
              <a:t>("</a:t>
            </a:r>
            <a:r>
              <a:rPr lang="zh-CN" altLang="en-US" dirty="0"/>
              <a:t>名字：</a:t>
            </a:r>
            <a:r>
              <a:rPr lang="en-US" altLang="zh-CN" dirty="0"/>
              <a:t>" + </a:t>
            </a:r>
            <a:r>
              <a:rPr lang="en-US" altLang="zh-CN" dirty="0" err="1"/>
              <a:t>userName</a:t>
            </a:r>
            <a:r>
              <a:rPr lang="en-US" altLang="zh-CN" dirty="0"/>
              <a:t> + "&lt;</a:t>
            </a:r>
            <a:r>
              <a:rPr lang="en-US" altLang="zh-CN" dirty="0" err="1"/>
              <a:t>hr</a:t>
            </a:r>
            <a:r>
              <a:rPr lang="en-US" altLang="zh-CN" dirty="0"/>
              <a:t>/&gt;");</a:t>
            </a:r>
          </a:p>
          <a:p>
            <a:r>
              <a:rPr lang="en-US" altLang="zh-CN" dirty="0"/>
              <a:t>		//</a:t>
            </a:r>
            <a:r>
              <a:rPr lang="zh-CN" altLang="en-US" dirty="0"/>
              <a:t>输出请求参数的值：</a:t>
            </a:r>
            <a:r>
              <a:rPr lang="en-US" altLang="zh-CN" dirty="0" err="1"/>
              <a:t>userGender</a:t>
            </a:r>
            <a:endParaRPr lang="en-US" altLang="zh-CN" dirty="0"/>
          </a:p>
          <a:p>
            <a:r>
              <a:rPr lang="en-US" altLang="zh-CN" dirty="0"/>
              <a:t>		</a:t>
            </a:r>
            <a:r>
              <a:rPr lang="en-US" altLang="zh-CN" dirty="0" err="1"/>
              <a:t>out.println</a:t>
            </a:r>
            <a:r>
              <a:rPr lang="en-US" altLang="zh-CN" dirty="0"/>
              <a:t>("</a:t>
            </a:r>
            <a:r>
              <a:rPr lang="zh-CN" altLang="en-US" dirty="0"/>
              <a:t>性别：</a:t>
            </a:r>
            <a:r>
              <a:rPr lang="en-US" altLang="zh-CN" dirty="0"/>
              <a:t>" + </a:t>
            </a:r>
            <a:r>
              <a:rPr lang="en-US" altLang="zh-CN" dirty="0" err="1"/>
              <a:t>userGender</a:t>
            </a:r>
            <a:r>
              <a:rPr lang="en-US" altLang="zh-CN" dirty="0"/>
              <a:t> + "&lt;</a:t>
            </a:r>
            <a:r>
              <a:rPr lang="en-US" altLang="zh-CN" dirty="0" err="1"/>
              <a:t>hr</a:t>
            </a:r>
            <a:r>
              <a:rPr lang="en-US" altLang="zh-CN" dirty="0"/>
              <a:t>/&gt;");</a:t>
            </a:r>
          </a:p>
          <a:p>
            <a:r>
              <a:rPr lang="en-US" altLang="zh-CN" dirty="0"/>
              <a:t>		//</a:t>
            </a:r>
            <a:r>
              <a:rPr lang="zh-CN" altLang="en-US" dirty="0"/>
              <a:t>输出请求参数的值：</a:t>
            </a:r>
            <a:r>
              <a:rPr lang="en-US" altLang="zh-CN" dirty="0" err="1"/>
              <a:t>userColor</a:t>
            </a:r>
            <a:endParaRPr lang="en-US" altLang="zh-CN" dirty="0"/>
          </a:p>
          <a:p>
            <a:r>
              <a:rPr lang="en-US" altLang="zh-CN" dirty="0"/>
              <a:t>		</a:t>
            </a:r>
            <a:r>
              <a:rPr lang="en-US" altLang="zh-CN" dirty="0" err="1"/>
              <a:t>out.println</a:t>
            </a:r>
            <a:r>
              <a:rPr lang="en-US" altLang="zh-CN" dirty="0"/>
              <a:t>("</a:t>
            </a:r>
            <a:r>
              <a:rPr lang="zh-CN" altLang="en-US" dirty="0"/>
              <a:t>颜色：</a:t>
            </a:r>
            <a:r>
              <a:rPr lang="en-US" altLang="zh-CN" dirty="0"/>
              <a:t>");</a:t>
            </a:r>
          </a:p>
          <a:p>
            <a:r>
              <a:rPr lang="en-US" altLang="zh-CN" dirty="0"/>
              <a:t>		//color</a:t>
            </a:r>
            <a:r>
              <a:rPr lang="zh-CN" altLang="en-US" dirty="0"/>
              <a:t>数组中的值依次赋给</a:t>
            </a:r>
            <a:r>
              <a:rPr lang="en-US" altLang="zh-CN" dirty="0"/>
              <a:t>c</a:t>
            </a:r>
          </a:p>
          <a:p>
            <a:r>
              <a:rPr lang="en-US" altLang="zh-CN" dirty="0"/>
              <a:t>		for(String c : </a:t>
            </a:r>
            <a:r>
              <a:rPr lang="en-US" altLang="zh-CN" dirty="0" err="1"/>
              <a:t>userColor</a:t>
            </a:r>
            <a:r>
              <a:rPr lang="en-US" altLang="zh-CN" dirty="0"/>
              <a:t>)</a:t>
            </a:r>
          </a:p>
          <a:p>
            <a:r>
              <a:rPr lang="en-US" altLang="zh-CN" dirty="0"/>
              <a:t>		{</a:t>
            </a:r>
          </a:p>
          <a:p>
            <a:r>
              <a:rPr lang="en-US" altLang="zh-CN" dirty="0"/>
              <a:t>			</a:t>
            </a:r>
            <a:r>
              <a:rPr lang="en-US" altLang="zh-CN" dirty="0" err="1"/>
              <a:t>out.println</a:t>
            </a:r>
            <a:r>
              <a:rPr lang="en-US" altLang="zh-CN" dirty="0"/>
              <a:t>(c + " ");</a:t>
            </a:r>
          </a:p>
          <a:p>
            <a:r>
              <a:rPr lang="en-US" altLang="zh-CN" dirty="0"/>
              <a:t>		}</a:t>
            </a:r>
          </a:p>
          <a:p>
            <a:r>
              <a:rPr lang="en-US" altLang="zh-CN" dirty="0"/>
              <a:t>		</a:t>
            </a:r>
            <a:r>
              <a:rPr lang="en-US" altLang="zh-CN" dirty="0" err="1"/>
              <a:t>out.println</a:t>
            </a:r>
            <a:r>
              <a:rPr lang="en-US" altLang="zh-CN" dirty="0"/>
              <a:t>("&lt;</a:t>
            </a:r>
            <a:r>
              <a:rPr lang="en-US" altLang="zh-CN" dirty="0" err="1"/>
              <a:t>hr</a:t>
            </a:r>
            <a:r>
              <a:rPr lang="en-US" altLang="zh-CN" dirty="0"/>
              <a:t>/&gt;");</a:t>
            </a:r>
          </a:p>
          <a:p>
            <a:r>
              <a:rPr lang="en-US" altLang="zh-CN" dirty="0"/>
              <a:t>		//</a:t>
            </a:r>
            <a:r>
              <a:rPr lang="zh-CN" altLang="en-US" dirty="0"/>
              <a:t>输出请求参数的值：</a:t>
            </a:r>
            <a:r>
              <a:rPr lang="en-US" altLang="zh-CN" dirty="0" err="1"/>
              <a:t>userCountry</a:t>
            </a:r>
            <a:endParaRPr lang="en-US" altLang="zh-CN" dirty="0"/>
          </a:p>
          <a:p>
            <a:r>
              <a:rPr lang="en-US" altLang="zh-CN" dirty="0"/>
              <a:t>		</a:t>
            </a:r>
            <a:r>
              <a:rPr lang="en-US" altLang="zh-CN" dirty="0" err="1"/>
              <a:t>out.println</a:t>
            </a:r>
            <a:r>
              <a:rPr lang="en-US" altLang="zh-CN" dirty="0"/>
              <a:t>("</a:t>
            </a:r>
            <a:r>
              <a:rPr lang="zh-CN" altLang="en-US" dirty="0"/>
              <a:t>来自：</a:t>
            </a:r>
            <a:r>
              <a:rPr lang="en-US" altLang="zh-CN" dirty="0"/>
              <a:t>" + </a:t>
            </a:r>
            <a:r>
              <a:rPr lang="en-US" altLang="zh-CN" dirty="0" err="1"/>
              <a:t>userCountry</a:t>
            </a:r>
            <a:r>
              <a:rPr lang="en-US" altLang="zh-CN" dirty="0"/>
              <a:t> + "&lt;</a:t>
            </a:r>
            <a:r>
              <a:rPr lang="en-US" altLang="zh-CN" dirty="0" err="1"/>
              <a:t>hr</a:t>
            </a:r>
            <a:r>
              <a:rPr lang="en-US" altLang="zh-CN" dirty="0"/>
              <a:t>/&gt;");</a:t>
            </a:r>
          </a:p>
          <a:p>
            <a:r>
              <a:rPr lang="en-US" altLang="zh-CN" dirty="0"/>
              <a:t>		</a:t>
            </a:r>
            <a:r>
              <a:rPr lang="en-US" altLang="zh-CN" dirty="0" err="1"/>
              <a:t>out.println</a:t>
            </a:r>
            <a:r>
              <a:rPr lang="en-US" altLang="zh-CN" dirty="0"/>
              <a:t>("&lt;/body&gt;");</a:t>
            </a:r>
          </a:p>
          <a:p>
            <a:r>
              <a:rPr lang="en-US" altLang="zh-CN" dirty="0"/>
              <a:t>		</a:t>
            </a:r>
            <a:r>
              <a:rPr lang="en-US" altLang="zh-CN" dirty="0" err="1"/>
              <a:t>out.println</a:t>
            </a:r>
            <a:r>
              <a:rPr lang="en-US" altLang="zh-CN" dirty="0"/>
              <a:t>("&lt;/html&gt;");</a:t>
            </a:r>
          </a:p>
          <a:p>
            <a:r>
              <a:rPr lang="en-US" altLang="zh-CN" dirty="0"/>
              <a:t>	}</a:t>
            </a:r>
          </a:p>
          <a:p>
            <a:r>
              <a:rPr lang="en-US" altLang="zh-CN" dirty="0"/>
              <a:t>}</a:t>
            </a:r>
          </a:p>
        </p:txBody>
      </p:sp>
      <p:sp>
        <p:nvSpPr>
          <p:cNvPr id="4" name="灯片编号占位符 3"/>
          <p:cNvSpPr>
            <a:spLocks noGrp="1"/>
          </p:cNvSpPr>
          <p:nvPr>
            <p:ph type="sldNum" sz="quarter" idx="10"/>
          </p:nvPr>
        </p:nvSpPr>
        <p:spPr/>
        <p:txBody>
          <a:bodyPr/>
          <a:lstStyle/>
          <a:p>
            <a:fld id="{B2BBF537-0E3A-43EF-902C-D64FE784D6E9}" type="slidenum">
              <a:rPr lang="zh-CN" altLang="en-US" smtClean="0"/>
              <a:pPr/>
              <a:t>55</a:t>
            </a:fld>
            <a:endParaRPr lang="zh-CN" altLang="en-US"/>
          </a:p>
        </p:txBody>
      </p:sp>
    </p:spTree>
    <p:extLst>
      <p:ext uri="{BB962C8B-B14F-4D97-AF65-F5344CB8AC3E}">
        <p14:creationId xmlns:p14="http://schemas.microsoft.com/office/powerpoint/2010/main" val="256633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3571777-6175-4BEB-911C-5EAB9356E492}" type="slidenum">
              <a:rPr lang="zh-CN" altLang="en-US" smtClean="0"/>
              <a:t>57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7" name="图片 6" descr="图片1.jpg"/>
          <p:cNvPicPr>
            <a:picLocks noChangeAspect="1"/>
          </p:cNvPicPr>
          <p:nvPr userDrawn="1"/>
        </p:nvPicPr>
        <p:blipFill>
          <a:blip r:embed="rId2" cstate="print"/>
          <a:stretch>
            <a:fillRect/>
          </a:stretch>
        </p:blipFill>
        <p:spPr>
          <a:xfrm>
            <a:off x="0" y="-3398"/>
            <a:ext cx="9144000" cy="1714512"/>
          </a:xfrm>
          <a:prstGeom prst="rect">
            <a:avLst/>
          </a:prstGeom>
        </p:spPr>
      </p:pic>
      <p:sp>
        <p:nvSpPr>
          <p:cNvPr id="2" name="标题 1"/>
          <p:cNvSpPr>
            <a:spLocks noGrp="1"/>
          </p:cNvSpPr>
          <p:nvPr>
            <p:ph type="ctrTitle" hasCustomPrompt="1"/>
          </p:nvPr>
        </p:nvSpPr>
        <p:spPr>
          <a:xfrm>
            <a:off x="971600" y="2967087"/>
            <a:ext cx="7365492" cy="1470025"/>
          </a:xfrm>
        </p:spPr>
        <p:txBody>
          <a:bodyPr>
            <a:normAutofit/>
          </a:bodyPr>
          <a:lstStyle>
            <a:lvl1pPr>
              <a:defRPr sz="3600" b="1">
                <a:solidFill>
                  <a:schemeClr val="tx1"/>
                </a:solidFill>
                <a:latin typeface="微软雅黑" pitchFamily="34" charset="-122"/>
                <a:ea typeface="微软雅黑" pitchFamily="34" charset="-122"/>
              </a:defRPr>
            </a:lvl1pPr>
          </a:lstStyle>
          <a:p>
            <a:r>
              <a:rPr lang="zh-CN" altLang="en-US" dirty="0"/>
              <a:t>第</a:t>
            </a:r>
            <a:r>
              <a:rPr lang="en-US" altLang="zh-CN" dirty="0"/>
              <a:t>1</a:t>
            </a:r>
            <a:r>
              <a:rPr lang="zh-CN" altLang="en-US" dirty="0"/>
              <a:t>章  </a:t>
            </a:r>
            <a:r>
              <a:rPr lang="en-US" altLang="zh-CN" dirty="0"/>
              <a:t>Java Web </a:t>
            </a:r>
            <a:r>
              <a:rPr lang="zh-CN" altLang="en-US" dirty="0"/>
              <a:t>应用开发概述</a:t>
            </a:r>
          </a:p>
        </p:txBody>
      </p:sp>
      <p:pic>
        <p:nvPicPr>
          <p:cNvPr id="13" name="图片 12" descr="图片1.jpg"/>
          <p:cNvPicPr>
            <a:picLocks noChangeAspect="1"/>
          </p:cNvPicPr>
          <p:nvPr userDrawn="1"/>
        </p:nvPicPr>
        <p:blipFill>
          <a:blip r:embed="rId2" cstate="print"/>
          <a:stretch>
            <a:fillRect/>
          </a:stretch>
        </p:blipFill>
        <p:spPr>
          <a:xfrm>
            <a:off x="0" y="5877272"/>
            <a:ext cx="9144000" cy="980728"/>
          </a:xfrm>
          <a:prstGeom prst="rect">
            <a:avLst/>
          </a:prstGeom>
        </p:spPr>
      </p:pic>
    </p:spTree>
    <p:extLst>
      <p:ext uri="{BB962C8B-B14F-4D97-AF65-F5344CB8AC3E}">
        <p14:creationId xmlns:p14="http://schemas.microsoft.com/office/powerpoint/2010/main" val="2924341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rgbClr val="0000FF"/>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0" y="292436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1" name="椭圆 120"/>
          <p:cNvSpPr/>
          <p:nvPr userDrawn="1"/>
        </p:nvSpPr>
        <p:spPr>
          <a:xfrm>
            <a:off x="2771800" y="364444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3" name="椭圆 122"/>
          <p:cNvSpPr/>
          <p:nvPr userDrawn="1"/>
        </p:nvSpPr>
        <p:spPr>
          <a:xfrm>
            <a:off x="1723881" y="5105851"/>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4" y="1484784"/>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5" name="椭圆 24"/>
          <p:cNvSpPr/>
          <p:nvPr userDrawn="1"/>
        </p:nvSpPr>
        <p:spPr>
          <a:xfrm>
            <a:off x="2532788" y="220428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26" name="组合 25"/>
          <p:cNvGrpSpPr/>
          <p:nvPr userDrawn="1"/>
        </p:nvGrpSpPr>
        <p:grpSpPr>
          <a:xfrm>
            <a:off x="2520529" y="4326425"/>
            <a:ext cx="395287" cy="395287"/>
            <a:chOff x="2714612" y="2714620"/>
            <a:chExt cx="395287" cy="395287"/>
          </a:xfrm>
        </p:grpSpPr>
        <p:sp>
          <p:nvSpPr>
            <p:cNvPr id="27" name="椭圆 26"/>
            <p:cNvSpPr/>
            <p:nvPr userDrawn="1"/>
          </p:nvSpPr>
          <p:spPr>
            <a:xfrm>
              <a:off x="2714612" y="2714620"/>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 name="椭圆 27"/>
            <p:cNvSpPr/>
            <p:nvPr userDrawn="1"/>
          </p:nvSpPr>
          <p:spPr>
            <a:xfrm>
              <a:off x="2868726" y="2852936"/>
              <a:ext cx="119098" cy="11909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29" name="TextBox 28"/>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362228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rgbClr val="0000FF"/>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0" y="292436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1" name="椭圆 120"/>
          <p:cNvSpPr/>
          <p:nvPr userDrawn="1"/>
        </p:nvSpPr>
        <p:spPr>
          <a:xfrm>
            <a:off x="2771800" y="364444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2" name="椭圆 121"/>
          <p:cNvSpPr/>
          <p:nvPr userDrawn="1"/>
        </p:nvSpPr>
        <p:spPr>
          <a:xfrm>
            <a:off x="2531929" y="4326425"/>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4" y="1484784"/>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5" name="椭圆 24"/>
          <p:cNvSpPr/>
          <p:nvPr userDrawn="1"/>
        </p:nvSpPr>
        <p:spPr>
          <a:xfrm>
            <a:off x="2532788" y="220428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26" name="组合 25"/>
          <p:cNvGrpSpPr/>
          <p:nvPr userDrawn="1"/>
        </p:nvGrpSpPr>
        <p:grpSpPr>
          <a:xfrm>
            <a:off x="1728441" y="5105781"/>
            <a:ext cx="395287" cy="395287"/>
            <a:chOff x="2714612" y="2714620"/>
            <a:chExt cx="395287" cy="395287"/>
          </a:xfrm>
        </p:grpSpPr>
        <p:sp>
          <p:nvSpPr>
            <p:cNvPr id="27" name="椭圆 26"/>
            <p:cNvSpPr/>
            <p:nvPr userDrawn="1"/>
          </p:nvSpPr>
          <p:spPr>
            <a:xfrm>
              <a:off x="2714612" y="2714620"/>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 name="椭圆 27"/>
            <p:cNvSpPr/>
            <p:nvPr userDrawn="1"/>
          </p:nvSpPr>
          <p:spPr>
            <a:xfrm>
              <a:off x="2868726" y="2852936"/>
              <a:ext cx="119098" cy="11909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29" name="TextBox 28"/>
          <p:cNvSpPr txBox="1"/>
          <p:nvPr userDrawn="1"/>
        </p:nvSpPr>
        <p:spPr>
          <a:xfrm>
            <a:off x="6939714" y="4462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362228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100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577171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8563544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738664"/>
          </a:xfrm>
          <a:solidFill>
            <a:srgbClr val="FFFF99"/>
          </a:solidFill>
          <a:ln w="9525">
            <a:noFill/>
            <a:miter lim="800000"/>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rgbClr val="FF0000"/>
                </a:solidFill>
                <a:latin typeface="Adobe 仿宋 Std R" pitchFamily="18" charset="-122"/>
                <a:ea typeface="Adobe 仿宋 Std R" pitchFamily="18" charset="-122"/>
                <a:cs typeface="宋体" panose="02010600030101010101" pitchFamily="2" charset="-122"/>
              </a:defRPr>
            </a:lvl1pPr>
          </a:lstStyle>
          <a:p>
            <a:pPr lvl="0"/>
            <a:r>
              <a:rPr lang="zh-CN" altLang="en-US" dirty="0"/>
              <a:t>单击此处编辑代码文本样式</a:t>
            </a:r>
          </a:p>
        </p:txBody>
      </p:sp>
    </p:spTree>
    <p:extLst>
      <p:ext uri="{BB962C8B-B14F-4D97-AF65-F5344CB8AC3E}">
        <p14:creationId xmlns:p14="http://schemas.microsoft.com/office/powerpoint/2010/main" val="1839031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738664"/>
          </a:xfrm>
          <a:solidFill>
            <a:srgbClr val="FFFF99"/>
          </a:solidFill>
          <a:ln w="9525">
            <a:noFill/>
            <a:miter lim="800000"/>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rgbClr val="FF0000"/>
                </a:solidFill>
                <a:latin typeface="Adobe 仿宋 Std R" pitchFamily="18" charset="-122"/>
                <a:ea typeface="Adobe 仿宋 Std R" pitchFamily="18" charset="-122"/>
                <a:cs typeface="宋体" panose="02010600030101010101" pitchFamily="2" charset="-122"/>
              </a:defRPr>
            </a:lvl1pPr>
          </a:lstStyle>
          <a:p>
            <a:pPr lvl="0"/>
            <a:r>
              <a:rPr lang="zh-CN" altLang="en-US" dirty="0"/>
              <a:t>单击此处编辑代码文本样式</a:t>
            </a:r>
          </a:p>
        </p:txBody>
      </p:sp>
    </p:spTree>
    <p:extLst>
      <p:ext uri="{BB962C8B-B14F-4D97-AF65-F5344CB8AC3E}">
        <p14:creationId xmlns:p14="http://schemas.microsoft.com/office/powerpoint/2010/main" val="2097116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3804788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3412130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118409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grpSp>
        <p:nvGrpSpPr>
          <p:cNvPr id="16" name="组合 15"/>
          <p:cNvGrpSpPr/>
          <p:nvPr userDrawn="1"/>
        </p:nvGrpSpPr>
        <p:grpSpPr>
          <a:xfrm>
            <a:off x="0" y="-24"/>
            <a:ext cx="9144000" cy="6858000"/>
            <a:chOff x="0" y="0"/>
            <a:chExt cx="9144000" cy="6858000"/>
          </a:xfrm>
        </p:grpSpPr>
        <p:pic>
          <p:nvPicPr>
            <p:cNvPr id="8" name="图片 7" descr="图片1.jpg"/>
            <p:cNvPicPr>
              <a:picLocks noChangeAspect="1"/>
            </p:cNvPicPr>
            <p:nvPr userDrawn="1"/>
          </p:nvPicPr>
          <p:blipFill>
            <a:blip r:embed="rId2" cstate="print"/>
            <a:stretch>
              <a:fillRect/>
            </a:stretch>
          </p:blipFill>
          <p:spPr>
            <a:xfrm>
              <a:off x="0" y="6286520"/>
              <a:ext cx="9144000" cy="571480"/>
            </a:xfrm>
            <a:prstGeom prst="rect">
              <a:avLst/>
            </a:prstGeom>
          </p:spPr>
        </p:pic>
        <p:pic>
          <p:nvPicPr>
            <p:cNvPr id="11" name="图片 10" descr="图片1.jpg"/>
            <p:cNvPicPr>
              <a:picLocks noChangeAspect="1"/>
            </p:cNvPicPr>
            <p:nvPr userDrawn="1"/>
          </p:nvPicPr>
          <p:blipFill>
            <a:blip r:embed="rId2" cstate="print"/>
            <a:stretch>
              <a:fillRect/>
            </a:stretch>
          </p:blipFill>
          <p:spPr>
            <a:xfrm>
              <a:off x="0" y="0"/>
              <a:ext cx="9144000" cy="571480"/>
            </a:xfrm>
            <a:prstGeom prst="rect">
              <a:avLst/>
            </a:prstGeom>
          </p:spPr>
        </p:pic>
        <p:pic>
          <p:nvPicPr>
            <p:cNvPr id="12" name="图片 11" descr="图片1.jpg"/>
            <p:cNvPicPr>
              <a:picLocks noChangeAspect="1"/>
            </p:cNvPicPr>
            <p:nvPr userDrawn="1"/>
          </p:nvPicPr>
          <p:blipFill>
            <a:blip r:embed="rId3" cstate="print"/>
            <a:stretch>
              <a:fillRect/>
            </a:stretch>
          </p:blipFill>
          <p:spPr>
            <a:xfrm>
              <a:off x="1475656" y="1022156"/>
              <a:ext cx="323528" cy="4824536"/>
            </a:xfrm>
            <a:prstGeom prst="rect">
              <a:avLst/>
            </a:prstGeom>
          </p:spPr>
        </p:pic>
      </p:grpSp>
      <p:sp>
        <p:nvSpPr>
          <p:cNvPr id="15" name="TextBox 14"/>
          <p:cNvSpPr txBox="1"/>
          <p:nvPr userDrawn="1"/>
        </p:nvSpPr>
        <p:spPr>
          <a:xfrm>
            <a:off x="6939714" y="7141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
        <p:nvSpPr>
          <p:cNvPr id="3" name="竖排内容占位符 2"/>
          <p:cNvSpPr>
            <a:spLocks noGrp="1"/>
          </p:cNvSpPr>
          <p:nvPr>
            <p:ph orient="vert" sz="quarter" idx="10" hasCustomPrompt="1"/>
          </p:nvPr>
        </p:nvSpPr>
        <p:spPr>
          <a:xfrm>
            <a:off x="395536" y="1772816"/>
            <a:ext cx="863600" cy="2951162"/>
          </a:xfrm>
        </p:spPr>
        <p:txBody>
          <a:bodyPr vert="eaVert">
            <a:normAutofit/>
          </a:bodyPr>
          <a:lstStyle>
            <a:lvl1pPr marL="0" indent="0">
              <a:buNone/>
              <a:defRPr sz="3400" b="1">
                <a:solidFill>
                  <a:srgbClr val="0000FF"/>
                </a:solidFill>
                <a:latin typeface="华文楷体" pitchFamily="2" charset="-122"/>
                <a:ea typeface="华文楷体" pitchFamily="2" charset="-122"/>
              </a:defRPr>
            </a:lvl1pPr>
          </a:lstStyle>
          <a:p>
            <a:pPr lvl="0"/>
            <a:r>
              <a:rPr lang="zh-CN" altLang="en-US" dirty="0"/>
              <a:t>目     录</a:t>
            </a:r>
          </a:p>
        </p:txBody>
      </p:sp>
      <p:sp>
        <p:nvSpPr>
          <p:cNvPr id="5" name="文本占位符 4"/>
          <p:cNvSpPr>
            <a:spLocks noGrp="1"/>
          </p:cNvSpPr>
          <p:nvPr>
            <p:ph type="body" sz="quarter" idx="11"/>
          </p:nvPr>
        </p:nvSpPr>
        <p:spPr>
          <a:xfrm>
            <a:off x="2124075" y="1628775"/>
            <a:ext cx="6119813" cy="3313113"/>
          </a:xfrm>
        </p:spPr>
        <p:txBody>
          <a:bodyPr/>
          <a:lstStyle>
            <a:lvl1pPr marL="342900" indent="-342900">
              <a:lnSpc>
                <a:spcPct val="130000"/>
              </a:lnSpc>
              <a:buSzPct val="50000"/>
              <a:buFont typeface="Wingdings" pitchFamily="2" charset="2"/>
              <a:buChar char="u"/>
              <a:defRPr sz="2800" b="1">
                <a:solidFill>
                  <a:srgbClr val="0000FF"/>
                </a:solidFill>
                <a:latin typeface="华文楷体" pitchFamily="2" charset="-122"/>
                <a:ea typeface="华文楷体" pitchFamily="2" charset="-122"/>
              </a:defRPr>
            </a:lvl1pPr>
            <a:lvl2pPr marL="742950" indent="-285750">
              <a:lnSpc>
                <a:spcPct val="130000"/>
              </a:lnSpc>
              <a:buSzPct val="50000"/>
              <a:buFont typeface="Wingdings" pitchFamily="2" charset="2"/>
              <a:buChar char="Ø"/>
              <a:defRPr sz="2400" b="1">
                <a:solidFill>
                  <a:srgbClr val="0000FF"/>
                </a:solidFill>
              </a:defRPr>
            </a:lvl2pPr>
            <a:lvl3pPr>
              <a:lnSpc>
                <a:spcPct val="130000"/>
              </a:lnSpc>
              <a:defRPr sz="1600" b="1">
                <a:solidFill>
                  <a:srgbClr val="0000FF"/>
                </a:solidFill>
              </a:defRPr>
            </a:lvl3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385951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738664"/>
          </a:xfrm>
          <a:solidFill>
            <a:srgbClr val="FFFF99"/>
          </a:solidFill>
          <a:ln w="9525">
            <a:noFill/>
            <a:miter lim="800000"/>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rgbClr val="FF0000"/>
                </a:solidFill>
                <a:latin typeface="Adobe 仿宋 Std R" pitchFamily="18" charset="-122"/>
                <a:ea typeface="Adobe 仿宋 Std R" pitchFamily="18" charset="-122"/>
                <a:cs typeface="宋体" panose="02010600030101010101" pitchFamily="2" charset="-122"/>
              </a:defRPr>
            </a:lvl1pPr>
          </a:lstStyle>
          <a:p>
            <a:pPr lvl="0"/>
            <a:r>
              <a:rPr lang="zh-CN" altLang="en-US" dirty="0"/>
              <a:t>单击此处编辑代码文本样式</a:t>
            </a:r>
          </a:p>
        </p:txBody>
      </p:sp>
    </p:spTree>
    <p:extLst>
      <p:ext uri="{BB962C8B-B14F-4D97-AF65-F5344CB8AC3E}">
        <p14:creationId xmlns:p14="http://schemas.microsoft.com/office/powerpoint/2010/main" val="2229107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738664"/>
          </a:xfrm>
          <a:solidFill>
            <a:srgbClr val="FFFF99"/>
          </a:solidFill>
          <a:ln w="9525">
            <a:noFill/>
            <a:miter lim="800000"/>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rgbClr val="FF0000"/>
                </a:solidFill>
                <a:latin typeface="Adobe 仿宋 Std R" pitchFamily="18" charset="-122"/>
                <a:ea typeface="Adobe 仿宋 Std R" pitchFamily="18" charset="-122"/>
                <a:cs typeface="宋体" panose="02010600030101010101" pitchFamily="2" charset="-122"/>
              </a:defRPr>
            </a:lvl1pPr>
          </a:lstStyle>
          <a:p>
            <a:pPr lvl="0"/>
            <a:r>
              <a:rPr lang="zh-CN" altLang="en-US" dirty="0"/>
              <a:t>单击此处编辑代码文本样式</a:t>
            </a:r>
          </a:p>
        </p:txBody>
      </p:sp>
    </p:spTree>
    <p:extLst>
      <p:ext uri="{BB962C8B-B14F-4D97-AF65-F5344CB8AC3E}">
        <p14:creationId xmlns:p14="http://schemas.microsoft.com/office/powerpoint/2010/main" val="1303636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29422014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anose="02010600040101010101"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anose="02010600040101010101"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anose="05000000000000000000"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BA2EA839-5850-4469-B0ED-B34AE3C3837E}" type="slidenum">
              <a:rPr lang="zh-CN" altLang="en-US"/>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1097357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22438593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0"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377411"/>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sz="1400" b="1" i="0" kern="1200" dirty="0" smtClean="0">
                <a:solidFill>
                  <a:schemeClr val="tx1"/>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37858450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0"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377411"/>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sz="1400" b="1" i="0" kern="1200" dirty="0" smtClean="0">
                <a:solidFill>
                  <a:schemeClr val="tx1"/>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3344012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0"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377411"/>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sz="1400" b="1" i="0" kern="1200" dirty="0" smtClean="0">
                <a:solidFill>
                  <a:schemeClr val="tx1"/>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3631152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0"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377411"/>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sz="1400" b="1" i="0" kern="1200" dirty="0" smtClean="0">
                <a:solidFill>
                  <a:schemeClr val="tx1"/>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592587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0"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377411"/>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sz="1400" b="1" i="0" kern="1200" dirty="0" smtClean="0">
                <a:solidFill>
                  <a:schemeClr val="tx1"/>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1549197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cstate="print"/>
          <a:stretch>
            <a:fillRect/>
          </a:stretch>
        </p:blipFill>
        <p:spPr>
          <a:xfrm>
            <a:off x="0" y="-24"/>
            <a:ext cx="9144000" cy="404688"/>
          </a:xfrm>
          <a:prstGeom prst="rect">
            <a:avLst/>
          </a:prstGeom>
        </p:spPr>
      </p:pic>
      <p:pic>
        <p:nvPicPr>
          <p:cNvPr id="12" name="图片 11" descr="图片1.jpg"/>
          <p:cNvPicPr>
            <a:picLocks/>
          </p:cNvPicPr>
          <p:nvPr userDrawn="1"/>
        </p:nvPicPr>
        <p:blipFill>
          <a:blip r:embed="rId3" cstate="print"/>
          <a:stretch>
            <a:fillRect/>
          </a:stretch>
        </p:blipFill>
        <p:spPr>
          <a:xfrm>
            <a:off x="0" y="1007017"/>
            <a:ext cx="7200000" cy="36000"/>
          </a:xfrm>
          <a:prstGeom prst="rect">
            <a:avLst/>
          </a:prstGeom>
        </p:spPr>
      </p:pic>
      <p:sp>
        <p:nvSpPr>
          <p:cNvPr id="3" name="内容占位符 2"/>
          <p:cNvSpPr>
            <a:spLocks noGrp="1"/>
          </p:cNvSpPr>
          <p:nvPr userDrawn="1">
            <p:ph sz="quarter" idx="10"/>
          </p:nvPr>
        </p:nvSpPr>
        <p:spPr>
          <a:xfrm>
            <a:off x="827584" y="1412776"/>
            <a:ext cx="7776864" cy="4968552"/>
          </a:xfrm>
        </p:spPr>
        <p:txBody>
          <a:bodyPr/>
          <a:lstStyle>
            <a:lvl1pPr>
              <a:lnSpc>
                <a:spcPct val="150000"/>
              </a:lnSpc>
              <a:spcBef>
                <a:spcPts val="0"/>
              </a:spcBef>
              <a:defRPr sz="2800" b="1"/>
            </a:lvl1pPr>
            <a:lvl2pPr>
              <a:lnSpc>
                <a:spcPct val="150000"/>
              </a:lnSpc>
              <a:spcBef>
                <a:spcPts val="0"/>
              </a:spcBef>
              <a:defRPr sz="2400" b="1"/>
            </a:lvl2pPr>
            <a:lvl3pPr>
              <a:lnSpc>
                <a:spcPct val="150000"/>
              </a:lnSpc>
              <a:spcBef>
                <a:spcPts val="0"/>
              </a:spcBef>
              <a:defRPr sz="20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6500834"/>
            <a:ext cx="9144000" cy="4571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a:p>
        </p:txBody>
      </p:sp>
      <p:sp>
        <p:nvSpPr>
          <p:cNvPr id="4" name="内容占位符 3"/>
          <p:cNvSpPr>
            <a:spLocks noGrp="1"/>
          </p:cNvSpPr>
          <p:nvPr>
            <p:ph sz="quarter" idx="17" hasCustomPrompt="1"/>
          </p:nvPr>
        </p:nvSpPr>
        <p:spPr>
          <a:xfrm>
            <a:off x="251520" y="404664"/>
            <a:ext cx="6256146" cy="602353"/>
          </a:xfrm>
        </p:spPr>
        <p:txBody>
          <a:bodyPr>
            <a:noAutofit/>
          </a:bodyPr>
          <a:lstStyle>
            <a:lvl1pPr marL="0" indent="0">
              <a:buNone/>
              <a:defRPr sz="2800" b="1">
                <a:solidFill>
                  <a:srgbClr val="0000FF"/>
                </a:solidFill>
                <a:latin typeface="隶书" pitchFamily="49" charset="-122"/>
                <a:ea typeface="隶书" pitchFamily="49" charset="-122"/>
              </a:defRPr>
            </a:lvl1pPr>
          </a:lstStyle>
          <a:p>
            <a:pPr lvl="0"/>
            <a:r>
              <a:rPr lang="zh-CN" altLang="en-US" dirty="0"/>
              <a:t>插入标题</a:t>
            </a:r>
          </a:p>
        </p:txBody>
      </p:sp>
      <p:sp>
        <p:nvSpPr>
          <p:cNvPr id="9" name="TextBox 8"/>
          <p:cNvSpPr txBox="1"/>
          <p:nvPr userDrawn="1"/>
        </p:nvSpPr>
        <p:spPr>
          <a:xfrm>
            <a:off x="6939714" y="4554"/>
            <a:ext cx="2312806"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73866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rgbClr val="FF0000"/>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15245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3849324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3143269"/>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
        <p:nvSpPr>
          <p:cNvPr id="12" name="文本占位符 11"/>
          <p:cNvSpPr>
            <a:spLocks noGrp="1"/>
          </p:cNvSpPr>
          <p:nvPr>
            <p:ph type="body" sz="quarter" idx="11" hasCustomPrompt="1"/>
          </p:nvPr>
        </p:nvSpPr>
        <p:spPr>
          <a:xfrm>
            <a:off x="857250" y="4762500"/>
            <a:ext cx="6357956" cy="738664"/>
          </a:xfrm>
          <a:solidFill>
            <a:srgbClr val="FFFF99"/>
          </a:solidFill>
          <a:ln w="9525">
            <a:noFill/>
            <a:miter lim="800000"/>
            <a:headEnd/>
            <a:tailEnd/>
          </a:ln>
          <a:effectLst>
            <a:outerShdw blurRad="63500" dist="20000" dir="5400000" rotWithShape="0">
              <a:srgbClr val="000000">
                <a:alpha val="37999"/>
              </a:srgbClr>
            </a:outerShdw>
          </a:effectLst>
        </p:spPr>
        <p:txBody>
          <a:bodyPr>
            <a:spAutoFit/>
          </a:bodyPr>
          <a:lstStyle>
            <a:lvl1pPr marL="0" indent="0" algn="l" rtl="0" eaLnBrk="1" fontAlgn="base" hangingPunct="1">
              <a:lnSpc>
                <a:spcPct val="150000"/>
              </a:lnSpc>
              <a:spcBef>
                <a:spcPct val="0"/>
              </a:spcBef>
              <a:spcAft>
                <a:spcPct val="0"/>
              </a:spcAft>
              <a:buNone/>
              <a:defRPr lang="zh-CN" altLang="en-US" b="1" i="0" kern="1200" dirty="0" smtClean="0">
                <a:solidFill>
                  <a:schemeClr val="tx1"/>
                </a:solidFill>
                <a:latin typeface="Adobe 仿宋 Std R" pitchFamily="18" charset="-122"/>
                <a:ea typeface="Adobe 仿宋 Std R" pitchFamily="18" charset="-122"/>
                <a:cs typeface="宋体" charset="0"/>
              </a:defRPr>
            </a:lvl1pPr>
          </a:lstStyle>
          <a:p>
            <a:pPr lvl="0"/>
            <a:r>
              <a:rPr lang="zh-CN" altLang="en-US" dirty="0"/>
              <a:t>单击此处编辑代码文本样式</a:t>
            </a:r>
          </a:p>
        </p:txBody>
      </p:sp>
    </p:spTree>
    <p:extLst>
      <p:ext uri="{BB962C8B-B14F-4D97-AF65-F5344CB8AC3E}">
        <p14:creationId xmlns:p14="http://schemas.microsoft.com/office/powerpoint/2010/main" val="13662995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500040" y="1142988"/>
            <a:ext cx="8207375" cy="5000625"/>
          </a:xfrm>
        </p:spPr>
        <p:txBody>
          <a:bodyPr/>
          <a:lstStyle>
            <a:lvl1pPr marL="342900" indent="-342900" algn="l" rtl="0" eaLnBrk="1" fontAlgn="base" hangingPunct="1">
              <a:lnSpc>
                <a:spcPct val="150000"/>
              </a:lnSpc>
              <a:spcBef>
                <a:spcPct val="20000"/>
              </a:spcBef>
              <a:spcAft>
                <a:spcPct val="0"/>
              </a:spcAft>
              <a:buClr>
                <a:schemeClr val="accent6"/>
              </a:buClr>
              <a:buFont typeface="Wingdings" pitchFamily="2" charset="2"/>
              <a:buChar char="l"/>
              <a:defRPr kumimoji="0" lang="en-US" altLang="zh-CN" sz="2000" b="1" kern="1200" dirty="0" smtClean="0">
                <a:solidFill>
                  <a:schemeClr val="tx1"/>
                </a:solidFill>
                <a:latin typeface="Adobe 宋体 Std L" pitchFamily="18" charset="-122"/>
                <a:ea typeface="Adobe 宋体 Std L" pitchFamily="18" charset="-122"/>
                <a:cs typeface="华文细黑" pitchFamily="2" charset="-122"/>
              </a:defRPr>
            </a:lvl1pPr>
            <a:lvl2pPr>
              <a:defRPr kumimoji="0" lang="zh-CN" altLang="en-US" b="1" i="1" kern="1200" dirty="0" smtClean="0">
                <a:solidFill>
                  <a:schemeClr val="tx1"/>
                </a:solidFill>
                <a:latin typeface="Adobe 宋体 Std L" pitchFamily="18" charset="-122"/>
                <a:ea typeface="Adobe 宋体 Std L" pitchFamily="18" charset="-122"/>
                <a:cs typeface="华文细黑" pitchFamily="2" charset="-122"/>
              </a:defRPr>
            </a:lvl2pPr>
            <a:lvl3pPr>
              <a:defRPr b="1" i="1">
                <a:ea typeface="Adobe 黑体 Std R"/>
              </a:defRPr>
            </a:lvl3pPr>
          </a:lstStyle>
          <a:p>
            <a:pPr lvl="0"/>
            <a:r>
              <a:rPr lang="zh-CN" altLang="en-US" dirty="0"/>
              <a:t>单击此处编辑母版文本样式</a:t>
            </a:r>
          </a:p>
          <a:p>
            <a:pPr marL="742950" lvl="1"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第二级</a:t>
            </a:r>
            <a:endParaRPr lang="en-US" altLang="zh-CN" dirty="0"/>
          </a:p>
          <a:p>
            <a:pPr marL="1143000" lvl="2" indent="-342900" algn="l" rtl="0" eaLnBrk="1" fontAlgn="base" hangingPunct="1">
              <a:lnSpc>
                <a:spcPct val="150000"/>
              </a:lnSpc>
              <a:spcBef>
                <a:spcPct val="20000"/>
              </a:spcBef>
              <a:spcAft>
                <a:spcPct val="0"/>
              </a:spcAft>
              <a:buClr>
                <a:schemeClr val="accent6"/>
              </a:buClr>
              <a:buFont typeface="Wingdings" pitchFamily="2" charset="2"/>
              <a:buChar char="l"/>
            </a:pPr>
            <a:r>
              <a:rPr lang="zh-CN" altLang="en-US" dirty="0"/>
              <a:t>第三级</a:t>
            </a:r>
          </a:p>
          <a:p>
            <a:pPr lvl="3"/>
            <a:r>
              <a:rPr lang="zh-CN" altLang="en-US" dirty="0"/>
              <a:t>第四级</a:t>
            </a:r>
          </a:p>
          <a:p>
            <a:pPr lvl="4"/>
            <a:r>
              <a:rPr lang="zh-CN" altLang="en-US" dirty="0"/>
              <a:t>第五级</a:t>
            </a:r>
          </a:p>
        </p:txBody>
      </p:sp>
      <p:sp>
        <p:nvSpPr>
          <p:cNvPr id="4" name="Rectangle 10"/>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a:pPr>
                <a:defRPr/>
              </a:pPr>
              <a:t>‹#›</a:t>
            </a:fld>
            <a:endParaRPr lang="en-US" altLang="zh-CN"/>
          </a:p>
        </p:txBody>
      </p:sp>
      <p:sp>
        <p:nvSpPr>
          <p:cNvPr id="5" name="标题 4"/>
          <p:cNvSpPr>
            <a:spLocks noGrp="1"/>
          </p:cNvSpPr>
          <p:nvPr>
            <p:ph type="title"/>
          </p:nvPr>
        </p:nvSpPr>
        <p:spPr>
          <a:xfrm>
            <a:off x="468317" y="23794"/>
            <a:ext cx="4846637" cy="547687"/>
          </a:xfrm>
        </p:spPr>
        <p:txBody>
          <a:bodyPr/>
          <a:lstStyle>
            <a:lvl1pPr>
              <a:defRPr kumimoji="0" lang="zh-CN" altLang="en-US" sz="2800" b="1" kern="1200" dirty="0">
                <a:solidFill>
                  <a:schemeClr val="accent6"/>
                </a:solidFill>
                <a:latin typeface="Adobe 黑体 Std R" pitchFamily="34" charset="-122"/>
                <a:ea typeface="Adobe 黑体 Std R" pitchFamily="34" charset="-122"/>
                <a:cs typeface="华文细黑" charset="0"/>
              </a:defRPr>
            </a:lvl1pPr>
          </a:lstStyle>
          <a:p>
            <a:r>
              <a:rPr lang="zh-CN" altLang="en-US" dirty="0"/>
              <a:t>单击此处编辑母版标题样式</a:t>
            </a:r>
          </a:p>
        </p:txBody>
      </p:sp>
    </p:spTree>
    <p:extLst>
      <p:ext uri="{BB962C8B-B14F-4D97-AF65-F5344CB8AC3E}">
        <p14:creationId xmlns:p14="http://schemas.microsoft.com/office/powerpoint/2010/main" val="100623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1" name="图片 10" descr="图片1.jpg"/>
          <p:cNvPicPr>
            <a:picLocks noChangeAspect="1"/>
          </p:cNvPicPr>
          <p:nvPr userDrawn="1"/>
        </p:nvPicPr>
        <p:blipFill>
          <a:blip r:embed="rId2" cstate="print"/>
          <a:stretch>
            <a:fillRect/>
          </a:stretch>
        </p:blipFill>
        <p:spPr>
          <a:xfrm>
            <a:off x="0" y="-24"/>
            <a:ext cx="9144000" cy="404688"/>
          </a:xfrm>
          <a:prstGeom prst="rect">
            <a:avLst/>
          </a:prstGeom>
        </p:spPr>
      </p:pic>
      <p:sp>
        <p:nvSpPr>
          <p:cNvPr id="3" name="内容占位符 2"/>
          <p:cNvSpPr>
            <a:spLocks noGrp="1"/>
          </p:cNvSpPr>
          <p:nvPr userDrawn="1">
            <p:ph sz="quarter" idx="10"/>
          </p:nvPr>
        </p:nvSpPr>
        <p:spPr>
          <a:xfrm>
            <a:off x="827584" y="980728"/>
            <a:ext cx="7776864" cy="4968552"/>
          </a:xfrm>
        </p:spPr>
        <p:txBody>
          <a:bodyPr/>
          <a:lstStyle>
            <a:lvl1pPr>
              <a:lnSpc>
                <a:spcPct val="150000"/>
              </a:lnSpc>
              <a:spcBef>
                <a:spcPts val="0"/>
              </a:spcBef>
              <a:defRPr sz="2800" b="1"/>
            </a:lvl1pPr>
            <a:lvl2pPr>
              <a:lnSpc>
                <a:spcPct val="150000"/>
              </a:lnSpc>
              <a:spcBef>
                <a:spcPts val="0"/>
              </a:spcBef>
              <a:defRPr sz="2400" b="1"/>
            </a:lvl2pPr>
            <a:lvl3pPr>
              <a:lnSpc>
                <a:spcPct val="150000"/>
              </a:lnSpc>
              <a:spcBef>
                <a:spcPts val="0"/>
              </a:spcBef>
              <a:defRPr sz="2000" b="1"/>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10"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14" name="Rectangle 13"/>
          <p:cNvSpPr>
            <a:spLocks noChangeArrowheads="1"/>
          </p:cNvSpPr>
          <p:nvPr userDrawn="1"/>
        </p:nvSpPr>
        <p:spPr bwMode="auto">
          <a:xfrm>
            <a:off x="0" y="6500834"/>
            <a:ext cx="9144000" cy="45719"/>
          </a:xfrm>
          <a:prstGeom prst="rect">
            <a:avLst/>
          </a:prstGeom>
          <a:gradFill>
            <a:gsLst>
              <a:gs pos="0">
                <a:schemeClr val="accent1"/>
              </a:gs>
              <a:gs pos="100000">
                <a:srgbClr val="FF0000">
                  <a:alpha val="60001"/>
                </a:srgbClr>
              </a:gs>
            </a:gsLst>
            <a:lin ang="0" scaled="1"/>
          </a:gradFill>
          <a:ln w="38100">
            <a:noFill/>
            <a:miter lim="800000"/>
            <a:headEnd/>
            <a:tailEnd/>
          </a:ln>
          <a:effectLst/>
        </p:spPr>
        <p:txBody>
          <a:bodyPr wrap="none" anchor="ctr"/>
          <a:lstStyle/>
          <a:p>
            <a:endParaRPr lang="zh-CN" altLang="en-US"/>
          </a:p>
        </p:txBody>
      </p:sp>
      <p:sp>
        <p:nvSpPr>
          <p:cNvPr id="8" name="TextBox 7"/>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56156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0" y="292436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1" name="椭圆 120"/>
          <p:cNvSpPr/>
          <p:nvPr userDrawn="1"/>
        </p:nvSpPr>
        <p:spPr>
          <a:xfrm>
            <a:off x="2771800" y="364444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2" name="椭圆 121"/>
          <p:cNvSpPr/>
          <p:nvPr userDrawn="1"/>
        </p:nvSpPr>
        <p:spPr>
          <a:xfrm>
            <a:off x="2531929" y="4326425"/>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3" name="椭圆 122"/>
          <p:cNvSpPr/>
          <p:nvPr userDrawn="1"/>
        </p:nvSpPr>
        <p:spPr>
          <a:xfrm>
            <a:off x="1723881" y="5105851"/>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5" name="TextBox 124"/>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4" y="1484784"/>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5" name="椭圆 24"/>
          <p:cNvSpPr/>
          <p:nvPr userDrawn="1"/>
        </p:nvSpPr>
        <p:spPr>
          <a:xfrm>
            <a:off x="2532788" y="220428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6" name="TextBox 25"/>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98083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0" y="292436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1" name="椭圆 120"/>
          <p:cNvSpPr/>
          <p:nvPr userDrawn="1"/>
        </p:nvSpPr>
        <p:spPr>
          <a:xfrm>
            <a:off x="2771800" y="364444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2" name="椭圆 121"/>
          <p:cNvSpPr/>
          <p:nvPr userDrawn="1"/>
        </p:nvSpPr>
        <p:spPr>
          <a:xfrm>
            <a:off x="2531929" y="4326425"/>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3" name="椭圆 122"/>
          <p:cNvSpPr/>
          <p:nvPr userDrawn="1"/>
        </p:nvSpPr>
        <p:spPr>
          <a:xfrm>
            <a:off x="1723881" y="5105851"/>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rgbClr val="0000FF"/>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椭圆 24"/>
          <p:cNvSpPr/>
          <p:nvPr userDrawn="1"/>
        </p:nvSpPr>
        <p:spPr>
          <a:xfrm>
            <a:off x="2532788" y="220428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26" name="组合 25"/>
          <p:cNvGrpSpPr/>
          <p:nvPr userDrawn="1"/>
        </p:nvGrpSpPr>
        <p:grpSpPr>
          <a:xfrm>
            <a:off x="1944465" y="1478755"/>
            <a:ext cx="395287" cy="395287"/>
            <a:chOff x="2714612" y="2714620"/>
            <a:chExt cx="395287" cy="395287"/>
          </a:xfrm>
        </p:grpSpPr>
        <p:sp>
          <p:nvSpPr>
            <p:cNvPr id="27" name="椭圆 26"/>
            <p:cNvSpPr/>
            <p:nvPr userDrawn="1"/>
          </p:nvSpPr>
          <p:spPr>
            <a:xfrm>
              <a:off x="2714612" y="2714620"/>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 name="椭圆 27"/>
            <p:cNvSpPr/>
            <p:nvPr userDrawn="1"/>
          </p:nvSpPr>
          <p:spPr>
            <a:xfrm>
              <a:off x="2868726" y="2852936"/>
              <a:ext cx="119098" cy="11909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29" name="TextBox 28"/>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362228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0" y="292436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1" name="椭圆 120"/>
          <p:cNvSpPr/>
          <p:nvPr userDrawn="1"/>
        </p:nvSpPr>
        <p:spPr>
          <a:xfrm>
            <a:off x="2771800" y="364444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2" name="椭圆 121"/>
          <p:cNvSpPr/>
          <p:nvPr userDrawn="1"/>
        </p:nvSpPr>
        <p:spPr>
          <a:xfrm>
            <a:off x="2531929" y="4326425"/>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3" name="椭圆 122"/>
          <p:cNvSpPr/>
          <p:nvPr userDrawn="1"/>
        </p:nvSpPr>
        <p:spPr>
          <a:xfrm>
            <a:off x="1723881" y="5105851"/>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rgbClr val="0000FF"/>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4" y="1484784"/>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26" name="组合 25"/>
          <p:cNvGrpSpPr/>
          <p:nvPr userDrawn="1"/>
        </p:nvGrpSpPr>
        <p:grpSpPr>
          <a:xfrm>
            <a:off x="2520529" y="2216826"/>
            <a:ext cx="395287" cy="395287"/>
            <a:chOff x="2714612" y="2714620"/>
            <a:chExt cx="395287" cy="395287"/>
          </a:xfrm>
        </p:grpSpPr>
        <p:sp>
          <p:nvSpPr>
            <p:cNvPr id="27" name="椭圆 26"/>
            <p:cNvSpPr/>
            <p:nvPr userDrawn="1"/>
          </p:nvSpPr>
          <p:spPr>
            <a:xfrm>
              <a:off x="2714612" y="2714620"/>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 name="椭圆 27"/>
            <p:cNvSpPr/>
            <p:nvPr userDrawn="1"/>
          </p:nvSpPr>
          <p:spPr>
            <a:xfrm>
              <a:off x="2868726" y="2852936"/>
              <a:ext cx="119098" cy="11909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29" name="TextBox 28"/>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362228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rgbClr val="0000FF"/>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1" name="椭圆 120"/>
          <p:cNvSpPr/>
          <p:nvPr userDrawn="1"/>
        </p:nvSpPr>
        <p:spPr>
          <a:xfrm>
            <a:off x="2771800" y="364444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2" name="椭圆 121"/>
          <p:cNvSpPr/>
          <p:nvPr userDrawn="1"/>
        </p:nvSpPr>
        <p:spPr>
          <a:xfrm>
            <a:off x="2531929" y="4326425"/>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3" name="椭圆 122"/>
          <p:cNvSpPr/>
          <p:nvPr userDrawn="1"/>
        </p:nvSpPr>
        <p:spPr>
          <a:xfrm>
            <a:off x="1723881" y="5105851"/>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4" y="1484784"/>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5" name="椭圆 24"/>
          <p:cNvSpPr/>
          <p:nvPr userDrawn="1"/>
        </p:nvSpPr>
        <p:spPr>
          <a:xfrm>
            <a:off x="2532788" y="220428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27" name="组合 26"/>
          <p:cNvGrpSpPr/>
          <p:nvPr userDrawn="1"/>
        </p:nvGrpSpPr>
        <p:grpSpPr>
          <a:xfrm>
            <a:off x="2808561" y="2933267"/>
            <a:ext cx="395287" cy="395287"/>
            <a:chOff x="2714612" y="2714620"/>
            <a:chExt cx="395287" cy="395287"/>
          </a:xfrm>
        </p:grpSpPr>
        <p:sp>
          <p:nvSpPr>
            <p:cNvPr id="28" name="椭圆 27"/>
            <p:cNvSpPr/>
            <p:nvPr userDrawn="1"/>
          </p:nvSpPr>
          <p:spPr>
            <a:xfrm>
              <a:off x="2714612" y="2714620"/>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9" name="椭圆 28"/>
            <p:cNvSpPr/>
            <p:nvPr userDrawn="1"/>
          </p:nvSpPr>
          <p:spPr>
            <a:xfrm>
              <a:off x="2868726" y="2852936"/>
              <a:ext cx="119098" cy="11909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30" name="TextBox 29"/>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36222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55" name="AutoShape 2"/>
          <p:cNvSpPr>
            <a:spLocks noChangeArrowheads="1"/>
          </p:cNvSpPr>
          <p:nvPr userDrawn="1"/>
        </p:nvSpPr>
        <p:spPr bwMode="ltGray">
          <a:xfrm rot="5400000">
            <a:off x="-1004887" y="1633537"/>
            <a:ext cx="3505200" cy="3590925"/>
          </a:xfrm>
          <a:custGeom>
            <a:avLst/>
            <a:gdLst>
              <a:gd name="G0" fmla="+- 6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4"/>
              <a:gd name="G18" fmla="*/ 64 1 2"/>
              <a:gd name="G19" fmla="+- G18 5400 0"/>
              <a:gd name="G20" fmla="cos G19 11796480"/>
              <a:gd name="G21" fmla="sin G19 11796480"/>
              <a:gd name="G22" fmla="+- G20 10800 0"/>
              <a:gd name="G23" fmla="+- G21 10800 0"/>
              <a:gd name="G24" fmla="+- 10800 0 G20"/>
              <a:gd name="G25" fmla="+- 64 10800 0"/>
              <a:gd name="G26" fmla="?: G9 G17 G25"/>
              <a:gd name="G27" fmla="?: G9 0 21600"/>
              <a:gd name="G28" fmla="cos 10800 11796480"/>
              <a:gd name="G29" fmla="sin 10800 11796480"/>
              <a:gd name="G30" fmla="sin 6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68 w 21600"/>
              <a:gd name="T15" fmla="*/ 10800 h 21600"/>
              <a:gd name="T16" fmla="*/ 10800 w 21600"/>
              <a:gd name="T17" fmla="*/ 10736 h 21600"/>
              <a:gd name="T18" fmla="*/ 16232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36" y="10800"/>
                </a:moveTo>
                <a:cubicBezTo>
                  <a:pt x="10736" y="10764"/>
                  <a:pt x="10764" y="10736"/>
                  <a:pt x="10800" y="10736"/>
                </a:cubicBezTo>
                <a:cubicBezTo>
                  <a:pt x="10835" y="10735"/>
                  <a:pt x="10863" y="10764"/>
                  <a:pt x="10864" y="10799"/>
                </a:cubicBezTo>
                <a:lnTo>
                  <a:pt x="21600" y="10800"/>
                </a:lnTo>
                <a:cubicBezTo>
                  <a:pt x="21600" y="4835"/>
                  <a:pt x="16764" y="0"/>
                  <a:pt x="10800" y="0"/>
                </a:cubicBezTo>
                <a:cubicBezTo>
                  <a:pt x="4835" y="0"/>
                  <a:pt x="0" y="4835"/>
                  <a:pt x="0" y="10800"/>
                </a:cubicBezTo>
                <a:close/>
              </a:path>
            </a:pathLst>
          </a:custGeom>
          <a:gradFill rotWithShape="1">
            <a:gsLst>
              <a:gs pos="0">
                <a:schemeClr val="bg1">
                  <a:lumMod val="85000"/>
                </a:schemeClr>
              </a:gs>
              <a:gs pos="100000">
                <a:schemeClr val="accent1">
                  <a:gamma/>
                  <a:tint val="45490"/>
                  <a:invGamma/>
                </a:schemeClr>
              </a:gs>
            </a:gsLst>
            <a:lin ang="5400000" scaled="1"/>
          </a:gradFill>
          <a:ln w="9525" algn="ctr">
            <a:noFill/>
            <a:miter lim="800000"/>
            <a:headEnd/>
            <a:tailEnd/>
          </a:ln>
          <a:effectLst/>
        </p:spPr>
        <p:txBody>
          <a:bodyPr wrap="none" anchor="ctr"/>
          <a:lstStyle/>
          <a:p>
            <a:pPr>
              <a:defRPr/>
            </a:pPr>
            <a:endParaRPr lang="zh-CN" altLang="en-US"/>
          </a:p>
        </p:txBody>
      </p:sp>
      <p:sp>
        <p:nvSpPr>
          <p:cNvPr id="56" name="AutoShape 3"/>
          <p:cNvSpPr>
            <a:spLocks noChangeArrowheads="1"/>
          </p:cNvSpPr>
          <p:nvPr userDrawn="1"/>
        </p:nvSpPr>
        <p:spPr bwMode="gray">
          <a:xfrm rot="5400000">
            <a:off x="-1381125" y="1219200"/>
            <a:ext cx="4430713" cy="4430713"/>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solidFill>
            <a:schemeClr val="bg1">
              <a:lumMod val="75000"/>
            </a:schemeClr>
          </a:solidFill>
          <a:ln w="9525" algn="ctr">
            <a:noFill/>
            <a:miter lim="800000"/>
            <a:headEnd/>
            <a:tailEnd/>
          </a:ln>
          <a:effectLst/>
        </p:spPr>
        <p:txBody>
          <a:bodyPr wrap="none" anchor="ctr"/>
          <a:lstStyle/>
          <a:p>
            <a:pPr>
              <a:defRPr/>
            </a:pPr>
            <a:endParaRPr lang="zh-CN" altLang="en-US"/>
          </a:p>
        </p:txBody>
      </p:sp>
      <p:sp>
        <p:nvSpPr>
          <p:cNvPr id="106" name="文本占位符 105"/>
          <p:cNvSpPr>
            <a:spLocks noGrp="1"/>
          </p:cNvSpPr>
          <p:nvPr>
            <p:ph type="body" sz="quarter" idx="11"/>
          </p:nvPr>
        </p:nvSpPr>
        <p:spPr>
          <a:xfrm>
            <a:off x="3347864" y="288548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7" name="文本占位符 105"/>
          <p:cNvSpPr>
            <a:spLocks noGrp="1"/>
          </p:cNvSpPr>
          <p:nvPr>
            <p:ph type="body" sz="quarter" idx="12"/>
          </p:nvPr>
        </p:nvSpPr>
        <p:spPr>
          <a:xfrm>
            <a:off x="3275856" y="3600785"/>
            <a:ext cx="4714908" cy="500054"/>
          </a:xfrm>
        </p:spPr>
        <p:txBody>
          <a:bodyPr>
            <a:noAutofit/>
          </a:bodyPr>
          <a:lstStyle>
            <a:lvl1pPr>
              <a:buNone/>
              <a:defRPr sz="2600" b="1">
                <a:solidFill>
                  <a:srgbClr val="0000FF"/>
                </a:solidFill>
                <a:latin typeface="微软雅黑" pitchFamily="34" charset="-122"/>
                <a:ea typeface="微软雅黑" pitchFamily="34" charset="-122"/>
              </a:defRPr>
            </a:lvl1pPr>
          </a:lstStyle>
          <a:p>
            <a:pPr lvl="0"/>
            <a:endParaRPr lang="zh-CN" altLang="en-US" dirty="0"/>
          </a:p>
        </p:txBody>
      </p:sp>
      <p:sp>
        <p:nvSpPr>
          <p:cNvPr id="108" name="文本占位符 105"/>
          <p:cNvSpPr>
            <a:spLocks noGrp="1"/>
          </p:cNvSpPr>
          <p:nvPr>
            <p:ph type="body" sz="quarter" idx="13"/>
          </p:nvPr>
        </p:nvSpPr>
        <p:spPr>
          <a:xfrm>
            <a:off x="2987824" y="4336742"/>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109" name="文本占位符 105"/>
          <p:cNvSpPr>
            <a:spLocks noGrp="1"/>
          </p:cNvSpPr>
          <p:nvPr>
            <p:ph type="body" sz="quarter" idx="14"/>
          </p:nvPr>
        </p:nvSpPr>
        <p:spPr>
          <a:xfrm>
            <a:off x="2195736" y="5089186"/>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pic>
        <p:nvPicPr>
          <p:cNvPr id="111" name="图片 110" descr="图片1.jpg"/>
          <p:cNvPicPr>
            <a:picLocks noChangeAspect="1"/>
          </p:cNvPicPr>
          <p:nvPr userDrawn="1"/>
        </p:nvPicPr>
        <p:blipFill>
          <a:blip r:embed="rId2" cstate="print"/>
          <a:stretch>
            <a:fillRect/>
          </a:stretch>
        </p:blipFill>
        <p:spPr>
          <a:xfrm>
            <a:off x="0" y="-24"/>
            <a:ext cx="9144000" cy="404688"/>
          </a:xfrm>
          <a:prstGeom prst="rect">
            <a:avLst/>
          </a:prstGeom>
        </p:spPr>
      </p:pic>
      <p:cxnSp>
        <p:nvCxnSpPr>
          <p:cNvPr id="116" name="直接连接符 115"/>
          <p:cNvCxnSpPr/>
          <p:nvPr userDrawn="1"/>
        </p:nvCxnSpPr>
        <p:spPr>
          <a:xfrm>
            <a:off x="3034564" y="342900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userDrawn="1"/>
        </p:nvCxnSpPr>
        <p:spPr>
          <a:xfrm>
            <a:off x="2890548" y="4149080"/>
            <a:ext cx="5857916" cy="1588"/>
          </a:xfrm>
          <a:prstGeom prst="line">
            <a:avLst/>
          </a:prstGeom>
          <a:ln w="381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userDrawn="1"/>
        </p:nvCxnSpPr>
        <p:spPr>
          <a:xfrm>
            <a:off x="2483768" y="486916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userDrawn="1"/>
        </p:nvCxnSpPr>
        <p:spPr>
          <a:xfrm>
            <a:off x="1090348" y="5661248"/>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20" name="椭圆 119"/>
          <p:cNvSpPr/>
          <p:nvPr userDrawn="1"/>
        </p:nvSpPr>
        <p:spPr>
          <a:xfrm>
            <a:off x="2822530" y="292436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2" name="椭圆 121"/>
          <p:cNvSpPr/>
          <p:nvPr userDrawn="1"/>
        </p:nvSpPr>
        <p:spPr>
          <a:xfrm>
            <a:off x="2531929" y="4326425"/>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3" name="椭圆 122"/>
          <p:cNvSpPr/>
          <p:nvPr userDrawn="1"/>
        </p:nvSpPr>
        <p:spPr>
          <a:xfrm>
            <a:off x="1723881" y="5105851"/>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127" name="灯片编号占位符 4"/>
          <p:cNvSpPr>
            <a:spLocks noGrp="1"/>
          </p:cNvSpPr>
          <p:nvPr>
            <p:ph type="sldNum" sz="quarter" idx="16"/>
          </p:nvPr>
        </p:nvSpPr>
        <p:spPr>
          <a:xfrm>
            <a:off x="7010432" y="6492899"/>
            <a:ext cx="2133600" cy="365125"/>
          </a:xfrm>
        </p:spPr>
        <p:txBody>
          <a:bodyPr/>
          <a:lstStyle>
            <a:lvl1pPr>
              <a:defRPr sz="1600">
                <a:solidFill>
                  <a:schemeClr val="tx1"/>
                </a:solidFill>
                <a:latin typeface="Times New Roman" pitchFamily="18" charset="0"/>
                <a:cs typeface="Times New Roman" pitchFamily="18" charset="0"/>
              </a:defRPr>
            </a:lvl1pPr>
          </a:lstStyle>
          <a:p>
            <a:r>
              <a:rPr lang="en-US" altLang="zh-CN" dirty="0"/>
              <a:t>-</a:t>
            </a:r>
            <a:fld id="{607E7C13-E761-4825-B475-3D492D85C8BC}" type="slidenum">
              <a:rPr lang="zh-CN" altLang="en-US" smtClean="0"/>
              <a:pPr/>
              <a:t>‹#›</a:t>
            </a:fld>
            <a:r>
              <a:rPr lang="en-US" altLang="zh-CN" dirty="0"/>
              <a:t>-</a:t>
            </a:r>
            <a:endParaRPr lang="zh-CN" altLang="en-US" dirty="0"/>
          </a:p>
        </p:txBody>
      </p:sp>
      <p:sp>
        <p:nvSpPr>
          <p:cNvPr id="20" name="文本占位符 105"/>
          <p:cNvSpPr>
            <a:spLocks noGrp="1"/>
          </p:cNvSpPr>
          <p:nvPr>
            <p:ph type="body" sz="quarter" idx="17"/>
          </p:nvPr>
        </p:nvSpPr>
        <p:spPr>
          <a:xfrm>
            <a:off x="2483768" y="1445323"/>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sp>
        <p:nvSpPr>
          <p:cNvPr id="21" name="文本占位符 105"/>
          <p:cNvSpPr>
            <a:spLocks noGrp="1"/>
          </p:cNvSpPr>
          <p:nvPr>
            <p:ph type="body" sz="quarter" idx="18"/>
          </p:nvPr>
        </p:nvSpPr>
        <p:spPr>
          <a:xfrm>
            <a:off x="3059832" y="2160625"/>
            <a:ext cx="4714908" cy="500054"/>
          </a:xfrm>
        </p:spPr>
        <p:txBody>
          <a:bodyPr>
            <a:noAutofit/>
          </a:bodyPr>
          <a:lstStyle>
            <a:lvl1pPr>
              <a:buNone/>
              <a:defRPr sz="2600" b="1">
                <a:solidFill>
                  <a:schemeClr val="tx1">
                    <a:lumMod val="50000"/>
                    <a:lumOff val="50000"/>
                  </a:schemeClr>
                </a:solidFill>
                <a:latin typeface="微软雅黑" pitchFamily="34" charset="-122"/>
                <a:ea typeface="微软雅黑" pitchFamily="34" charset="-122"/>
              </a:defRPr>
            </a:lvl1pPr>
          </a:lstStyle>
          <a:p>
            <a:pPr lvl="0"/>
            <a:endParaRPr lang="zh-CN" altLang="en-US" dirty="0"/>
          </a:p>
        </p:txBody>
      </p:sp>
      <p:cxnSp>
        <p:nvCxnSpPr>
          <p:cNvPr id="22" name="直接连接符 21"/>
          <p:cNvCxnSpPr/>
          <p:nvPr userDrawn="1"/>
        </p:nvCxnSpPr>
        <p:spPr>
          <a:xfrm>
            <a:off x="2530508" y="198884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915816" y="2708920"/>
            <a:ext cx="5857916" cy="1588"/>
          </a:xfrm>
          <a:prstGeom prst="line">
            <a:avLst/>
          </a:prstGeom>
          <a:ln w="254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userDrawn="1"/>
        </p:nvSpPr>
        <p:spPr>
          <a:xfrm>
            <a:off x="1958434" y="1484784"/>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5" name="椭圆 24"/>
          <p:cNvSpPr/>
          <p:nvPr userDrawn="1"/>
        </p:nvSpPr>
        <p:spPr>
          <a:xfrm>
            <a:off x="2532788" y="2204282"/>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grpSp>
        <p:nvGrpSpPr>
          <p:cNvPr id="26" name="组合 25"/>
          <p:cNvGrpSpPr/>
          <p:nvPr userDrawn="1"/>
        </p:nvGrpSpPr>
        <p:grpSpPr>
          <a:xfrm>
            <a:off x="2736553" y="3644441"/>
            <a:ext cx="395287" cy="395287"/>
            <a:chOff x="2714612" y="2714620"/>
            <a:chExt cx="395287" cy="395287"/>
          </a:xfrm>
        </p:grpSpPr>
        <p:sp>
          <p:nvSpPr>
            <p:cNvPr id="27" name="椭圆 26"/>
            <p:cNvSpPr/>
            <p:nvPr userDrawn="1"/>
          </p:nvSpPr>
          <p:spPr>
            <a:xfrm>
              <a:off x="2714612" y="2714620"/>
              <a:ext cx="395287" cy="395287"/>
            </a:xfrm>
            <a:prstGeom prst="ellipse">
              <a:avLst/>
            </a:prstGeom>
            <a:solidFill>
              <a:schemeClr val="bg1"/>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p>
          </p:txBody>
        </p:sp>
        <p:sp>
          <p:nvSpPr>
            <p:cNvPr id="28" name="椭圆 27"/>
            <p:cNvSpPr/>
            <p:nvPr userDrawn="1"/>
          </p:nvSpPr>
          <p:spPr>
            <a:xfrm>
              <a:off x="2868726" y="2852936"/>
              <a:ext cx="119098" cy="119098"/>
            </a:xfrm>
            <a:prstGeom prst="ellipse">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TextBox 30"/>
          <p:cNvSpPr txBox="1"/>
          <p:nvPr userDrawn="1"/>
        </p:nvSpPr>
        <p:spPr>
          <a:xfrm>
            <a:off x="1149470" y="2500306"/>
            <a:ext cx="707886" cy="1661993"/>
          </a:xfrm>
          <a:prstGeom prst="rect">
            <a:avLst/>
          </a:prstGeom>
          <a:noFill/>
        </p:spPr>
        <p:txBody>
          <a:bodyPr vert="horz" wrap="square" rtlCol="0">
            <a:spAutoFit/>
          </a:bodyPr>
          <a:lstStyle/>
          <a:p>
            <a:pPr algn="ctr"/>
            <a:r>
              <a:rPr lang="zh-CN" altLang="en-US" sz="3400" b="1" dirty="0">
                <a:solidFill>
                  <a:srgbClr val="0066FF"/>
                </a:solidFill>
                <a:latin typeface="华文隶书" pitchFamily="2" charset="-122"/>
                <a:ea typeface="华文隶书" pitchFamily="2" charset="-122"/>
              </a:rPr>
              <a:t>第</a:t>
            </a:r>
            <a:r>
              <a:rPr lang="en-US" altLang="zh-CN" sz="3400" b="1" dirty="0">
                <a:solidFill>
                  <a:srgbClr val="0066FF"/>
                </a:solidFill>
                <a:latin typeface="华文隶书" pitchFamily="2" charset="-122"/>
                <a:ea typeface="华文隶书" pitchFamily="2" charset="-122"/>
              </a:rPr>
              <a:t>8</a:t>
            </a:r>
            <a:r>
              <a:rPr lang="zh-CN" altLang="en-US" sz="3400" b="1" dirty="0">
                <a:solidFill>
                  <a:srgbClr val="0066FF"/>
                </a:solidFill>
                <a:latin typeface="华文隶书" pitchFamily="2" charset="-122"/>
                <a:ea typeface="华文隶书" pitchFamily="2" charset="-122"/>
              </a:rPr>
              <a:t>章</a:t>
            </a:r>
          </a:p>
        </p:txBody>
      </p:sp>
      <p:sp>
        <p:nvSpPr>
          <p:cNvPr id="29" name="TextBox 28"/>
          <p:cNvSpPr txBox="1"/>
          <p:nvPr userDrawn="1"/>
        </p:nvSpPr>
        <p:spPr>
          <a:xfrm>
            <a:off x="6939714" y="4554"/>
            <a:ext cx="2240798" cy="400110"/>
          </a:xfrm>
          <a:prstGeom prst="rect">
            <a:avLst/>
          </a:prstGeom>
          <a:noFill/>
        </p:spPr>
        <p:txBody>
          <a:bodyPr wrap="square" rtlCol="0">
            <a:spAutoFit/>
          </a:bodyPr>
          <a:lstStyle/>
          <a:p>
            <a:r>
              <a:rPr lang="zh-CN" altLang="en-US" sz="2000" b="1" dirty="0">
                <a:solidFill>
                  <a:schemeClr val="bg1"/>
                </a:solidFill>
                <a:latin typeface="华文仿宋" pitchFamily="2" charset="-122"/>
                <a:ea typeface="华文仿宋" pitchFamily="2" charset="-122"/>
              </a:rPr>
              <a:t>第</a:t>
            </a:r>
            <a:r>
              <a:rPr lang="en-US" altLang="zh-CN" sz="2000" b="1" dirty="0">
                <a:solidFill>
                  <a:schemeClr val="bg1"/>
                </a:solidFill>
                <a:latin typeface="华文仿宋" pitchFamily="2" charset="-122"/>
                <a:ea typeface="华文仿宋" pitchFamily="2" charset="-122"/>
              </a:rPr>
              <a:t>8</a:t>
            </a:r>
            <a:r>
              <a:rPr lang="zh-CN" altLang="en-US" sz="2000" b="1" dirty="0">
                <a:solidFill>
                  <a:schemeClr val="bg1"/>
                </a:solidFill>
                <a:latin typeface="华文仿宋" pitchFamily="2" charset="-122"/>
                <a:ea typeface="华文仿宋" pitchFamily="2" charset="-122"/>
              </a:rPr>
              <a:t>章  </a:t>
            </a:r>
            <a:r>
              <a:rPr lang="en-US" altLang="zh-CN" sz="2000" b="1" dirty="0" err="1">
                <a:solidFill>
                  <a:schemeClr val="bg1"/>
                </a:solidFill>
                <a:latin typeface="华文仿宋" pitchFamily="2" charset="-122"/>
                <a:ea typeface="华文仿宋" pitchFamily="2" charset="-122"/>
              </a:rPr>
              <a:t>Servlet</a:t>
            </a:r>
            <a:r>
              <a:rPr lang="zh-CN" altLang="en-US" sz="2000" b="1" dirty="0">
                <a:solidFill>
                  <a:schemeClr val="bg1"/>
                </a:solidFill>
                <a:latin typeface="华文仿宋" pitchFamily="2" charset="-122"/>
                <a:ea typeface="华文仿宋" pitchFamily="2" charset="-122"/>
              </a:rPr>
              <a:t>详解</a:t>
            </a:r>
          </a:p>
        </p:txBody>
      </p:sp>
    </p:spTree>
    <p:extLst>
      <p:ext uri="{BB962C8B-B14F-4D97-AF65-F5344CB8AC3E}">
        <p14:creationId xmlns:p14="http://schemas.microsoft.com/office/powerpoint/2010/main" val="13622285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E7C13-E761-4825-B475-3D492D85C8B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0" r:id="rId3"/>
    <p:sldLayoutId id="2147483679" r:id="rId4"/>
    <p:sldLayoutId id="2147483672" r:id="rId5"/>
    <p:sldLayoutId id="2147483677" r:id="rId6"/>
    <p:sldLayoutId id="2147483678" r:id="rId7"/>
    <p:sldLayoutId id="2147483676" r:id="rId8"/>
    <p:sldLayoutId id="2147483675" r:id="rId9"/>
    <p:sldLayoutId id="2147483674" r:id="rId10"/>
    <p:sldLayoutId id="2147483673"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runoob.com/servlet/servlet-first-example.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10.xml"/><Relationship Id="rId5" Type="http://schemas.openxmlformats.org/officeDocument/2006/relationships/slide" Target="slide123.xml"/><Relationship Id="rId4" Type="http://schemas.openxmlformats.org/officeDocument/2006/relationships/slide" Target="slide40.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hyperlink" Target="https://www.bilibili.com/video/BV14W411s7wV?p=377" TargetMode="Externa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7.xml"/><Relationship Id="rId1" Type="http://schemas.openxmlformats.org/officeDocument/2006/relationships/slideLayout" Target="../slideLayouts/slideLayout31.xml"/><Relationship Id="rId5" Type="http://schemas.openxmlformats.org/officeDocument/2006/relationships/image" Target="../media/image23.png"/><Relationship Id="rId4" Type="http://schemas.openxmlformats.org/officeDocument/2006/relationships/image" Target="../media/image49.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6.emf"/></Relationships>
</file>

<file path=ppt/slides/_rels/slide13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11.xml"/><Relationship Id="rId5" Type="http://schemas.openxmlformats.org/officeDocument/2006/relationships/slide" Target="slide123.xml"/><Relationship Id="rId4" Type="http://schemas.openxmlformats.org/officeDocument/2006/relationships/slide" Target="slide4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57.emf"/><Relationship Id="rId4" Type="http://schemas.openxmlformats.org/officeDocument/2006/relationships/oleObject" Target="../embeddings/oleObject9.bin"/></Relationships>
</file>

<file path=ppt/slides/_rels/slide1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7.xml"/><Relationship Id="rId5" Type="http://schemas.openxmlformats.org/officeDocument/2006/relationships/slide" Target="slide123.xml"/><Relationship Id="rId4" Type="http://schemas.openxmlformats.org/officeDocument/2006/relationships/slide" Target="slide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blog.csdn.net/light_blue_love/article/details/80678701"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5.xml"/><Relationship Id="rId5" Type="http://schemas.openxmlformats.org/officeDocument/2006/relationships/slide" Target="slide123.xml"/><Relationship Id="rId4" Type="http://schemas.openxmlformats.org/officeDocument/2006/relationships/slide" Target="slide40.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8.xml"/><Relationship Id="rId5" Type="http://schemas.openxmlformats.org/officeDocument/2006/relationships/slide" Target="slide123.xml"/><Relationship Id="rId4" Type="http://schemas.openxmlformats.org/officeDocument/2006/relationships/slide" Target="slide40.xml"/></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6.xml"/><Relationship Id="rId5" Type="http://schemas.openxmlformats.org/officeDocument/2006/relationships/slide" Target="slide123.xml"/><Relationship Id="rId4" Type="http://schemas.openxmlformats.org/officeDocument/2006/relationships/slide" Target="slide40.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5.emf"/></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42.xml"/><Relationship Id="rId1" Type="http://schemas.openxmlformats.org/officeDocument/2006/relationships/slideLayout" Target="../slideLayouts/slideLayout9.xml"/><Relationship Id="rId5" Type="http://schemas.openxmlformats.org/officeDocument/2006/relationships/slide" Target="slide123.xml"/><Relationship Id="rId4" Type="http://schemas.openxmlformats.org/officeDocument/2006/relationships/slide" Target="slide40.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https://blog.csdn.net/qq_40845373/article/details/82015691" TargetMode="Externa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4.bin"/><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6.bin"/><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7.bin"/><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87824" y="2852936"/>
            <a:ext cx="6120680" cy="1470025"/>
          </a:xfrm>
        </p:spPr>
        <p:txBody>
          <a:bodyPr>
            <a:normAutofit fontScale="90000"/>
          </a:bodyPr>
          <a:lstStyle/>
          <a:p>
            <a:pPr algn="l"/>
            <a:r>
              <a:rPr lang="zh-CN" altLang="en-US" dirty="0"/>
              <a:t>第</a:t>
            </a:r>
            <a:r>
              <a:rPr lang="en-US" altLang="zh-CN" dirty="0"/>
              <a:t>2</a:t>
            </a:r>
            <a:r>
              <a:rPr lang="zh-CN" altLang="en-US" dirty="0"/>
              <a:t>章  </a:t>
            </a:r>
            <a:r>
              <a:rPr lang="en-US" altLang="zh-CN" dirty="0" err="1"/>
              <a:t>Servlet</a:t>
            </a:r>
            <a:r>
              <a:rPr lang="en-US" altLang="zh-CN" dirty="0"/>
              <a:t> </a:t>
            </a:r>
            <a:r>
              <a:rPr lang="zh-CN" altLang="en-US" dirty="0"/>
              <a:t>详 解</a:t>
            </a:r>
            <a:br>
              <a:rPr lang="en-US" altLang="zh-CN" dirty="0"/>
            </a:br>
            <a:r>
              <a:rPr lang="zh-CN" altLang="en-US" dirty="0"/>
              <a:t>第</a:t>
            </a:r>
            <a:r>
              <a:rPr lang="en-US" altLang="zh-CN" dirty="0"/>
              <a:t>4</a:t>
            </a:r>
            <a:r>
              <a:rPr lang="zh-CN" altLang="en-US" dirty="0"/>
              <a:t>章 会话跟踪</a:t>
            </a:r>
            <a:br>
              <a:rPr lang="en-US" altLang="zh-CN" dirty="0"/>
            </a:br>
            <a:r>
              <a:rPr lang="zh-CN" altLang="en-US" dirty="0"/>
              <a:t>第</a:t>
            </a:r>
            <a:r>
              <a:rPr lang="en-US" altLang="zh-CN" dirty="0"/>
              <a:t>10</a:t>
            </a:r>
            <a:r>
              <a:rPr lang="zh-CN" altLang="en-US" dirty="0"/>
              <a:t>章 </a:t>
            </a:r>
            <a:r>
              <a:rPr lang="en-US" altLang="zh-CN" dirty="0"/>
              <a:t>Filter </a:t>
            </a:r>
            <a:r>
              <a:rPr lang="zh-CN" altLang="en-US" dirty="0"/>
              <a:t>和 </a:t>
            </a:r>
            <a:r>
              <a:rPr lang="en-US" altLang="zh-CN" dirty="0"/>
              <a:t>Listener</a:t>
            </a:r>
            <a:br>
              <a:rPr lang="en-US" altLang="zh-CN" dirty="0"/>
            </a:br>
            <a:endParaRPr lang="zh-CN" altLang="en-US" dirty="0"/>
          </a:p>
        </p:txBody>
      </p:sp>
      <p:sp>
        <p:nvSpPr>
          <p:cNvPr id="4" name="文本框 3">
            <a:extLst>
              <a:ext uri="{FF2B5EF4-FFF2-40B4-BE49-F238E27FC236}">
                <a16:creationId xmlns:a16="http://schemas.microsoft.com/office/drawing/2014/main" id="{8225CDAE-B988-42D7-92EF-714B97EE8300}"/>
              </a:ext>
            </a:extLst>
          </p:cNvPr>
          <p:cNvSpPr txBox="1"/>
          <p:nvPr/>
        </p:nvSpPr>
        <p:spPr>
          <a:xfrm>
            <a:off x="2699792" y="4581128"/>
            <a:ext cx="4572000" cy="369332"/>
          </a:xfrm>
          <a:prstGeom prst="rect">
            <a:avLst/>
          </a:prstGeom>
          <a:noFill/>
        </p:spPr>
        <p:txBody>
          <a:bodyPr wrap="square">
            <a:spAutoFit/>
          </a:bodyPr>
          <a:lstStyle/>
          <a:p>
            <a:r>
              <a:rPr lang="en-US" altLang="zh-CN" dirty="0">
                <a:hlinkClick r:id="rId2"/>
              </a:rPr>
              <a:t>Servlet </a:t>
            </a:r>
            <a:r>
              <a:rPr lang="zh-CN" altLang="en-US" dirty="0">
                <a:hlinkClick r:id="rId2"/>
              </a:rPr>
              <a:t>实例 </a:t>
            </a:r>
            <a:r>
              <a:rPr lang="en-US" altLang="zh-CN" dirty="0">
                <a:hlinkClick r:id="rId2"/>
              </a:rPr>
              <a:t>| </a:t>
            </a:r>
            <a:r>
              <a:rPr lang="zh-CN" altLang="en-US" dirty="0">
                <a:hlinkClick r:id="rId2"/>
              </a:rPr>
              <a:t>菜鸟教程 </a:t>
            </a:r>
            <a:r>
              <a:rPr lang="en-US" altLang="zh-CN" dirty="0">
                <a:hlinkClick r:id="rId2"/>
              </a:rPr>
              <a:t>(runoob.com)</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a:t>
            </a:fld>
            <a:r>
              <a:rPr lang="en-US" altLang="zh-CN"/>
              <a:t>-</a:t>
            </a:r>
            <a:endParaRPr lang="zh-CN" altLang="en-US" dirty="0"/>
          </a:p>
        </p:txBody>
      </p:sp>
      <p:pic>
        <p:nvPicPr>
          <p:cNvPr id="8" name="图片 7">
            <a:extLst>
              <a:ext uri="{FF2B5EF4-FFF2-40B4-BE49-F238E27FC236}">
                <a16:creationId xmlns:a16="http://schemas.microsoft.com/office/drawing/2014/main" id="{9153C160-84D5-A73A-775A-8C91545A162A}"/>
              </a:ext>
            </a:extLst>
          </p:cNvPr>
          <p:cNvPicPr>
            <a:picLocks noChangeAspect="1"/>
          </p:cNvPicPr>
          <p:nvPr/>
        </p:nvPicPr>
        <p:blipFill>
          <a:blip r:embed="rId2"/>
          <a:stretch>
            <a:fillRect/>
          </a:stretch>
        </p:blipFill>
        <p:spPr>
          <a:xfrm>
            <a:off x="0" y="1024019"/>
            <a:ext cx="9144000" cy="4809962"/>
          </a:xfrm>
          <a:prstGeom prst="rect">
            <a:avLst/>
          </a:prstGeom>
        </p:spPr>
      </p:pic>
    </p:spTree>
    <p:extLst>
      <p:ext uri="{BB962C8B-B14F-4D97-AF65-F5344CB8AC3E}">
        <p14:creationId xmlns:p14="http://schemas.microsoft.com/office/powerpoint/2010/main" val="13390073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400" dirty="0" err="1">
                <a:solidFill>
                  <a:srgbClr val="0000FF"/>
                </a:solidFill>
              </a:rPr>
              <a:t>setStatus</a:t>
            </a:r>
            <a:r>
              <a:rPr lang="en-US" altLang="zh-CN" sz="2400" dirty="0">
                <a:solidFill>
                  <a:srgbClr val="0000FF"/>
                </a:solidFill>
              </a:rPr>
              <a:t>(</a:t>
            </a:r>
            <a:r>
              <a:rPr lang="en-US" altLang="zh-CN" sz="2400" dirty="0" err="1">
                <a:solidFill>
                  <a:srgbClr val="0000FF"/>
                </a:solidFill>
              </a:rPr>
              <a:t>int</a:t>
            </a:r>
            <a:r>
              <a:rPr lang="en-US" altLang="zh-CN" sz="2400" dirty="0">
                <a:solidFill>
                  <a:srgbClr val="0000FF"/>
                </a:solidFill>
              </a:rPr>
              <a:t> </a:t>
            </a:r>
            <a:r>
              <a:rPr lang="en-US" altLang="zh-CN" sz="2400" dirty="0" err="1">
                <a:solidFill>
                  <a:srgbClr val="0000FF"/>
                </a:solidFill>
              </a:rPr>
              <a:t>sc</a:t>
            </a:r>
            <a:r>
              <a:rPr lang="en-US" altLang="zh-CN" sz="2400" dirty="0">
                <a:solidFill>
                  <a:srgbClr val="0000FF"/>
                </a:solidFill>
              </a:rPr>
              <a:t>)</a:t>
            </a:r>
            <a:r>
              <a:rPr lang="zh-CN" altLang="en-US" sz="2400" dirty="0">
                <a:solidFill>
                  <a:srgbClr val="0000FF"/>
                </a:solidFill>
              </a:rPr>
              <a:t>：</a:t>
            </a:r>
            <a:r>
              <a:rPr lang="zh-CN" altLang="en-US" sz="2400" dirty="0"/>
              <a:t>以指定的状态码将响应返回给客户端；</a:t>
            </a:r>
            <a:endParaRPr lang="en-US" altLang="zh-CN" sz="2400" dirty="0"/>
          </a:p>
          <a:p>
            <a:r>
              <a:rPr lang="en-US" altLang="zh-CN" sz="2400" dirty="0" err="1">
                <a:solidFill>
                  <a:srgbClr val="0000FF"/>
                </a:solidFill>
              </a:rPr>
              <a:t>setError</a:t>
            </a:r>
            <a:r>
              <a:rPr lang="en-US" altLang="zh-CN" sz="2400" dirty="0">
                <a:solidFill>
                  <a:srgbClr val="0000FF"/>
                </a:solidFill>
              </a:rPr>
              <a:t>(</a:t>
            </a:r>
            <a:r>
              <a:rPr lang="en-US" altLang="zh-CN" sz="2400" dirty="0" err="1">
                <a:solidFill>
                  <a:srgbClr val="0000FF"/>
                </a:solidFill>
              </a:rPr>
              <a:t>int</a:t>
            </a:r>
            <a:r>
              <a:rPr lang="en-US" altLang="zh-CN" sz="2400" dirty="0">
                <a:solidFill>
                  <a:srgbClr val="0000FF"/>
                </a:solidFill>
              </a:rPr>
              <a:t> </a:t>
            </a:r>
            <a:r>
              <a:rPr lang="en-US" altLang="zh-CN" sz="2400" dirty="0" err="1">
                <a:solidFill>
                  <a:srgbClr val="0000FF"/>
                </a:solidFill>
              </a:rPr>
              <a:t>sc</a:t>
            </a:r>
            <a:r>
              <a:rPr lang="en-US" altLang="zh-CN" sz="2400" dirty="0">
                <a:solidFill>
                  <a:srgbClr val="0000FF"/>
                </a:solidFill>
              </a:rPr>
              <a:t>)</a:t>
            </a:r>
            <a:r>
              <a:rPr lang="zh-CN" altLang="en-US" sz="2400" dirty="0">
                <a:solidFill>
                  <a:srgbClr val="0000FF"/>
                </a:solidFill>
              </a:rPr>
              <a:t>：</a:t>
            </a:r>
            <a:r>
              <a:rPr lang="zh-CN" altLang="en-US" sz="2400" dirty="0"/>
              <a:t>使用指定的状态码向客户端返回一个错误响应；</a:t>
            </a:r>
            <a:endParaRPr lang="en-US" altLang="zh-CN" sz="2400" dirty="0"/>
          </a:p>
          <a:p>
            <a:r>
              <a:rPr lang="en-US" altLang="zh-CN" sz="2400" dirty="0" err="1">
                <a:solidFill>
                  <a:srgbClr val="0000FF"/>
                </a:solidFill>
              </a:rPr>
              <a:t>sendError</a:t>
            </a:r>
            <a:r>
              <a:rPr lang="en-US" altLang="zh-CN" sz="2400" dirty="0">
                <a:solidFill>
                  <a:srgbClr val="0000FF"/>
                </a:solidFill>
              </a:rPr>
              <a:t>(</a:t>
            </a:r>
            <a:r>
              <a:rPr lang="en-US" altLang="zh-CN" sz="2400" dirty="0" err="1">
                <a:solidFill>
                  <a:srgbClr val="0000FF"/>
                </a:solidFill>
              </a:rPr>
              <a:t>int</a:t>
            </a:r>
            <a:r>
              <a:rPr lang="en-US" altLang="zh-CN" sz="2400" dirty="0">
                <a:solidFill>
                  <a:srgbClr val="0000FF"/>
                </a:solidFill>
              </a:rPr>
              <a:t> </a:t>
            </a:r>
            <a:r>
              <a:rPr lang="en-US" altLang="zh-CN" sz="2400" dirty="0" err="1">
                <a:solidFill>
                  <a:srgbClr val="0000FF"/>
                </a:solidFill>
              </a:rPr>
              <a:t>sc,String</a:t>
            </a:r>
            <a:r>
              <a:rPr lang="en-US" altLang="zh-CN" sz="2400" dirty="0">
                <a:solidFill>
                  <a:srgbClr val="0000FF"/>
                </a:solidFill>
              </a:rPr>
              <a:t> </a:t>
            </a:r>
            <a:r>
              <a:rPr lang="en-US" altLang="zh-CN" sz="2400" dirty="0" err="1">
                <a:solidFill>
                  <a:srgbClr val="0000FF"/>
                </a:solidFill>
              </a:rPr>
              <a:t>msg</a:t>
            </a:r>
            <a:r>
              <a:rPr lang="en-US" altLang="zh-CN" sz="2400" dirty="0">
                <a:solidFill>
                  <a:srgbClr val="0000FF"/>
                </a:solidFill>
              </a:rPr>
              <a:t>)</a:t>
            </a:r>
            <a:r>
              <a:rPr lang="zh-CN" altLang="en-US" sz="2400" dirty="0">
                <a:solidFill>
                  <a:srgbClr val="0000FF"/>
                </a:solidFill>
              </a:rPr>
              <a:t>：</a:t>
            </a:r>
            <a:r>
              <a:rPr lang="zh-CN" altLang="en-US" sz="2400" dirty="0"/>
              <a:t>使用指定的状态码和状态描述向客户端返回一个错误响应；</a:t>
            </a:r>
            <a:endParaRPr lang="en-US" altLang="zh-CN" sz="2400" dirty="0"/>
          </a:p>
          <a:p>
            <a:r>
              <a:rPr lang="en-US" altLang="zh-CN" sz="2400" dirty="0" err="1">
                <a:solidFill>
                  <a:srgbClr val="FF0000"/>
                </a:solidFill>
              </a:rPr>
              <a:t>sendRedirect</a:t>
            </a:r>
            <a:r>
              <a:rPr lang="en-US" altLang="zh-CN" sz="2400" dirty="0">
                <a:solidFill>
                  <a:srgbClr val="FF0000"/>
                </a:solidFill>
              </a:rPr>
              <a:t>(String location)</a:t>
            </a:r>
            <a:r>
              <a:rPr lang="zh-CN" altLang="en-US" sz="2400" dirty="0">
                <a:solidFill>
                  <a:srgbClr val="FF0000"/>
                </a:solidFill>
              </a:rPr>
              <a:t>：</a:t>
            </a:r>
            <a:r>
              <a:rPr lang="zh-CN" altLang="en-US" sz="2400" dirty="0"/>
              <a:t>请求的重定向。</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100</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a:t>
            </a:r>
            <a:r>
              <a:rPr lang="zh-CN" altLang="en-US" dirty="0"/>
              <a:t>、设置响应状态</a:t>
            </a:r>
          </a:p>
        </p:txBody>
      </p:sp>
      <p:sp>
        <p:nvSpPr>
          <p:cNvPr id="6" name="文本框 5">
            <a:extLst>
              <a:ext uri="{FF2B5EF4-FFF2-40B4-BE49-F238E27FC236}">
                <a16:creationId xmlns:a16="http://schemas.microsoft.com/office/drawing/2014/main" id="{AE2251B6-D441-78CE-53B0-E4E3B033F66C}"/>
              </a:ext>
            </a:extLst>
          </p:cNvPr>
          <p:cNvSpPr txBox="1"/>
          <p:nvPr/>
        </p:nvSpPr>
        <p:spPr>
          <a:xfrm>
            <a:off x="2195736" y="5180999"/>
            <a:ext cx="6912768" cy="1200329"/>
          </a:xfrm>
          <a:prstGeom prst="rect">
            <a:avLst/>
          </a:prstGeom>
          <a:solidFill>
            <a:srgbClr val="FFFF00"/>
          </a:solidFill>
        </p:spPr>
        <p:txBody>
          <a:bodyPr wrap="square">
            <a:spAutoFit/>
          </a:bodyPr>
          <a:lstStyle/>
          <a:p>
            <a:pPr algn="l"/>
            <a:r>
              <a:rPr lang="en-US" altLang="zh-CN" b="0" i="0" dirty="0" err="1">
                <a:solidFill>
                  <a:srgbClr val="333333"/>
                </a:solidFill>
                <a:effectLst/>
                <a:latin typeface="Georgia" panose="02040502050405020303" pitchFamily="18" charset="0"/>
              </a:rPr>
              <a:t>sendError</a:t>
            </a:r>
            <a:r>
              <a:rPr lang="en-US" altLang="zh-CN" b="0" i="0" dirty="0">
                <a:solidFill>
                  <a:srgbClr val="333333"/>
                </a:solidFill>
                <a:effectLst/>
                <a:latin typeface="Georgia" panose="02040502050405020303" pitchFamily="18" charset="0"/>
              </a:rPr>
              <a:t>(int </a:t>
            </a:r>
            <a:r>
              <a:rPr lang="en-US" altLang="zh-CN" b="0" i="0" dirty="0" err="1">
                <a:solidFill>
                  <a:srgbClr val="333333"/>
                </a:solidFill>
                <a:effectLst/>
                <a:latin typeface="Georgia" panose="02040502050405020303" pitchFamily="18" charset="0"/>
              </a:rPr>
              <a:t>sc</a:t>
            </a:r>
            <a:r>
              <a:rPr lang="en-US" altLang="zh-CN" b="0" i="0" dirty="0">
                <a:solidFill>
                  <a:srgbClr val="333333"/>
                </a:solidFill>
                <a:effectLst/>
                <a:latin typeface="Georgia" panose="02040502050405020303" pitchFamily="18" charset="0"/>
              </a:rPr>
              <a:t>, String msg)</a:t>
            </a:r>
            <a:r>
              <a:rPr lang="zh-CN" altLang="en-US" b="0" i="0" dirty="0">
                <a:solidFill>
                  <a:srgbClr val="333333"/>
                </a:solidFill>
                <a:effectLst/>
                <a:latin typeface="Georgia" panose="02040502050405020303" pitchFamily="18" charset="0"/>
              </a:rPr>
              <a:t>，如果在</a:t>
            </a:r>
            <a:r>
              <a:rPr lang="en-US" altLang="zh-CN" b="0" i="0" dirty="0">
                <a:solidFill>
                  <a:srgbClr val="333333"/>
                </a:solidFill>
                <a:effectLst/>
                <a:latin typeface="Georgia" panose="02040502050405020303" pitchFamily="18" charset="0"/>
              </a:rPr>
              <a:t>web.xml</a:t>
            </a:r>
            <a:r>
              <a:rPr lang="zh-CN" altLang="en-US" b="0" i="0" dirty="0">
                <a:solidFill>
                  <a:srgbClr val="333333"/>
                </a:solidFill>
                <a:effectLst/>
                <a:latin typeface="Georgia" panose="02040502050405020303" pitchFamily="18" charset="0"/>
              </a:rPr>
              <a:t>有定义对应的错误码页面就会跳到该页面，如果没有就返回</a:t>
            </a:r>
            <a:r>
              <a:rPr lang="en-US" altLang="zh-CN" b="0" i="0" dirty="0">
                <a:solidFill>
                  <a:srgbClr val="333333"/>
                </a:solidFill>
                <a:effectLst/>
                <a:latin typeface="Georgia" panose="02040502050405020303" pitchFamily="18" charset="0"/>
              </a:rPr>
              <a:t>tomcat</a:t>
            </a:r>
            <a:r>
              <a:rPr lang="zh-CN" altLang="en-US" b="0" i="0" dirty="0">
                <a:solidFill>
                  <a:srgbClr val="333333"/>
                </a:solidFill>
                <a:effectLst/>
                <a:latin typeface="Georgia" panose="02040502050405020303" pitchFamily="18" charset="0"/>
              </a:rPr>
              <a:t>自己的页面，并且显示</a:t>
            </a:r>
            <a:r>
              <a:rPr lang="en-US" altLang="zh-CN" b="0" i="0" dirty="0">
                <a:solidFill>
                  <a:srgbClr val="333333"/>
                </a:solidFill>
                <a:effectLst/>
                <a:latin typeface="Georgia" panose="02040502050405020303" pitchFamily="18" charset="0"/>
              </a:rPr>
              <a:t>msg</a:t>
            </a:r>
            <a:r>
              <a:rPr lang="zh-CN" altLang="en-US" b="0" i="0" dirty="0">
                <a:solidFill>
                  <a:srgbClr val="333333"/>
                </a:solidFill>
                <a:effectLst/>
                <a:latin typeface="Georgia" panose="02040502050405020303" pitchFamily="18" charset="0"/>
              </a:rPr>
              <a:t>的内容。</a:t>
            </a:r>
          </a:p>
          <a:p>
            <a:pPr algn="l"/>
            <a:r>
              <a:rPr lang="en-US" altLang="zh-CN" b="0" i="0" dirty="0" err="1">
                <a:solidFill>
                  <a:srgbClr val="333333"/>
                </a:solidFill>
                <a:effectLst/>
                <a:latin typeface="Georgia" panose="02040502050405020303" pitchFamily="18" charset="0"/>
              </a:rPr>
              <a:t>setStatus</a:t>
            </a:r>
            <a:r>
              <a:rPr lang="zh-CN" altLang="en-US" b="0" i="0" dirty="0">
                <a:solidFill>
                  <a:srgbClr val="333333"/>
                </a:solidFill>
                <a:effectLst/>
                <a:latin typeface="Georgia" panose="02040502050405020303" pitchFamily="18" charset="0"/>
              </a:rPr>
              <a:t>，只是修改了响应码而已，数据还是正常返回。</a:t>
            </a:r>
          </a:p>
        </p:txBody>
      </p:sp>
    </p:spTree>
    <p:extLst>
      <p:ext uri="{BB962C8B-B14F-4D97-AF65-F5344CB8AC3E}">
        <p14:creationId xmlns:p14="http://schemas.microsoft.com/office/powerpoint/2010/main" val="40301584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fontScale="85000" lnSpcReduction="10000"/>
          </a:bodyPr>
          <a:lstStyle/>
          <a:p>
            <a:r>
              <a:rPr lang="en-US" altLang="zh-CN" dirty="0" err="1">
                <a:solidFill>
                  <a:srgbClr val="0000FF"/>
                </a:solidFill>
              </a:rPr>
              <a:t>setHeader</a:t>
            </a:r>
            <a:r>
              <a:rPr lang="en-US" altLang="zh-CN" dirty="0">
                <a:solidFill>
                  <a:srgbClr val="0000FF"/>
                </a:solidFill>
              </a:rPr>
              <a:t>(String </a:t>
            </a:r>
            <a:r>
              <a:rPr lang="en-US" altLang="zh-CN" dirty="0" err="1">
                <a:solidFill>
                  <a:srgbClr val="0000FF"/>
                </a:solidFill>
              </a:rPr>
              <a:t>name,String</a:t>
            </a:r>
            <a:r>
              <a:rPr lang="en-US" altLang="zh-CN" dirty="0">
                <a:solidFill>
                  <a:srgbClr val="0000FF"/>
                </a:solidFill>
              </a:rPr>
              <a:t> value)</a:t>
            </a:r>
            <a:r>
              <a:rPr lang="zh-CN" altLang="en-US" dirty="0">
                <a:solidFill>
                  <a:srgbClr val="0000FF"/>
                </a:solidFill>
              </a:rPr>
              <a:t>：</a:t>
            </a:r>
            <a:r>
              <a:rPr lang="zh-CN" altLang="en-US" dirty="0"/>
              <a:t>设置</a:t>
            </a:r>
            <a:r>
              <a:rPr lang="en-US" altLang="zh-CN" dirty="0"/>
              <a:t>HTTP</a:t>
            </a:r>
            <a:r>
              <a:rPr lang="zh-CN" altLang="en-US" dirty="0"/>
              <a:t>响应消息头；</a:t>
            </a:r>
            <a:endParaRPr lang="en-US" altLang="zh-CN" dirty="0"/>
          </a:p>
          <a:p>
            <a:r>
              <a:rPr lang="en-US" altLang="zh-CN" dirty="0" err="1">
                <a:solidFill>
                  <a:srgbClr val="FF0000"/>
                </a:solidFill>
              </a:rPr>
              <a:t>setContentType</a:t>
            </a:r>
            <a:r>
              <a:rPr lang="en-US" altLang="zh-CN" dirty="0">
                <a:solidFill>
                  <a:srgbClr val="FF0000"/>
                </a:solidFill>
              </a:rPr>
              <a:t>(String mime)</a:t>
            </a:r>
            <a:r>
              <a:rPr lang="zh-CN" altLang="en-US" dirty="0">
                <a:solidFill>
                  <a:srgbClr val="FF0000"/>
                </a:solidFill>
              </a:rPr>
              <a:t>：</a:t>
            </a:r>
            <a:r>
              <a:rPr lang="zh-CN" altLang="en-US" dirty="0"/>
              <a:t>设定</a:t>
            </a:r>
            <a:r>
              <a:rPr lang="en-US" altLang="zh-CN" dirty="0"/>
              <a:t>Content-Type</a:t>
            </a:r>
            <a:r>
              <a:rPr lang="zh-CN" altLang="en-US" dirty="0"/>
              <a:t>消息头；</a:t>
            </a:r>
            <a:endParaRPr lang="en-US" altLang="zh-CN" dirty="0"/>
          </a:p>
          <a:p>
            <a:r>
              <a:rPr lang="en-US" altLang="zh-CN" dirty="0" err="1">
                <a:solidFill>
                  <a:srgbClr val="0000FF"/>
                </a:solidFill>
              </a:rPr>
              <a:t>setContentLength</a:t>
            </a:r>
            <a:r>
              <a:rPr lang="en-US" altLang="zh-CN" dirty="0">
                <a:solidFill>
                  <a:srgbClr val="0000FF"/>
                </a:solidFill>
              </a:rPr>
              <a:t>(</a:t>
            </a:r>
            <a:r>
              <a:rPr lang="en-US" altLang="zh-CN" dirty="0" err="1">
                <a:solidFill>
                  <a:srgbClr val="0000FF"/>
                </a:solidFill>
              </a:rPr>
              <a:t>int</a:t>
            </a:r>
            <a:r>
              <a:rPr lang="en-US" altLang="zh-CN" dirty="0">
                <a:solidFill>
                  <a:srgbClr val="0000FF"/>
                </a:solidFill>
              </a:rPr>
              <a:t> length)</a:t>
            </a:r>
            <a:r>
              <a:rPr lang="zh-CN" altLang="en-US" dirty="0">
                <a:solidFill>
                  <a:srgbClr val="0000FF"/>
                </a:solidFill>
              </a:rPr>
              <a:t>：</a:t>
            </a:r>
            <a:r>
              <a:rPr lang="zh-CN" altLang="en-US" dirty="0"/>
              <a:t>设定</a:t>
            </a:r>
            <a:r>
              <a:rPr lang="en-US" altLang="zh-CN" dirty="0"/>
              <a:t>Content-Length</a:t>
            </a:r>
            <a:r>
              <a:rPr lang="zh-CN" altLang="en-US" dirty="0"/>
              <a:t>消息头；</a:t>
            </a:r>
            <a:endParaRPr lang="en-US" altLang="zh-CN" dirty="0"/>
          </a:p>
          <a:p>
            <a:r>
              <a:rPr lang="en-US" altLang="zh-CN" dirty="0" err="1">
                <a:solidFill>
                  <a:srgbClr val="0000FF"/>
                </a:solidFill>
              </a:rPr>
              <a:t>addHeader</a:t>
            </a:r>
            <a:r>
              <a:rPr lang="en-US" altLang="zh-CN" dirty="0">
                <a:solidFill>
                  <a:srgbClr val="0000FF"/>
                </a:solidFill>
              </a:rPr>
              <a:t>(String </a:t>
            </a:r>
            <a:r>
              <a:rPr lang="en-US" altLang="zh-CN" dirty="0" err="1">
                <a:solidFill>
                  <a:srgbClr val="0000FF"/>
                </a:solidFill>
              </a:rPr>
              <a:t>name,String</a:t>
            </a:r>
            <a:r>
              <a:rPr lang="en-US" altLang="zh-CN" dirty="0">
                <a:solidFill>
                  <a:srgbClr val="0000FF"/>
                </a:solidFill>
              </a:rPr>
              <a:t> value)</a:t>
            </a:r>
            <a:r>
              <a:rPr lang="zh-CN" altLang="en-US" dirty="0">
                <a:solidFill>
                  <a:srgbClr val="0000FF"/>
                </a:solidFill>
              </a:rPr>
              <a:t>：</a:t>
            </a:r>
            <a:r>
              <a:rPr lang="zh-CN" altLang="en-US" dirty="0"/>
              <a:t>新增</a:t>
            </a:r>
            <a:r>
              <a:rPr lang="en-US" altLang="zh-CN" dirty="0"/>
              <a:t>String</a:t>
            </a:r>
            <a:r>
              <a:rPr lang="zh-CN" altLang="en-US" dirty="0"/>
              <a:t>类型的值到名为</a:t>
            </a:r>
            <a:r>
              <a:rPr lang="en-US" altLang="zh-CN" dirty="0"/>
              <a:t>name</a:t>
            </a:r>
            <a:r>
              <a:rPr lang="zh-CN" altLang="en-US" dirty="0"/>
              <a:t>的</a:t>
            </a:r>
            <a:r>
              <a:rPr lang="en-US" altLang="zh-CN" dirty="0"/>
              <a:t>http</a:t>
            </a:r>
            <a:r>
              <a:rPr lang="zh-CN" altLang="en-US" dirty="0"/>
              <a:t>头部；</a:t>
            </a:r>
            <a:endParaRPr lang="en-US" altLang="zh-CN" dirty="0"/>
          </a:p>
          <a:p>
            <a:r>
              <a:rPr lang="en-US" altLang="zh-CN" dirty="0" err="1">
                <a:solidFill>
                  <a:srgbClr val="0000FF"/>
                </a:solidFill>
              </a:rPr>
              <a:t>addCookie</a:t>
            </a:r>
            <a:r>
              <a:rPr lang="en-US" altLang="zh-CN" dirty="0">
                <a:solidFill>
                  <a:srgbClr val="0000FF"/>
                </a:solidFill>
              </a:rPr>
              <a:t>(Cookie c)</a:t>
            </a:r>
            <a:r>
              <a:rPr lang="zh-CN" altLang="en-US" dirty="0">
                <a:solidFill>
                  <a:srgbClr val="0000FF"/>
                </a:solidFill>
              </a:rPr>
              <a:t>：</a:t>
            </a:r>
            <a:r>
              <a:rPr lang="zh-CN" altLang="en-US" dirty="0"/>
              <a:t>为</a:t>
            </a:r>
            <a:r>
              <a:rPr lang="en-US" altLang="zh-CN" dirty="0"/>
              <a:t>Set-Cookie</a:t>
            </a:r>
            <a:r>
              <a:rPr lang="zh-CN" altLang="en-US" dirty="0"/>
              <a:t>消息头增加一个值。</a:t>
            </a:r>
            <a:endParaRPr lang="en-US" altLang="zh-CN"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101</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2</a:t>
            </a:r>
            <a:r>
              <a:rPr lang="zh-CN" altLang="en-US" dirty="0"/>
              <a:t>、构建响应消息头</a:t>
            </a:r>
          </a:p>
        </p:txBody>
      </p:sp>
    </p:spTree>
    <p:extLst>
      <p:ext uri="{BB962C8B-B14F-4D97-AF65-F5344CB8AC3E}">
        <p14:creationId xmlns:p14="http://schemas.microsoft.com/office/powerpoint/2010/main" val="26370218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51520" y="1412776"/>
            <a:ext cx="8748464" cy="4968552"/>
          </a:xfrm>
        </p:spPr>
        <p:txBody>
          <a:bodyPr>
            <a:normAutofit/>
          </a:bodyPr>
          <a:lstStyle/>
          <a:p>
            <a:r>
              <a:rPr lang="en-US" altLang="zh-CN" sz="2400" dirty="0" err="1">
                <a:solidFill>
                  <a:srgbClr val="FF0000"/>
                </a:solidFill>
              </a:rPr>
              <a:t>getOutputStream</a:t>
            </a:r>
            <a:r>
              <a:rPr lang="en-US" altLang="zh-CN" sz="2400" dirty="0">
                <a:solidFill>
                  <a:srgbClr val="FF0000"/>
                </a:solidFill>
              </a:rPr>
              <a:t>()</a:t>
            </a:r>
            <a:r>
              <a:rPr lang="zh-CN" altLang="en-US" sz="2400" dirty="0">
                <a:solidFill>
                  <a:srgbClr val="FF0000"/>
                </a:solidFill>
              </a:rPr>
              <a:t>：</a:t>
            </a:r>
            <a:r>
              <a:rPr lang="zh-CN" altLang="en-US" sz="2400" dirty="0"/>
              <a:t>返回</a:t>
            </a:r>
            <a:r>
              <a:rPr lang="zh-CN" altLang="en-US" sz="2400" dirty="0">
                <a:solidFill>
                  <a:srgbClr val="FF0000"/>
                </a:solidFill>
              </a:rPr>
              <a:t>字节</a:t>
            </a:r>
            <a:r>
              <a:rPr lang="zh-CN" altLang="en-US" sz="2400" dirty="0"/>
              <a:t>输出流对象</a:t>
            </a:r>
            <a:r>
              <a:rPr lang="en-US" altLang="zh-CN" sz="2400" dirty="0" err="1"/>
              <a:t>ServletOutputStream</a:t>
            </a:r>
            <a:r>
              <a:rPr lang="zh-CN" altLang="en-US" sz="2400" dirty="0"/>
              <a:t>；</a:t>
            </a:r>
            <a:endParaRPr lang="en-US" altLang="zh-CN" sz="2400" dirty="0"/>
          </a:p>
          <a:p>
            <a:r>
              <a:rPr lang="en-US" altLang="zh-CN" sz="2400" dirty="0" err="1">
                <a:solidFill>
                  <a:srgbClr val="FF0000"/>
                </a:solidFill>
              </a:rPr>
              <a:t>getWriter</a:t>
            </a:r>
            <a:r>
              <a:rPr lang="en-US" altLang="zh-CN" sz="2400" dirty="0">
                <a:solidFill>
                  <a:srgbClr val="FF0000"/>
                </a:solidFill>
              </a:rPr>
              <a:t>()</a:t>
            </a:r>
            <a:r>
              <a:rPr lang="zh-CN" altLang="en-US" sz="2400" dirty="0">
                <a:solidFill>
                  <a:srgbClr val="FF0000"/>
                </a:solidFill>
              </a:rPr>
              <a:t>：</a:t>
            </a:r>
            <a:r>
              <a:rPr lang="zh-CN" altLang="en-US" sz="2400" dirty="0"/>
              <a:t>返回</a:t>
            </a:r>
            <a:r>
              <a:rPr lang="zh-CN" altLang="en-US" sz="2400" dirty="0">
                <a:solidFill>
                  <a:srgbClr val="FF0000"/>
                </a:solidFill>
              </a:rPr>
              <a:t>字符</a:t>
            </a:r>
            <a:r>
              <a:rPr lang="zh-CN" altLang="en-US" sz="2400" dirty="0"/>
              <a:t>输出流对象</a:t>
            </a:r>
            <a:r>
              <a:rPr lang="en-US" altLang="zh-CN" sz="2400" dirty="0" err="1">
                <a:solidFill>
                  <a:srgbClr val="FF0000"/>
                </a:solidFill>
              </a:rPr>
              <a:t>PrintWriter</a:t>
            </a:r>
            <a:r>
              <a:rPr lang="zh-CN" altLang="en-US" sz="2400" dirty="0"/>
              <a:t>。</a:t>
            </a:r>
            <a:endParaRPr lang="en-US" altLang="zh-CN" sz="2400" dirty="0"/>
          </a:p>
          <a:p>
            <a:endParaRPr lang="en-US" altLang="zh-CN" sz="2400" dirty="0"/>
          </a:p>
          <a:p>
            <a:r>
              <a:rPr lang="zh-CN" altLang="en-US" sz="2400" dirty="0"/>
              <a:t>注：</a:t>
            </a:r>
            <a:r>
              <a:rPr lang="en-US" altLang="zh-CN" sz="2400" dirty="0"/>
              <a:t> </a:t>
            </a:r>
            <a:r>
              <a:rPr lang="en-US" altLang="zh-CN" sz="2400" dirty="0" err="1">
                <a:solidFill>
                  <a:srgbClr val="0000FF"/>
                </a:solidFill>
              </a:rPr>
              <a:t>ServletOutputStream</a:t>
            </a:r>
            <a:r>
              <a:rPr lang="zh-CN" altLang="en-US" sz="2400" dirty="0">
                <a:solidFill>
                  <a:srgbClr val="0000FF"/>
                </a:solidFill>
              </a:rPr>
              <a:t>对象</a:t>
            </a:r>
            <a:r>
              <a:rPr lang="zh-CN" altLang="en-US" sz="2400" dirty="0"/>
              <a:t>主要用于输出二进制字节数据，例如配合</a:t>
            </a:r>
            <a:r>
              <a:rPr lang="en-US" altLang="zh-CN" sz="2400" dirty="0" err="1"/>
              <a:t>setContentType</a:t>
            </a:r>
            <a:r>
              <a:rPr lang="en-US" altLang="zh-CN" sz="2400" dirty="0"/>
              <a:t>()</a:t>
            </a:r>
            <a:r>
              <a:rPr lang="zh-CN" altLang="en-US" sz="2400" dirty="0"/>
              <a:t>方法响应输出一个图像、视频等；</a:t>
            </a:r>
            <a:r>
              <a:rPr lang="en-US" altLang="zh-CN" sz="2400" dirty="0"/>
              <a:t> </a:t>
            </a:r>
            <a:r>
              <a:rPr lang="en-US" altLang="zh-CN" sz="2400" dirty="0" err="1">
                <a:solidFill>
                  <a:srgbClr val="0000FF"/>
                </a:solidFill>
              </a:rPr>
              <a:t>PrintWriter</a:t>
            </a:r>
            <a:r>
              <a:rPr lang="zh-CN" altLang="en-US" sz="2400" dirty="0">
                <a:solidFill>
                  <a:srgbClr val="0000FF"/>
                </a:solidFill>
              </a:rPr>
              <a:t>对象</a:t>
            </a:r>
            <a:r>
              <a:rPr lang="zh-CN" altLang="en-US" sz="2400" dirty="0"/>
              <a:t>主要用于输出字符文本内容。</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102</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3</a:t>
            </a:r>
            <a:r>
              <a:rPr lang="zh-CN" altLang="en-US" dirty="0"/>
              <a:t>、创建响应正文</a:t>
            </a:r>
          </a:p>
        </p:txBody>
      </p:sp>
    </p:spTree>
    <p:extLst>
      <p:ext uri="{BB962C8B-B14F-4D97-AF65-F5344CB8AC3E}">
        <p14:creationId xmlns:p14="http://schemas.microsoft.com/office/powerpoint/2010/main" val="18303605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400" dirty="0" err="1">
                <a:solidFill>
                  <a:srgbClr val="FF0000"/>
                </a:solidFill>
              </a:rPr>
              <a:t>Response.setCharacterEncoding</a:t>
            </a:r>
            <a:r>
              <a:rPr lang="en-US" altLang="zh-CN" sz="2400" dirty="0">
                <a:solidFill>
                  <a:srgbClr val="FF0000"/>
                </a:solidFill>
              </a:rPr>
              <a:t>(“UTF-8”)</a:t>
            </a:r>
          </a:p>
          <a:p>
            <a:r>
              <a:rPr lang="en-US" altLang="zh-CN" sz="2400" u="sng" dirty="0">
                <a:solidFill>
                  <a:srgbClr val="FF0000"/>
                </a:solidFill>
              </a:rPr>
              <a:t>Response. </a:t>
            </a:r>
            <a:r>
              <a:rPr lang="en-US" altLang="zh-CN" sz="2400" u="sng" dirty="0" err="1">
                <a:solidFill>
                  <a:srgbClr val="FF0000"/>
                </a:solidFill>
              </a:rPr>
              <a:t>setContentType</a:t>
            </a:r>
            <a:r>
              <a:rPr lang="en-US" altLang="zh-CN" sz="2400" u="sng" dirty="0">
                <a:solidFill>
                  <a:srgbClr val="FF0000"/>
                </a:solidFill>
              </a:rPr>
              <a:t>(“text/</a:t>
            </a:r>
            <a:r>
              <a:rPr lang="en-US" altLang="zh-CN" sz="2400" u="sng" dirty="0" err="1">
                <a:solidFill>
                  <a:srgbClr val="FF0000"/>
                </a:solidFill>
              </a:rPr>
              <a:t>html;charset</a:t>
            </a:r>
            <a:r>
              <a:rPr lang="en-US" altLang="zh-CN" sz="2400" u="sng" dirty="0">
                <a:solidFill>
                  <a:srgbClr val="FF0000"/>
                </a:solidFill>
              </a:rPr>
              <a:t>=UTF-8”)</a:t>
            </a:r>
          </a:p>
          <a:p>
            <a:endParaRPr lang="en-US" altLang="zh-CN" sz="2400" u="sng" dirty="0">
              <a:solidFill>
                <a:srgbClr val="FF0000"/>
              </a:solidFill>
            </a:endParaRPr>
          </a:p>
          <a:p>
            <a:endParaRPr lang="en-US" altLang="zh-CN" sz="2400" dirty="0">
              <a:solidFill>
                <a:srgbClr val="FF0000"/>
              </a:solidFill>
            </a:endParaRPr>
          </a:p>
          <a:p>
            <a:r>
              <a:rPr lang="en-US" altLang="zh-CN" sz="2400" dirty="0">
                <a:solidFill>
                  <a:srgbClr val="0000FF"/>
                </a:solidFill>
              </a:rPr>
              <a:t>Response. </a:t>
            </a:r>
            <a:r>
              <a:rPr lang="en-US" altLang="zh-CN" sz="2400" dirty="0" err="1">
                <a:solidFill>
                  <a:srgbClr val="0000FF"/>
                </a:solidFill>
              </a:rPr>
              <a:t>setLocale</a:t>
            </a:r>
            <a:r>
              <a:rPr lang="en-US" altLang="zh-CN" sz="2400" dirty="0">
                <a:solidFill>
                  <a:srgbClr val="0000FF"/>
                </a:solidFill>
              </a:rPr>
              <a:t>(new </a:t>
            </a:r>
            <a:r>
              <a:rPr lang="en-US" altLang="zh-CN" sz="2400" dirty="0" err="1">
                <a:solidFill>
                  <a:srgbClr val="0000FF"/>
                </a:solidFill>
              </a:rPr>
              <a:t>java.util.locale</a:t>
            </a:r>
            <a:r>
              <a:rPr lang="en-US" altLang="zh-CN" sz="2400" dirty="0">
                <a:solidFill>
                  <a:srgbClr val="0000FF"/>
                </a:solidFill>
              </a:rPr>
              <a:t>(“</a:t>
            </a:r>
            <a:r>
              <a:rPr lang="en-US" altLang="zh-CN" sz="2400" dirty="0" err="1">
                <a:solidFill>
                  <a:srgbClr val="0000FF"/>
                </a:solidFill>
              </a:rPr>
              <a:t>zh</a:t>
            </a:r>
            <a:r>
              <a:rPr lang="en-US" altLang="zh-CN" sz="2400" dirty="0">
                <a:solidFill>
                  <a:srgbClr val="0000FF"/>
                </a:solidFill>
              </a:rPr>
              <a:t>”,”CN”))</a:t>
            </a:r>
          </a:p>
          <a:p>
            <a:r>
              <a:rPr lang="en-US" altLang="zh-CN" sz="2400" dirty="0"/>
              <a:t>3</a:t>
            </a:r>
            <a:r>
              <a:rPr lang="zh-CN" altLang="en-US" sz="2400" dirty="0"/>
              <a:t>种指定字符集编码的方法中，第一种优先级最高，可以覆盖后两种方法的设置，第三种优先级最低。</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103</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4</a:t>
            </a:r>
            <a:r>
              <a:rPr lang="zh-CN" altLang="en-US" dirty="0"/>
              <a:t>、响应输出中文问题</a:t>
            </a:r>
          </a:p>
        </p:txBody>
      </p:sp>
      <p:pic>
        <p:nvPicPr>
          <p:cNvPr id="6" name="图片 5">
            <a:extLst>
              <a:ext uri="{FF2B5EF4-FFF2-40B4-BE49-F238E27FC236}">
                <a16:creationId xmlns:a16="http://schemas.microsoft.com/office/drawing/2014/main" id="{D5207A3C-7D56-2397-8A16-4A1BB81AC999}"/>
              </a:ext>
            </a:extLst>
          </p:cNvPr>
          <p:cNvPicPr>
            <a:picLocks noChangeAspect="1"/>
          </p:cNvPicPr>
          <p:nvPr/>
        </p:nvPicPr>
        <p:blipFill>
          <a:blip r:embed="rId2"/>
          <a:stretch>
            <a:fillRect/>
          </a:stretch>
        </p:blipFill>
        <p:spPr>
          <a:xfrm>
            <a:off x="611560" y="2636912"/>
            <a:ext cx="8424936" cy="947012"/>
          </a:xfrm>
          <a:prstGeom prst="rect">
            <a:avLst/>
          </a:prstGeom>
        </p:spPr>
      </p:pic>
    </p:spTree>
    <p:extLst>
      <p:ext uri="{BB962C8B-B14F-4D97-AF65-F5344CB8AC3E}">
        <p14:creationId xmlns:p14="http://schemas.microsoft.com/office/powerpoint/2010/main" val="2104054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1124744"/>
            <a:ext cx="8496944" cy="5256584"/>
          </a:xfrm>
        </p:spPr>
        <p:txBody>
          <a:bodyPr>
            <a:normAutofit/>
          </a:bodyPr>
          <a:lstStyle/>
          <a:p>
            <a:r>
              <a:rPr lang="zh-CN" altLang="en-US" sz="2400" dirty="0">
                <a:solidFill>
                  <a:srgbClr val="0000FF"/>
                </a:solidFill>
              </a:rPr>
              <a:t>无状态的</a:t>
            </a:r>
            <a:r>
              <a:rPr lang="en-US" altLang="zh-CN" sz="2400" dirty="0">
                <a:solidFill>
                  <a:srgbClr val="0000FF"/>
                </a:solidFill>
              </a:rPr>
              <a:t>HTTP</a:t>
            </a:r>
            <a:r>
              <a:rPr lang="zh-CN" altLang="en-US" sz="2400" dirty="0">
                <a:solidFill>
                  <a:srgbClr val="0000FF"/>
                </a:solidFill>
              </a:rPr>
              <a:t>协议</a:t>
            </a:r>
            <a:endParaRPr lang="en-US" altLang="zh-CN" sz="2400" dirty="0">
              <a:solidFill>
                <a:srgbClr val="0000FF"/>
              </a:solidFill>
            </a:endParaRPr>
          </a:p>
          <a:p>
            <a:pPr lvl="1"/>
            <a:r>
              <a:rPr lang="en-US" altLang="zh-CN" sz="2000" dirty="0"/>
              <a:t>Internet</a:t>
            </a:r>
            <a:r>
              <a:rPr lang="zh-CN" altLang="en-US" sz="2000" dirty="0"/>
              <a:t>通信协议可以分为两大类：有状态协议与无状态协议。</a:t>
            </a:r>
            <a:r>
              <a:rPr lang="en-US" altLang="zh-CN" sz="2000" dirty="0">
                <a:solidFill>
                  <a:srgbClr val="0000FF"/>
                </a:solidFill>
              </a:rPr>
              <a:t>HTTP</a:t>
            </a:r>
            <a:r>
              <a:rPr lang="zh-CN" altLang="en-US" sz="2000" dirty="0">
                <a:solidFill>
                  <a:srgbClr val="0000FF"/>
                </a:solidFill>
              </a:rPr>
              <a:t>协议是一种无状态的协议</a:t>
            </a:r>
            <a:r>
              <a:rPr lang="zh-CN" altLang="en-US" sz="2000" dirty="0"/>
              <a:t>。</a:t>
            </a:r>
            <a:endParaRPr lang="en-US" altLang="zh-CN" sz="2000" dirty="0"/>
          </a:p>
          <a:p>
            <a:pPr lvl="1"/>
            <a:r>
              <a:rPr lang="en-US" altLang="zh-CN" sz="2000" u="sng" dirty="0"/>
              <a:t>HTTP</a:t>
            </a:r>
            <a:r>
              <a:rPr lang="zh-CN" altLang="en-US" sz="2000" u="sng" dirty="0"/>
              <a:t>协议采用</a:t>
            </a:r>
            <a:r>
              <a:rPr lang="zh-CN" altLang="en-US" sz="2000" u="sng" dirty="0">
                <a:solidFill>
                  <a:srgbClr val="FF0000"/>
                </a:solidFill>
              </a:rPr>
              <a:t>“连接</a:t>
            </a:r>
            <a:r>
              <a:rPr lang="en-US" altLang="zh-CN" sz="2000" u="sng" dirty="0">
                <a:solidFill>
                  <a:srgbClr val="FF0000"/>
                </a:solidFill>
              </a:rPr>
              <a:t>-</a:t>
            </a:r>
            <a:r>
              <a:rPr lang="zh-CN" altLang="en-US" sz="2000" u="sng" dirty="0">
                <a:solidFill>
                  <a:srgbClr val="FF0000"/>
                </a:solidFill>
              </a:rPr>
              <a:t>请求</a:t>
            </a:r>
            <a:r>
              <a:rPr lang="en-US" altLang="zh-CN" sz="2000" u="sng" dirty="0">
                <a:solidFill>
                  <a:srgbClr val="FF0000"/>
                </a:solidFill>
              </a:rPr>
              <a:t>-</a:t>
            </a:r>
            <a:r>
              <a:rPr lang="zh-CN" altLang="en-US" sz="2000" u="sng" dirty="0">
                <a:solidFill>
                  <a:srgbClr val="FF0000"/>
                </a:solidFill>
              </a:rPr>
              <a:t>应答</a:t>
            </a:r>
            <a:r>
              <a:rPr lang="en-US" altLang="zh-CN" sz="2000" u="sng" dirty="0">
                <a:solidFill>
                  <a:srgbClr val="FF0000"/>
                </a:solidFill>
              </a:rPr>
              <a:t>-</a:t>
            </a:r>
            <a:r>
              <a:rPr lang="zh-CN" altLang="en-US" sz="2000" u="sng" dirty="0">
                <a:solidFill>
                  <a:srgbClr val="FF0000"/>
                </a:solidFill>
              </a:rPr>
              <a:t>关闭连接”模式</a:t>
            </a:r>
            <a:r>
              <a:rPr lang="zh-CN" altLang="en-US" sz="2000" dirty="0"/>
              <a:t>，当客户端发出请求时，服务器才会建立连接，一旦客户端请求结束，服务器便会中断连接，不会一直与客户端保持联机状态。当下一次请求发起时，服务器会把这个请求看成一个新的连接，与之前的请求无关。</a:t>
            </a:r>
            <a:endParaRPr lang="en-US" altLang="zh-CN" sz="2000" dirty="0"/>
          </a:p>
          <a:p>
            <a:pPr lvl="1"/>
            <a:r>
              <a:rPr lang="zh-CN" altLang="en-US" sz="2000" dirty="0"/>
              <a:t>对于交互式的</a:t>
            </a:r>
            <a:r>
              <a:rPr lang="en-US" altLang="zh-CN" sz="2000" dirty="0"/>
              <a:t>Web</a:t>
            </a:r>
            <a:r>
              <a:rPr lang="zh-CN" altLang="en-US" sz="2000" dirty="0"/>
              <a:t>应用，保持状态是非常重要的，经常需要对用户在访问同一</a:t>
            </a:r>
            <a:r>
              <a:rPr lang="en-US" altLang="zh-CN" sz="2000" dirty="0"/>
              <a:t>web</a:t>
            </a:r>
            <a:r>
              <a:rPr lang="zh-CN" altLang="en-US" sz="2000" dirty="0"/>
              <a:t>应用时对用户进行跟踪（如：是否登录等）。</a:t>
            </a:r>
            <a:endParaRPr lang="en-US" altLang="zh-CN" sz="2000" dirty="0"/>
          </a:p>
          <a:p>
            <a:endParaRPr lang="en-US" altLang="zh-CN" sz="2000" dirty="0"/>
          </a:p>
          <a:p>
            <a:endParaRPr lang="en-US" altLang="zh-CN" sz="2000" dirty="0"/>
          </a:p>
          <a:p>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104</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8.4.5  </a:t>
            </a:r>
            <a:r>
              <a:rPr lang="zh-CN" altLang="en-US" dirty="0">
                <a:solidFill>
                  <a:srgbClr val="FF0000"/>
                </a:solidFill>
              </a:rPr>
              <a:t>会话跟踪</a:t>
            </a:r>
            <a:endParaRPr lang="en-US" altLang="zh-CN" dirty="0">
              <a:solidFill>
                <a:srgbClr val="FF0000"/>
              </a:solidFill>
            </a:endParaRPr>
          </a:p>
        </p:txBody>
      </p:sp>
    </p:spTree>
    <p:extLst>
      <p:ext uri="{BB962C8B-B14F-4D97-AF65-F5344CB8AC3E}">
        <p14:creationId xmlns:p14="http://schemas.microsoft.com/office/powerpoint/2010/main" val="41152671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944724"/>
            <a:ext cx="7488832" cy="4716524"/>
          </a:xfrm>
        </p:spPr>
        <p:txBody>
          <a:bodyPr/>
          <a:lstStyle/>
          <a:p>
            <a:r>
              <a:rPr lang="zh-CN" altLang="en-US" dirty="0"/>
              <a:t>第</a:t>
            </a:r>
            <a:r>
              <a:rPr lang="en-US" altLang="zh-CN" dirty="0"/>
              <a:t>4</a:t>
            </a:r>
            <a:r>
              <a:rPr lang="zh-CN" altLang="en-US" dirty="0"/>
              <a:t>章  会话跟踪技术：</a:t>
            </a:r>
            <a:endParaRPr lang="en-US" altLang="zh-CN" dirty="0"/>
          </a:p>
          <a:p>
            <a:pPr marL="914400" lvl="1" indent="-457200">
              <a:buFont typeface="+mj-lt"/>
              <a:buAutoNum type="arabicPeriod"/>
            </a:pPr>
            <a:r>
              <a:rPr lang="en-US" altLang="zh-CN" dirty="0">
                <a:solidFill>
                  <a:srgbClr val="FF0000"/>
                </a:solidFill>
              </a:rPr>
              <a:t>Cookie</a:t>
            </a:r>
            <a:r>
              <a:rPr lang="zh-CN" altLang="en-US" dirty="0">
                <a:solidFill>
                  <a:srgbClr val="FF0000"/>
                </a:solidFill>
              </a:rPr>
              <a:t>技术；</a:t>
            </a:r>
            <a:endParaRPr lang="en-US" altLang="zh-CN" dirty="0">
              <a:solidFill>
                <a:srgbClr val="FF0000"/>
              </a:solidFill>
            </a:endParaRPr>
          </a:p>
          <a:p>
            <a:pPr marL="914400" lvl="1" indent="-457200">
              <a:buFont typeface="+mj-lt"/>
              <a:buAutoNum type="arabicPeriod"/>
            </a:pPr>
            <a:r>
              <a:rPr lang="en-US" altLang="zh-CN" dirty="0">
                <a:solidFill>
                  <a:srgbClr val="0000FF"/>
                </a:solidFill>
              </a:rPr>
              <a:t>URL</a:t>
            </a:r>
            <a:r>
              <a:rPr lang="zh-CN" altLang="en-US" dirty="0">
                <a:solidFill>
                  <a:srgbClr val="0000FF"/>
                </a:solidFill>
              </a:rPr>
              <a:t>重写技术；</a:t>
            </a:r>
            <a:endParaRPr lang="en-US" altLang="zh-CN" dirty="0">
              <a:solidFill>
                <a:srgbClr val="0000FF"/>
              </a:solidFill>
            </a:endParaRPr>
          </a:p>
          <a:p>
            <a:pPr marL="914400" lvl="1" indent="-457200">
              <a:buFont typeface="+mj-lt"/>
              <a:buAutoNum type="arabicPeriod"/>
            </a:pPr>
            <a:r>
              <a:rPr lang="zh-CN" altLang="en-US" dirty="0">
                <a:solidFill>
                  <a:srgbClr val="0000FF"/>
                </a:solidFill>
              </a:rPr>
              <a:t>隐藏表单域技术；</a:t>
            </a:r>
            <a:endParaRPr lang="en-US" altLang="zh-CN" dirty="0">
              <a:solidFill>
                <a:srgbClr val="0000FF"/>
              </a:solidFill>
            </a:endParaRPr>
          </a:p>
          <a:p>
            <a:pPr marL="914400" lvl="1" indent="-457200">
              <a:buFont typeface="+mj-lt"/>
              <a:buAutoNum type="arabicPeriod"/>
            </a:pPr>
            <a:r>
              <a:rPr lang="en-US" altLang="zh-CN" dirty="0">
                <a:solidFill>
                  <a:srgbClr val="FF0000"/>
                </a:solidFill>
              </a:rPr>
              <a:t>Session</a:t>
            </a:r>
            <a:r>
              <a:rPr lang="zh-CN" altLang="en-US" dirty="0">
                <a:solidFill>
                  <a:srgbClr val="FF0000"/>
                </a:solidFill>
              </a:rPr>
              <a:t>技术。</a:t>
            </a:r>
            <a:endParaRPr lang="en-US" altLang="zh-CN" dirty="0">
              <a:solidFill>
                <a:srgbClr val="FF0000"/>
              </a:solidFill>
            </a:endParaRPr>
          </a:p>
          <a:p>
            <a:pPr marL="914400" lvl="1" indent="-457200">
              <a:buFont typeface="+mj-lt"/>
              <a:buAutoNum type="arabicPeriod"/>
            </a:pPr>
            <a:endParaRPr lang="zh-CN" altLang="en-US" dirty="0">
              <a:solidFill>
                <a:srgbClr val="0000FF"/>
              </a:solidFill>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105</a:t>
            </a:fld>
            <a:r>
              <a:rPr lang="en-US" altLang="zh-CN"/>
              <a:t>-</a:t>
            </a:r>
            <a:endParaRPr lang="zh-CN" altLang="en-US" dirty="0"/>
          </a:p>
        </p:txBody>
      </p:sp>
    </p:spTree>
    <p:extLst>
      <p:ext uri="{BB962C8B-B14F-4D97-AF65-F5344CB8AC3E}">
        <p14:creationId xmlns:p14="http://schemas.microsoft.com/office/powerpoint/2010/main" val="19668444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C3F76BC-3917-4D06-9C82-F83DC60F44B2}"/>
              </a:ext>
            </a:extLst>
          </p:cNvPr>
          <p:cNvSpPr>
            <a:spLocks noGrp="1"/>
          </p:cNvSpPr>
          <p:nvPr>
            <p:ph type="sldNum" sz="quarter" idx="16"/>
          </p:nvPr>
        </p:nvSpPr>
        <p:spPr/>
        <p:txBody>
          <a:bodyPr/>
          <a:lstStyle/>
          <a:p>
            <a:r>
              <a:rPr lang="en-US" altLang="zh-CN"/>
              <a:t>-</a:t>
            </a:r>
            <a:fld id="{607E7C13-E761-4825-B475-3D492D85C8BC}" type="slidenum">
              <a:rPr lang="zh-CN" altLang="en-US" smtClean="0"/>
              <a:pPr/>
              <a:t>106</a:t>
            </a:fld>
            <a:r>
              <a:rPr lang="en-US" altLang="zh-CN"/>
              <a:t>-</a:t>
            </a:r>
            <a:endParaRPr lang="zh-CN" altLang="en-US" dirty="0"/>
          </a:p>
        </p:txBody>
      </p:sp>
      <p:sp>
        <p:nvSpPr>
          <p:cNvPr id="5" name="矩形 4">
            <a:extLst>
              <a:ext uri="{FF2B5EF4-FFF2-40B4-BE49-F238E27FC236}">
                <a16:creationId xmlns:a16="http://schemas.microsoft.com/office/drawing/2014/main" id="{54C42E2E-8262-4607-999C-5EAF71A1AB87}"/>
              </a:ext>
            </a:extLst>
          </p:cNvPr>
          <p:cNvSpPr/>
          <p:nvPr/>
        </p:nvSpPr>
        <p:spPr>
          <a:xfrm>
            <a:off x="323528" y="1196752"/>
            <a:ext cx="7038528" cy="5078313"/>
          </a:xfrm>
          <a:prstGeom prst="rect">
            <a:avLst/>
          </a:prstGeom>
        </p:spPr>
        <p:txBody>
          <a:bodyPr wrap="square">
            <a:spAutoFit/>
          </a:bodyPr>
          <a:lstStyle/>
          <a:p>
            <a:r>
              <a:rPr lang="zh-CN" altLang="en-US" dirty="0"/>
              <a:t>. Http协议与Cookie（了解）</a:t>
            </a:r>
            <a:endParaRPr lang="en-US" altLang="zh-CN" dirty="0"/>
          </a:p>
          <a:p>
            <a:endParaRPr lang="zh-CN" altLang="en-US" dirty="0"/>
          </a:p>
          <a:p>
            <a:r>
              <a:rPr lang="zh-CN" altLang="en-US" dirty="0"/>
              <a:t>  * </a:t>
            </a:r>
            <a:r>
              <a:rPr lang="zh-CN" altLang="en-US" u="sng" dirty="0"/>
              <a:t>Cookie是HTTP协议制定的！</a:t>
            </a:r>
            <a:r>
              <a:rPr lang="zh-CN" altLang="en-US" dirty="0"/>
              <a:t>先由服务器保存Cookie到浏览器，当下次浏览器请求服务器时把上一次请求得到Cookie再归还给服务器</a:t>
            </a:r>
          </a:p>
          <a:p>
            <a:r>
              <a:rPr lang="zh-CN" altLang="en-US" dirty="0"/>
              <a:t>  * 由服务器创建保存到客户端浏览器的一个键值对！服务器保存Cookie的响应头：Set-Cookie: aaa=AAA  Set-Cookie: bbb=BBB</a:t>
            </a:r>
          </a:p>
          <a:p>
            <a:r>
              <a:rPr lang="zh-CN" altLang="en-US" dirty="0"/>
              <a:t>    </a:t>
            </a:r>
            <a:r>
              <a:rPr lang="zh-CN" altLang="en-US" dirty="0">
                <a:solidFill>
                  <a:srgbClr val="FF0000"/>
                </a:solidFill>
              </a:rPr>
              <a:t>&gt; response.addHeader("Set-Cookie", "aaa=AAA");</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response.addHeader("Set-Cookie", "bbb=BBB");</a:t>
            </a:r>
          </a:p>
          <a:p>
            <a:r>
              <a:rPr lang="zh-CN" altLang="en-US" dirty="0"/>
              <a:t>  * 当浏览器请求服务器时，会把该服务器保存的Cookie随请求发送给服务器。浏览器归还Cookie的请求头：Cookie: aaa=AAA; bbb=BBB</a:t>
            </a:r>
            <a:endParaRPr lang="en-US" altLang="zh-CN" dirty="0"/>
          </a:p>
          <a:p>
            <a:endParaRPr lang="en-US" altLang="zh-CN" dirty="0"/>
          </a:p>
          <a:p>
            <a:endParaRPr lang="zh-CN" altLang="en-US" dirty="0"/>
          </a:p>
          <a:p>
            <a:r>
              <a:rPr lang="zh-CN" altLang="en-US" dirty="0"/>
              <a:t>  * </a:t>
            </a:r>
            <a:r>
              <a:rPr lang="zh-CN" altLang="en-US" u="sng" dirty="0"/>
              <a:t>Http协议规定（保证不给浏览器太大压力）</a:t>
            </a:r>
            <a:r>
              <a:rPr lang="zh-CN" altLang="en-US" dirty="0"/>
              <a:t>：</a:t>
            </a:r>
          </a:p>
          <a:p>
            <a:r>
              <a:rPr lang="zh-CN" altLang="en-US" dirty="0"/>
              <a:t>    &gt; 1个Cookie最大4KB</a:t>
            </a:r>
          </a:p>
          <a:p>
            <a:r>
              <a:rPr lang="zh-CN" altLang="en-US" dirty="0"/>
              <a:t>    &gt; 1个服务器最多向1个浏览器保存</a:t>
            </a:r>
            <a:r>
              <a:rPr lang="zh-CN" altLang="en-US" dirty="0">
                <a:solidFill>
                  <a:srgbClr val="FF0000"/>
                </a:solidFill>
              </a:rPr>
              <a:t>20个Cookie</a:t>
            </a:r>
          </a:p>
          <a:p>
            <a:r>
              <a:rPr lang="zh-CN" altLang="en-US" dirty="0"/>
              <a:t>    &gt; 1个浏览器最多可以保存300个Cookie</a:t>
            </a:r>
          </a:p>
          <a:p>
            <a:r>
              <a:rPr lang="zh-CN" altLang="en-US" dirty="0"/>
              <a:t>  * </a:t>
            </a:r>
            <a:r>
              <a:rPr lang="zh-CN" altLang="en-US" dirty="0">
                <a:solidFill>
                  <a:srgbClr val="FF0000"/>
                </a:solidFill>
              </a:rPr>
              <a:t>浏览器大战</a:t>
            </a:r>
            <a:r>
              <a:rPr lang="zh-CN" altLang="en-US" dirty="0"/>
              <a:t>：因为浏览器竞争很激励，所以很多浏览器都会在一定范围内违反HTTP规定，但也不会让一个Cookie为4GB！</a:t>
            </a:r>
          </a:p>
        </p:txBody>
      </p:sp>
      <p:sp>
        <p:nvSpPr>
          <p:cNvPr id="6" name="内容占位符 3">
            <a:extLst>
              <a:ext uri="{FF2B5EF4-FFF2-40B4-BE49-F238E27FC236}">
                <a16:creationId xmlns:a16="http://schemas.microsoft.com/office/drawing/2014/main" id="{2D1C07C6-85D9-448E-86A6-66A98E0BBC3F}"/>
              </a:ext>
            </a:extLst>
          </p:cNvPr>
          <p:cNvSpPr txBox="1">
            <a:spLocks/>
          </p:cNvSpPr>
          <p:nvPr/>
        </p:nvSpPr>
        <p:spPr>
          <a:xfrm>
            <a:off x="251520" y="404664"/>
            <a:ext cx="7344816" cy="60235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b="1" kern="1200">
                <a:solidFill>
                  <a:srgbClr val="0000FF"/>
                </a:solidFill>
                <a:latin typeface="隶书" pitchFamily="49" charset="-122"/>
                <a:ea typeface="隶书"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t>1</a:t>
            </a:r>
            <a:r>
              <a:rPr lang="zh-CN" altLang="en-US"/>
              <a:t>、</a:t>
            </a:r>
            <a:r>
              <a:rPr lang="en-US" altLang="zh-CN"/>
              <a:t>Cookie</a:t>
            </a:r>
            <a:r>
              <a:rPr lang="zh-CN" altLang="en-US"/>
              <a:t>技术</a:t>
            </a:r>
            <a:r>
              <a:rPr lang="en-US" altLang="zh-CN"/>
              <a:t>(</a:t>
            </a:r>
            <a:r>
              <a:rPr lang="zh-CN" altLang="en-US"/>
              <a:t>服务器保存客户端的东西</a:t>
            </a:r>
            <a:r>
              <a:rPr lang="en-US" altLang="zh-CN"/>
              <a:t>)</a:t>
            </a:r>
            <a:endParaRPr lang="zh-CN" altLang="en-US" dirty="0"/>
          </a:p>
        </p:txBody>
      </p:sp>
    </p:spTree>
    <p:extLst>
      <p:ext uri="{BB962C8B-B14F-4D97-AF65-F5344CB8AC3E}">
        <p14:creationId xmlns:p14="http://schemas.microsoft.com/office/powerpoint/2010/main" val="7969217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23528" y="1412776"/>
            <a:ext cx="8280920" cy="4968552"/>
          </a:xfrm>
        </p:spPr>
        <p:txBody>
          <a:bodyPr>
            <a:normAutofit/>
          </a:bodyPr>
          <a:lstStyle/>
          <a:p>
            <a:r>
              <a:rPr lang="en-US" altLang="zh-CN" sz="2400" dirty="0"/>
              <a:t>Cookie</a:t>
            </a:r>
            <a:r>
              <a:rPr lang="zh-CN" altLang="en-US" sz="2400" dirty="0"/>
              <a:t>技术是一种在</a:t>
            </a:r>
            <a:r>
              <a:rPr lang="zh-CN" altLang="en-US" sz="2400" dirty="0">
                <a:solidFill>
                  <a:srgbClr val="0000FF"/>
                </a:solidFill>
              </a:rPr>
              <a:t>客户端保持会话跟踪</a:t>
            </a:r>
            <a:r>
              <a:rPr lang="zh-CN" altLang="en-US" sz="2400" dirty="0"/>
              <a:t>的解决方案，是指某些网站为了辨别用户身份而储存在用户终端上的文本信息。例如：很多登录界面上的</a:t>
            </a:r>
            <a:r>
              <a:rPr lang="zh-CN" altLang="en-US" sz="2400" dirty="0">
                <a:solidFill>
                  <a:srgbClr val="0000FF"/>
                </a:solidFill>
              </a:rPr>
              <a:t>“记住我”</a:t>
            </a:r>
            <a:r>
              <a:rPr lang="zh-CN" altLang="en-US" sz="2400" dirty="0"/>
              <a:t>选项，选中后，下次再访问时网站会自动记住用户名和密码。</a:t>
            </a:r>
            <a:endParaRPr lang="en-US" altLang="zh-CN" sz="2400" dirty="0"/>
          </a:p>
          <a:p>
            <a:endParaRPr lang="en-US" altLang="zh-CN" sz="2400" dirty="0">
              <a:solidFill>
                <a:srgbClr val="0000FF"/>
              </a:solidFill>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107</a:t>
            </a:fld>
            <a:r>
              <a:rPr lang="en-US" altLang="zh-CN"/>
              <a:t>-</a:t>
            </a:r>
            <a:endParaRPr lang="zh-CN" altLang="en-US" dirty="0"/>
          </a:p>
        </p:txBody>
      </p:sp>
      <p:sp>
        <p:nvSpPr>
          <p:cNvPr id="4" name="内容占位符 3"/>
          <p:cNvSpPr>
            <a:spLocks noGrp="1"/>
          </p:cNvSpPr>
          <p:nvPr>
            <p:ph sz="quarter" idx="17"/>
          </p:nvPr>
        </p:nvSpPr>
        <p:spPr>
          <a:xfrm>
            <a:off x="251520" y="404664"/>
            <a:ext cx="7344816" cy="602353"/>
          </a:xfrm>
        </p:spPr>
        <p:txBody>
          <a:bodyPr/>
          <a:lstStyle/>
          <a:p>
            <a:r>
              <a:rPr lang="en-US" altLang="zh-CN" dirty="0"/>
              <a:t>1</a:t>
            </a:r>
            <a:r>
              <a:rPr lang="zh-CN" altLang="en-US" dirty="0"/>
              <a:t>、</a:t>
            </a:r>
            <a:r>
              <a:rPr lang="en-US" altLang="zh-CN" dirty="0"/>
              <a:t>Cookie</a:t>
            </a:r>
            <a:r>
              <a:rPr lang="zh-CN" altLang="en-US" dirty="0"/>
              <a:t>技术</a:t>
            </a:r>
            <a:r>
              <a:rPr lang="en-US" altLang="zh-CN" dirty="0"/>
              <a:t>(</a:t>
            </a:r>
            <a:r>
              <a:rPr lang="zh-CN" altLang="en-US" dirty="0"/>
              <a:t>服务器保存客户端的东西</a:t>
            </a:r>
            <a:r>
              <a:rPr lang="en-US" altLang="zh-CN" dirty="0"/>
              <a:t>)</a:t>
            </a:r>
            <a:endParaRPr lang="zh-CN" altLang="en-US" dirty="0"/>
          </a:p>
        </p:txBody>
      </p:sp>
    </p:spTree>
    <p:extLst>
      <p:ext uri="{BB962C8B-B14F-4D97-AF65-F5344CB8AC3E}">
        <p14:creationId xmlns:p14="http://schemas.microsoft.com/office/powerpoint/2010/main" val="14620742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5A9E2E3-6E79-444F-AD90-83B95B9EDA4B}"/>
              </a:ext>
            </a:extLst>
          </p:cNvPr>
          <p:cNvSpPr>
            <a:spLocks noGrp="1"/>
          </p:cNvSpPr>
          <p:nvPr>
            <p:ph type="sldNum" sz="quarter" idx="16"/>
          </p:nvPr>
        </p:nvSpPr>
        <p:spPr/>
        <p:txBody>
          <a:bodyPr/>
          <a:lstStyle/>
          <a:p>
            <a:r>
              <a:rPr lang="en-US" altLang="zh-CN"/>
              <a:t>-</a:t>
            </a:r>
            <a:fld id="{607E7C13-E761-4825-B475-3D492D85C8BC}" type="slidenum">
              <a:rPr lang="zh-CN" altLang="en-US" smtClean="0"/>
              <a:pPr/>
              <a:t>108</a:t>
            </a:fld>
            <a:r>
              <a:rPr lang="en-US" altLang="zh-CN"/>
              <a:t>-</a:t>
            </a:r>
            <a:endParaRPr lang="zh-CN" altLang="en-US" dirty="0"/>
          </a:p>
        </p:txBody>
      </p:sp>
      <p:sp>
        <p:nvSpPr>
          <p:cNvPr id="4" name="内容占位符 3">
            <a:extLst>
              <a:ext uri="{FF2B5EF4-FFF2-40B4-BE49-F238E27FC236}">
                <a16:creationId xmlns:a16="http://schemas.microsoft.com/office/drawing/2014/main" id="{D8018F12-101D-4F2E-AE79-A61B4FF77383}"/>
              </a:ext>
            </a:extLst>
          </p:cNvPr>
          <p:cNvSpPr>
            <a:spLocks noGrp="1"/>
          </p:cNvSpPr>
          <p:nvPr>
            <p:ph sz="quarter" idx="17"/>
          </p:nvPr>
        </p:nvSpPr>
        <p:spPr/>
        <p:txBody>
          <a:bodyPr/>
          <a:lstStyle/>
          <a:p>
            <a:endParaRPr lang="zh-CN" altLang="en-US"/>
          </a:p>
        </p:txBody>
      </p:sp>
      <p:sp>
        <p:nvSpPr>
          <p:cNvPr id="5" name="矩形 4">
            <a:extLst>
              <a:ext uri="{FF2B5EF4-FFF2-40B4-BE49-F238E27FC236}">
                <a16:creationId xmlns:a16="http://schemas.microsoft.com/office/drawing/2014/main" id="{2943FF99-5A00-492E-A250-63BD1ADD8A98}"/>
              </a:ext>
            </a:extLst>
          </p:cNvPr>
          <p:cNvSpPr/>
          <p:nvPr/>
        </p:nvSpPr>
        <p:spPr>
          <a:xfrm>
            <a:off x="251520" y="1268760"/>
            <a:ext cx="7056784" cy="3416320"/>
          </a:xfrm>
          <a:prstGeom prst="rect">
            <a:avLst/>
          </a:prstGeom>
        </p:spPr>
        <p:txBody>
          <a:bodyPr wrap="square">
            <a:spAutoFit/>
          </a:bodyPr>
          <a:lstStyle/>
          <a:p>
            <a:r>
              <a:rPr lang="zh-CN" altLang="en-US" dirty="0"/>
              <a:t>存储在客户端的</a:t>
            </a:r>
            <a:r>
              <a:rPr lang="en-US" altLang="zh-CN" dirty="0"/>
              <a:t>Cookie</a:t>
            </a:r>
            <a:r>
              <a:rPr lang="zh-CN" altLang="en-US" dirty="0"/>
              <a:t>通过</a:t>
            </a:r>
            <a:r>
              <a:rPr lang="en-US" altLang="zh-CN" dirty="0" err="1"/>
              <a:t>HttpServletRequest</a:t>
            </a:r>
            <a:r>
              <a:rPr lang="zh-CN" altLang="en-US" dirty="0"/>
              <a:t>对象的</a:t>
            </a:r>
            <a:r>
              <a:rPr lang="en-US" altLang="zh-CN" dirty="0" err="1"/>
              <a:t>getCookies</a:t>
            </a:r>
            <a:r>
              <a:rPr lang="zh-CN" altLang="en-US" dirty="0"/>
              <a:t>方法获取：获取浏览器归还的</a:t>
            </a:r>
            <a:r>
              <a:rPr lang="en-US" altLang="zh-CN" dirty="0"/>
              <a:t>cookie</a:t>
            </a:r>
          </a:p>
          <a:p>
            <a:pPr algn="ctr"/>
            <a:r>
              <a:rPr lang="en-US" altLang="zh-CN" dirty="0">
                <a:solidFill>
                  <a:srgbClr val="0000FF"/>
                </a:solidFill>
              </a:rPr>
              <a:t>Cookie[] cookies = </a:t>
            </a:r>
            <a:r>
              <a:rPr lang="en-US" altLang="zh-CN" dirty="0" err="1">
                <a:solidFill>
                  <a:srgbClr val="0000FF"/>
                </a:solidFill>
              </a:rPr>
              <a:t>request.getCookies</a:t>
            </a:r>
            <a:r>
              <a:rPr lang="en-US" altLang="zh-CN" dirty="0">
                <a:solidFill>
                  <a:srgbClr val="0000FF"/>
                </a:solidFill>
              </a:rPr>
              <a:t>();</a:t>
            </a:r>
          </a:p>
          <a:p>
            <a:pPr algn="ctr"/>
            <a:endParaRPr lang="en-US" altLang="zh-CN" dirty="0">
              <a:solidFill>
                <a:srgbClr val="0000FF"/>
              </a:solidFill>
            </a:endParaRPr>
          </a:p>
          <a:p>
            <a:pPr algn="ctr"/>
            <a:endParaRPr lang="en-US" altLang="zh-CN" dirty="0">
              <a:solidFill>
                <a:srgbClr val="0000FF"/>
              </a:solidFill>
            </a:endParaRPr>
          </a:p>
          <a:p>
            <a:pPr algn="ctr"/>
            <a:endParaRPr lang="en-US" altLang="zh-CN" dirty="0">
              <a:solidFill>
                <a:srgbClr val="0000FF"/>
              </a:solidFill>
            </a:endParaRPr>
          </a:p>
          <a:p>
            <a:pPr algn="ctr"/>
            <a:endParaRPr lang="en-US" altLang="zh-CN" dirty="0">
              <a:solidFill>
                <a:srgbClr val="0000FF"/>
              </a:solidFill>
            </a:endParaRPr>
          </a:p>
          <a:p>
            <a:pPr algn="ctr"/>
            <a:endParaRPr lang="en-US" altLang="zh-CN" dirty="0"/>
          </a:p>
          <a:p>
            <a:endParaRPr lang="en-US" altLang="zh-CN" dirty="0"/>
          </a:p>
          <a:p>
            <a:endParaRPr lang="en-US" altLang="zh-CN" dirty="0"/>
          </a:p>
          <a:p>
            <a:r>
              <a:rPr lang="zh-CN" altLang="en-US" dirty="0"/>
              <a:t>服务器向客户端响应</a:t>
            </a:r>
            <a:r>
              <a:rPr lang="en-US" altLang="zh-CN" dirty="0"/>
              <a:t>Cookie</a:t>
            </a:r>
            <a:r>
              <a:rPr lang="zh-CN" altLang="en-US" dirty="0"/>
              <a:t>：向浏览器保存</a:t>
            </a:r>
            <a:r>
              <a:rPr lang="en-US" altLang="zh-CN" dirty="0"/>
              <a:t>cookie</a:t>
            </a:r>
          </a:p>
          <a:p>
            <a:pPr algn="ctr"/>
            <a:r>
              <a:rPr lang="en-US" altLang="zh-CN" dirty="0" err="1">
                <a:solidFill>
                  <a:srgbClr val="0000FF"/>
                </a:solidFill>
              </a:rPr>
              <a:t>response.addCookie</a:t>
            </a:r>
            <a:r>
              <a:rPr lang="en-US" altLang="zh-CN" dirty="0">
                <a:solidFill>
                  <a:srgbClr val="0000FF"/>
                </a:solidFill>
              </a:rPr>
              <a:t>(</a:t>
            </a:r>
            <a:r>
              <a:rPr lang="en-US" altLang="zh-CN" dirty="0" err="1">
                <a:solidFill>
                  <a:srgbClr val="0000FF"/>
                </a:solidFill>
              </a:rPr>
              <a:t>unameCookie</a:t>
            </a:r>
            <a:r>
              <a:rPr lang="en-US" altLang="zh-CN" dirty="0">
                <a:solidFill>
                  <a:srgbClr val="0000FF"/>
                </a:solidFill>
              </a:rPr>
              <a:t>);</a:t>
            </a:r>
            <a:endParaRPr lang="zh-CN" altLang="en-US" dirty="0"/>
          </a:p>
        </p:txBody>
      </p:sp>
      <p:pic>
        <p:nvPicPr>
          <p:cNvPr id="6" name="图片 5">
            <a:extLst>
              <a:ext uri="{FF2B5EF4-FFF2-40B4-BE49-F238E27FC236}">
                <a16:creationId xmlns:a16="http://schemas.microsoft.com/office/drawing/2014/main" id="{85485234-B00A-475F-9FC5-9FD4FB72A63E}"/>
              </a:ext>
            </a:extLst>
          </p:cNvPr>
          <p:cNvPicPr>
            <a:picLocks noChangeAspect="1"/>
          </p:cNvPicPr>
          <p:nvPr/>
        </p:nvPicPr>
        <p:blipFill>
          <a:blip r:embed="rId2"/>
          <a:stretch>
            <a:fillRect/>
          </a:stretch>
        </p:blipFill>
        <p:spPr>
          <a:xfrm>
            <a:off x="1115616" y="4869160"/>
            <a:ext cx="6817550" cy="1161286"/>
          </a:xfrm>
          <a:prstGeom prst="rect">
            <a:avLst/>
          </a:prstGeom>
        </p:spPr>
      </p:pic>
      <p:pic>
        <p:nvPicPr>
          <p:cNvPr id="7" name="图片 6">
            <a:extLst>
              <a:ext uri="{FF2B5EF4-FFF2-40B4-BE49-F238E27FC236}">
                <a16:creationId xmlns:a16="http://schemas.microsoft.com/office/drawing/2014/main" id="{B7143B1D-F2BC-43AD-9C09-B290207E0346}"/>
              </a:ext>
            </a:extLst>
          </p:cNvPr>
          <p:cNvPicPr>
            <a:picLocks noChangeAspect="1"/>
          </p:cNvPicPr>
          <p:nvPr/>
        </p:nvPicPr>
        <p:blipFill>
          <a:blip r:embed="rId3"/>
          <a:stretch>
            <a:fillRect/>
          </a:stretch>
        </p:blipFill>
        <p:spPr>
          <a:xfrm>
            <a:off x="1205310" y="2204864"/>
            <a:ext cx="6897606" cy="1728192"/>
          </a:xfrm>
          <a:prstGeom prst="rect">
            <a:avLst/>
          </a:prstGeom>
        </p:spPr>
      </p:pic>
    </p:spTree>
    <p:extLst>
      <p:ext uri="{BB962C8B-B14F-4D97-AF65-F5344CB8AC3E}">
        <p14:creationId xmlns:p14="http://schemas.microsoft.com/office/powerpoint/2010/main" val="2512842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400" dirty="0"/>
              <a:t>Cookie</a:t>
            </a:r>
            <a:r>
              <a:rPr lang="zh-CN" altLang="en-US" sz="2400" dirty="0"/>
              <a:t>有两种，一种是</a:t>
            </a:r>
            <a:r>
              <a:rPr lang="zh-CN" altLang="en-US" sz="2400" dirty="0">
                <a:solidFill>
                  <a:srgbClr val="0000FF"/>
                </a:solidFill>
              </a:rPr>
              <a:t>临时</a:t>
            </a:r>
            <a:r>
              <a:rPr lang="en-US" altLang="zh-CN" sz="2400" dirty="0">
                <a:solidFill>
                  <a:srgbClr val="0000FF"/>
                </a:solidFill>
              </a:rPr>
              <a:t>Cookie</a:t>
            </a:r>
            <a:r>
              <a:rPr lang="zh-CN" altLang="en-US" sz="2400" dirty="0"/>
              <a:t>（或会话</a:t>
            </a:r>
            <a:r>
              <a:rPr lang="en-US" altLang="zh-CN" sz="2400" dirty="0"/>
              <a:t>Cookie</a:t>
            </a:r>
            <a:r>
              <a:rPr lang="zh-CN" altLang="en-US" sz="2400" dirty="0"/>
              <a:t>），即浏览器关闭则失效，</a:t>
            </a:r>
            <a:r>
              <a:rPr lang="zh-CN" altLang="en-US" sz="2400" u="sng" dirty="0"/>
              <a:t>另一种是</a:t>
            </a:r>
            <a:r>
              <a:rPr lang="zh-CN" altLang="en-US" sz="2400" u="sng" dirty="0">
                <a:solidFill>
                  <a:srgbClr val="0000FF"/>
                </a:solidFill>
              </a:rPr>
              <a:t>持久</a:t>
            </a:r>
            <a:r>
              <a:rPr lang="en-US" altLang="zh-CN" sz="2400" u="sng" dirty="0">
                <a:solidFill>
                  <a:srgbClr val="0000FF"/>
                </a:solidFill>
              </a:rPr>
              <a:t>Cookie</a:t>
            </a:r>
            <a:r>
              <a:rPr lang="zh-CN" altLang="en-US" sz="2400" u="sng" dirty="0"/>
              <a:t>，可以设置</a:t>
            </a:r>
            <a:r>
              <a:rPr lang="en-US" altLang="zh-CN" sz="2400" u="sng" dirty="0"/>
              <a:t>Cookie</a:t>
            </a:r>
            <a:r>
              <a:rPr lang="zh-CN" altLang="en-US" sz="2400" u="sng" dirty="0"/>
              <a:t>的有效时间。</a:t>
            </a:r>
            <a:endParaRPr lang="en-US" altLang="zh-CN" sz="2400" u="sng" dirty="0"/>
          </a:p>
          <a:p>
            <a:pPr marL="0" indent="0" algn="ctr">
              <a:buNone/>
            </a:pPr>
            <a:r>
              <a:rPr lang="en-US" altLang="zh-CN" dirty="0" err="1">
                <a:solidFill>
                  <a:srgbClr val="FF0000"/>
                </a:solidFill>
              </a:rPr>
              <a:t>setMaxAge</a:t>
            </a:r>
            <a:r>
              <a:rPr lang="en-US" altLang="zh-CN" dirty="0">
                <a:solidFill>
                  <a:srgbClr val="FF0000"/>
                </a:solidFill>
              </a:rPr>
              <a:t>(</a:t>
            </a:r>
            <a:r>
              <a:rPr lang="en-US" altLang="zh-CN" dirty="0" err="1">
                <a:solidFill>
                  <a:srgbClr val="FF0000"/>
                </a:solidFill>
              </a:rPr>
              <a:t>int</a:t>
            </a:r>
            <a:r>
              <a:rPr lang="en-US" altLang="zh-CN" dirty="0">
                <a:solidFill>
                  <a:srgbClr val="FF0000"/>
                </a:solidFill>
              </a:rPr>
              <a:t> time)</a:t>
            </a:r>
            <a:r>
              <a:rPr lang="zh-CN" altLang="en-US" dirty="0">
                <a:solidFill>
                  <a:srgbClr val="FF0000"/>
                </a:solidFill>
              </a:rPr>
              <a:t>方法</a:t>
            </a:r>
            <a:endParaRPr lang="en-US" altLang="zh-CN" dirty="0">
              <a:solidFill>
                <a:srgbClr val="FF0000"/>
              </a:solidFill>
            </a:endParaRPr>
          </a:p>
          <a:p>
            <a:pPr lvl="1"/>
            <a:r>
              <a:rPr lang="zh-CN" altLang="en-US" dirty="0"/>
              <a:t>时间为正数时，表示存活</a:t>
            </a:r>
            <a:r>
              <a:rPr lang="zh-CN" altLang="en-US" dirty="0">
                <a:solidFill>
                  <a:srgbClr val="FF0000"/>
                </a:solidFill>
              </a:rPr>
              <a:t>秒数</a:t>
            </a:r>
            <a:r>
              <a:rPr lang="en-US" altLang="zh-CN" dirty="0"/>
              <a:t>, </a:t>
            </a:r>
            <a:r>
              <a:rPr lang="zh-CN" altLang="en-US" dirty="0">
                <a:solidFill>
                  <a:srgbClr val="FF0000"/>
                </a:solidFill>
              </a:rPr>
              <a:t>硬盘上；</a:t>
            </a:r>
            <a:endParaRPr lang="en-US" altLang="zh-CN" dirty="0">
              <a:solidFill>
                <a:srgbClr val="FF0000"/>
              </a:solidFill>
            </a:endParaRPr>
          </a:p>
          <a:p>
            <a:pPr lvl="1"/>
            <a:r>
              <a:rPr lang="zh-CN" altLang="en-US" dirty="0"/>
              <a:t>时间为负数时，表示为临时</a:t>
            </a:r>
            <a:r>
              <a:rPr lang="en-US" altLang="zh-CN" dirty="0"/>
              <a:t>Cookie,</a:t>
            </a:r>
            <a:r>
              <a:rPr lang="zh-CN" altLang="en-US" dirty="0">
                <a:solidFill>
                  <a:srgbClr val="FF0000"/>
                </a:solidFill>
              </a:rPr>
              <a:t>存在内存中；</a:t>
            </a:r>
            <a:endParaRPr lang="en-US" altLang="zh-CN" dirty="0">
              <a:solidFill>
                <a:srgbClr val="FF0000"/>
              </a:solidFill>
            </a:endParaRPr>
          </a:p>
          <a:p>
            <a:pPr lvl="1"/>
            <a:r>
              <a:rPr lang="zh-CN" altLang="en-US" dirty="0"/>
              <a:t>时间为</a:t>
            </a:r>
            <a:r>
              <a:rPr lang="en-US" altLang="zh-CN" dirty="0"/>
              <a:t>0</a:t>
            </a:r>
            <a:r>
              <a:rPr lang="zh-CN" altLang="en-US" dirty="0"/>
              <a:t>时，表示通知浏览器删除响应的</a:t>
            </a:r>
            <a:r>
              <a:rPr lang="en-US" altLang="zh-CN" dirty="0"/>
              <a:t>Cookie</a:t>
            </a:r>
            <a:r>
              <a:rPr lang="zh-CN" altLang="en-US" dirty="0"/>
              <a:t>。</a:t>
            </a:r>
            <a:endParaRPr lang="en-US" altLang="zh-CN"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109</a:t>
            </a:fld>
            <a:r>
              <a:rPr lang="en-US" altLang="zh-CN"/>
              <a:t>-</a:t>
            </a:r>
            <a:endParaRPr lang="zh-CN" altLang="en-US" dirty="0"/>
          </a:p>
        </p:txBody>
      </p:sp>
    </p:spTree>
    <p:extLst>
      <p:ext uri="{BB962C8B-B14F-4D97-AF65-F5344CB8AC3E}">
        <p14:creationId xmlns:p14="http://schemas.microsoft.com/office/powerpoint/2010/main" val="1850207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lvl="0"/>
            <a:r>
              <a:rPr lang="en-US" altLang="zh-CN" sz="2400" dirty="0">
                <a:latin typeface="宋体"/>
              </a:rPr>
              <a:t>Servlet</a:t>
            </a:r>
            <a:r>
              <a:rPr lang="zh-CN" altLang="en-US" sz="2400" dirty="0">
                <a:latin typeface="宋体"/>
              </a:rPr>
              <a:t>生命周期是</a:t>
            </a:r>
            <a:r>
              <a:rPr lang="zh-CN" altLang="en-US" sz="2400" dirty="0">
                <a:solidFill>
                  <a:srgbClr val="0000FF"/>
                </a:solidFill>
                <a:latin typeface="宋体"/>
              </a:rPr>
              <a:t>指</a:t>
            </a:r>
            <a:r>
              <a:rPr lang="en-US" altLang="zh-CN" sz="2400" dirty="0">
                <a:solidFill>
                  <a:srgbClr val="0000FF"/>
                </a:solidFill>
                <a:latin typeface="宋体"/>
              </a:rPr>
              <a:t>Servlet</a:t>
            </a:r>
            <a:r>
              <a:rPr lang="zh-CN" altLang="en-US" sz="2400" dirty="0">
                <a:solidFill>
                  <a:srgbClr val="0000FF"/>
                </a:solidFill>
                <a:latin typeface="宋体"/>
              </a:rPr>
              <a:t>实例从创建到响应客户请求，直至销毁的过程</a:t>
            </a:r>
            <a:r>
              <a:rPr lang="zh-CN" altLang="en-US" sz="2400" dirty="0">
                <a:latin typeface="宋体"/>
              </a:rPr>
              <a:t>。</a:t>
            </a:r>
            <a:endParaRPr lang="en-US" altLang="zh-CN" sz="2400" dirty="0">
              <a:latin typeface="宋体"/>
            </a:endParaRPr>
          </a:p>
          <a:p>
            <a:pPr lvl="0"/>
            <a:r>
              <a:rPr lang="en-US" altLang="zh-CN" sz="2400" dirty="0">
                <a:latin typeface="宋体"/>
              </a:rPr>
              <a:t>Servlet</a:t>
            </a:r>
            <a:r>
              <a:rPr lang="zh-CN" altLang="en-US" sz="2400" dirty="0">
                <a:latin typeface="宋体"/>
              </a:rPr>
              <a:t>程序本身</a:t>
            </a:r>
            <a:r>
              <a:rPr lang="zh-CN" altLang="en-US" sz="2400" dirty="0">
                <a:solidFill>
                  <a:srgbClr val="FF0000"/>
                </a:solidFill>
                <a:latin typeface="宋体"/>
              </a:rPr>
              <a:t>不直接在</a:t>
            </a:r>
            <a:r>
              <a:rPr lang="en-US" altLang="zh-CN" sz="2400" dirty="0">
                <a:solidFill>
                  <a:srgbClr val="FF0000"/>
                </a:solidFill>
                <a:latin typeface="宋体"/>
              </a:rPr>
              <a:t>Java</a:t>
            </a:r>
            <a:r>
              <a:rPr lang="zh-CN" altLang="en-US" sz="2400" dirty="0">
                <a:solidFill>
                  <a:srgbClr val="FF0000"/>
                </a:solidFill>
                <a:latin typeface="宋体"/>
              </a:rPr>
              <a:t>虚拟机上运行</a:t>
            </a:r>
            <a:r>
              <a:rPr lang="zh-CN" altLang="en-US" sz="2400" dirty="0">
                <a:latin typeface="宋体"/>
              </a:rPr>
              <a:t>，由</a:t>
            </a:r>
            <a:r>
              <a:rPr lang="en-US" altLang="zh-CN" sz="2400" dirty="0">
                <a:latin typeface="宋体"/>
              </a:rPr>
              <a:t>Servlet</a:t>
            </a:r>
            <a:r>
              <a:rPr lang="zh-CN" altLang="en-US" sz="2400" dirty="0">
                <a:latin typeface="宋体"/>
              </a:rPr>
              <a:t>容器负责管理其整个生命周期。</a:t>
            </a:r>
            <a:endParaRPr lang="en-US" altLang="zh-CN" sz="2400" dirty="0">
              <a:latin typeface="宋体"/>
            </a:endParaRPr>
          </a:p>
          <a:p>
            <a:pPr lvl="0"/>
            <a:r>
              <a:rPr lang="en-US" altLang="zh-CN" sz="2400" dirty="0">
                <a:latin typeface="宋体"/>
              </a:rPr>
              <a:t>Servlet</a:t>
            </a:r>
            <a:r>
              <a:rPr lang="zh-CN" altLang="en-US" sz="2400" dirty="0">
                <a:latin typeface="宋体"/>
              </a:rPr>
              <a:t>生命周期可分为四个阶段：</a:t>
            </a:r>
            <a:r>
              <a:rPr lang="zh-CN" altLang="en-US" sz="2400" dirty="0">
                <a:solidFill>
                  <a:srgbClr val="0000FF"/>
                </a:solidFill>
                <a:latin typeface="宋体"/>
              </a:rPr>
              <a:t>加载和实例化、初始化、处理请求、销毁。</a:t>
            </a:r>
            <a:endParaRPr lang="en-US" altLang="zh-CN" sz="2400" dirty="0">
              <a:solidFill>
                <a:srgbClr val="0000FF"/>
              </a:solidFill>
              <a:latin typeface="宋体"/>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11</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8.1.3  Servlet</a:t>
            </a:r>
            <a:r>
              <a:rPr lang="zh-CN" altLang="en-US" dirty="0"/>
              <a:t>持久性（生命周期）</a:t>
            </a:r>
          </a:p>
        </p:txBody>
      </p:sp>
    </p:spTree>
    <p:extLst>
      <p:ext uri="{BB962C8B-B14F-4D97-AF65-F5344CB8AC3E}">
        <p14:creationId xmlns:p14="http://schemas.microsoft.com/office/powerpoint/2010/main" val="25261457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620688"/>
            <a:ext cx="8496944" cy="5328592"/>
          </a:xfrm>
        </p:spPr>
        <p:txBody>
          <a:bodyPr>
            <a:normAutofit lnSpcReduction="10000"/>
          </a:bodyPr>
          <a:lstStyle/>
          <a:p>
            <a:r>
              <a:rPr lang="en-US" altLang="zh-CN" dirty="0"/>
              <a:t>Cookie</a:t>
            </a:r>
            <a:r>
              <a:rPr lang="zh-CN" altLang="en-US" dirty="0"/>
              <a:t>的缺点：</a:t>
            </a:r>
            <a:endParaRPr lang="en-US" altLang="zh-CN" dirty="0"/>
          </a:p>
          <a:p>
            <a:pPr marL="914400" lvl="1" indent="-457200">
              <a:buFont typeface="+mj-ea"/>
              <a:buAutoNum type="circleNumDbPlain"/>
            </a:pPr>
            <a:r>
              <a:rPr lang="en-US" altLang="zh-CN" dirty="0">
                <a:solidFill>
                  <a:srgbClr val="0000FF"/>
                </a:solidFill>
              </a:rPr>
              <a:t>Cookie</a:t>
            </a:r>
            <a:r>
              <a:rPr lang="zh-CN" altLang="en-US" dirty="0">
                <a:solidFill>
                  <a:srgbClr val="0000FF"/>
                </a:solidFill>
              </a:rPr>
              <a:t>可能被禁用</a:t>
            </a:r>
            <a:r>
              <a:rPr lang="zh-CN" altLang="en-US" dirty="0"/>
              <a:t>（</a:t>
            </a:r>
            <a:r>
              <a:rPr lang="en-US" altLang="zh-CN" dirty="0"/>
              <a:t>IE</a:t>
            </a:r>
            <a:r>
              <a:rPr lang="zh-CN" altLang="en-US" dirty="0"/>
              <a:t>浏览器：工具菜单</a:t>
            </a:r>
            <a:r>
              <a:rPr lang="en-US" altLang="zh-CN" dirty="0"/>
              <a:t>-</a:t>
            </a:r>
            <a:r>
              <a:rPr lang="zh-CN" altLang="en-US" dirty="0"/>
              <a:t>隐私</a:t>
            </a:r>
            <a:r>
              <a:rPr lang="en-US" altLang="zh-CN" dirty="0"/>
              <a:t>-</a:t>
            </a:r>
            <a:r>
              <a:rPr lang="zh-CN" altLang="en-US" dirty="0"/>
              <a:t>高级</a:t>
            </a:r>
            <a:r>
              <a:rPr lang="en-US" altLang="zh-CN" dirty="0"/>
              <a:t>-</a:t>
            </a:r>
            <a:r>
              <a:rPr lang="zh-CN" altLang="en-US" dirty="0"/>
              <a:t>接受选项）；</a:t>
            </a:r>
            <a:endParaRPr lang="en-US" altLang="zh-CN" dirty="0"/>
          </a:p>
          <a:p>
            <a:pPr marL="914400" lvl="1" indent="-457200">
              <a:buFont typeface="+mj-ea"/>
              <a:buAutoNum type="circleNumDbPlain"/>
            </a:pPr>
            <a:r>
              <a:rPr lang="en-US" altLang="zh-CN" dirty="0">
                <a:solidFill>
                  <a:srgbClr val="0000FF"/>
                </a:solidFill>
              </a:rPr>
              <a:t>Cookie</a:t>
            </a:r>
            <a:r>
              <a:rPr lang="zh-CN" altLang="en-US" dirty="0">
                <a:solidFill>
                  <a:srgbClr val="0000FF"/>
                </a:solidFill>
              </a:rPr>
              <a:t>与浏览器相关</a:t>
            </a:r>
            <a:r>
              <a:rPr lang="zh-CN" altLang="en-US" dirty="0"/>
              <a:t>，同一个页面，不同浏览器保存的</a:t>
            </a:r>
            <a:r>
              <a:rPr lang="en-US" altLang="zh-CN" dirty="0"/>
              <a:t>Cookie</a:t>
            </a:r>
            <a:r>
              <a:rPr lang="zh-CN" altLang="en-US" dirty="0"/>
              <a:t>不能互相访问；</a:t>
            </a:r>
            <a:endParaRPr lang="en-US" altLang="zh-CN" dirty="0"/>
          </a:p>
          <a:p>
            <a:pPr marL="914400" lvl="1" indent="-457200">
              <a:buFont typeface="+mj-ea"/>
              <a:buAutoNum type="circleNumDbPlain"/>
            </a:pPr>
            <a:r>
              <a:rPr lang="en-US" altLang="zh-CN" dirty="0">
                <a:solidFill>
                  <a:srgbClr val="0000FF"/>
                </a:solidFill>
              </a:rPr>
              <a:t>Cookie</a:t>
            </a:r>
            <a:r>
              <a:rPr lang="zh-CN" altLang="en-US" dirty="0">
                <a:solidFill>
                  <a:srgbClr val="0000FF"/>
                </a:solidFill>
              </a:rPr>
              <a:t>可能被删除</a:t>
            </a:r>
            <a:r>
              <a:rPr lang="zh-CN" altLang="en-US" dirty="0"/>
              <a:t>；</a:t>
            </a:r>
            <a:endParaRPr lang="en-US" altLang="zh-CN" dirty="0"/>
          </a:p>
          <a:p>
            <a:pPr marL="914400" lvl="1" indent="-457200">
              <a:buFont typeface="+mj-ea"/>
              <a:buAutoNum type="circleNumDbPlain"/>
            </a:pPr>
            <a:r>
              <a:rPr lang="en-US" altLang="zh-CN" dirty="0">
                <a:solidFill>
                  <a:srgbClr val="0000FF"/>
                </a:solidFill>
              </a:rPr>
              <a:t>Cookie</a:t>
            </a:r>
            <a:r>
              <a:rPr lang="zh-CN" altLang="en-US" dirty="0">
                <a:solidFill>
                  <a:srgbClr val="0000FF"/>
                </a:solidFill>
              </a:rPr>
              <a:t>的大小和个数受限</a:t>
            </a:r>
            <a:r>
              <a:rPr lang="zh-CN" altLang="en-US" dirty="0"/>
              <a:t>，单个</a:t>
            </a:r>
            <a:r>
              <a:rPr lang="en-US" altLang="zh-CN" dirty="0"/>
              <a:t>Cookie</a:t>
            </a:r>
            <a:r>
              <a:rPr lang="zh-CN" altLang="en-US" dirty="0"/>
              <a:t>保存的数据不能超过</a:t>
            </a:r>
            <a:r>
              <a:rPr lang="en-US" altLang="zh-CN" dirty="0"/>
              <a:t>4KB</a:t>
            </a:r>
            <a:r>
              <a:rPr lang="zh-CN" altLang="en-US" dirty="0"/>
              <a:t>，很多浏览器都限制一个站点最多保存</a:t>
            </a:r>
            <a:r>
              <a:rPr lang="en-US" altLang="zh-CN" dirty="0"/>
              <a:t>20</a:t>
            </a:r>
            <a:r>
              <a:rPr lang="zh-CN" altLang="en-US" dirty="0"/>
              <a:t>个</a:t>
            </a:r>
            <a:r>
              <a:rPr lang="en-US" altLang="zh-CN" dirty="0"/>
              <a:t>Cookie</a:t>
            </a:r>
            <a:r>
              <a:rPr lang="zh-CN" altLang="en-US" dirty="0"/>
              <a:t>；</a:t>
            </a:r>
            <a:endParaRPr lang="en-US" altLang="zh-CN" dirty="0"/>
          </a:p>
          <a:p>
            <a:pPr marL="914400" lvl="1" indent="-457200">
              <a:buFont typeface="+mj-ea"/>
              <a:buAutoNum type="circleNumDbPlain"/>
            </a:pPr>
            <a:r>
              <a:rPr lang="en-US" altLang="zh-CN" dirty="0">
                <a:solidFill>
                  <a:srgbClr val="0000FF"/>
                </a:solidFill>
              </a:rPr>
              <a:t>Cookie</a:t>
            </a:r>
            <a:r>
              <a:rPr lang="zh-CN" altLang="en-US" dirty="0">
                <a:solidFill>
                  <a:srgbClr val="0000FF"/>
                </a:solidFill>
              </a:rPr>
              <a:t>安全性不够高</a:t>
            </a:r>
            <a:r>
              <a:rPr lang="zh-CN" altLang="en-US" dirty="0"/>
              <a:t>，最好事先经过加密。</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110</a:t>
            </a:fld>
            <a:r>
              <a:rPr lang="en-US" altLang="zh-CN"/>
              <a:t>-</a:t>
            </a:r>
            <a:endParaRPr lang="zh-CN" altLang="en-US" dirty="0"/>
          </a:p>
        </p:txBody>
      </p:sp>
    </p:spTree>
    <p:extLst>
      <p:ext uri="{BB962C8B-B14F-4D97-AF65-F5344CB8AC3E}">
        <p14:creationId xmlns:p14="http://schemas.microsoft.com/office/powerpoint/2010/main" val="27801262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1B8B1E6-8D69-4208-B7D1-1D8844246E88}"/>
              </a:ext>
            </a:extLst>
          </p:cNvPr>
          <p:cNvSpPr>
            <a:spLocks noGrp="1"/>
          </p:cNvSpPr>
          <p:nvPr>
            <p:ph type="sldNum" sz="quarter" idx="16"/>
          </p:nvPr>
        </p:nvSpPr>
        <p:spPr/>
        <p:txBody>
          <a:bodyPr/>
          <a:lstStyle/>
          <a:p>
            <a:r>
              <a:rPr lang="en-US" altLang="zh-CN"/>
              <a:t>-</a:t>
            </a:r>
            <a:fld id="{607E7C13-E761-4825-B475-3D492D85C8BC}" type="slidenum">
              <a:rPr lang="zh-CN" altLang="en-US" smtClean="0"/>
              <a:pPr/>
              <a:t>111</a:t>
            </a:fld>
            <a:r>
              <a:rPr lang="en-US" altLang="zh-CN"/>
              <a:t>-</a:t>
            </a:r>
            <a:endParaRPr lang="zh-CN" altLang="en-US" dirty="0"/>
          </a:p>
        </p:txBody>
      </p:sp>
      <p:sp>
        <p:nvSpPr>
          <p:cNvPr id="4" name="内容占位符 4">
            <a:extLst>
              <a:ext uri="{FF2B5EF4-FFF2-40B4-BE49-F238E27FC236}">
                <a16:creationId xmlns:a16="http://schemas.microsoft.com/office/drawing/2014/main" id="{81F93311-EB46-4394-84A5-964E0002D100}"/>
              </a:ext>
            </a:extLst>
          </p:cNvPr>
          <p:cNvSpPr txBox="1">
            <a:spLocks/>
          </p:cNvSpPr>
          <p:nvPr/>
        </p:nvSpPr>
        <p:spPr>
          <a:xfrm>
            <a:off x="464267" y="833690"/>
            <a:ext cx="8207375" cy="120360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a:t>服务器对第一次客户端请求所响应的含有“</a:t>
            </a:r>
            <a:r>
              <a:rPr lang="en-US" altLang="zh-CN" sz="2800" dirty="0"/>
              <a:t>Set-Cookie</a:t>
            </a:r>
            <a:r>
              <a:rPr lang="zh-CN" altLang="en-US" sz="2800" dirty="0"/>
              <a:t>”响应头的响应报文信息</a:t>
            </a:r>
          </a:p>
        </p:txBody>
      </p:sp>
      <p:pic>
        <p:nvPicPr>
          <p:cNvPr id="5" name="图片 4">
            <a:extLst>
              <a:ext uri="{FF2B5EF4-FFF2-40B4-BE49-F238E27FC236}">
                <a16:creationId xmlns:a16="http://schemas.microsoft.com/office/drawing/2014/main" id="{A0088A12-A45E-4B0E-B41B-D9907FB8CCE3}"/>
              </a:ext>
            </a:extLst>
          </p:cNvPr>
          <p:cNvPicPr/>
          <p:nvPr/>
        </p:nvPicPr>
        <p:blipFill>
          <a:blip r:embed="rId2"/>
          <a:srcRect/>
          <a:stretch>
            <a:fillRect/>
          </a:stretch>
        </p:blipFill>
        <p:spPr bwMode="auto">
          <a:xfrm>
            <a:off x="1115616" y="1844824"/>
            <a:ext cx="5688632" cy="1080120"/>
          </a:xfrm>
          <a:prstGeom prst="rect">
            <a:avLst/>
          </a:prstGeom>
          <a:noFill/>
          <a:ln w="9525">
            <a:noFill/>
            <a:miter lim="800000"/>
            <a:headEnd/>
            <a:tailEnd/>
          </a:ln>
        </p:spPr>
      </p:pic>
      <p:sp>
        <p:nvSpPr>
          <p:cNvPr id="6" name="内容占位符 4">
            <a:extLst>
              <a:ext uri="{FF2B5EF4-FFF2-40B4-BE49-F238E27FC236}">
                <a16:creationId xmlns:a16="http://schemas.microsoft.com/office/drawing/2014/main" id="{57B64164-9C4C-45FD-9112-A9E31A651CF9}"/>
              </a:ext>
            </a:extLst>
          </p:cNvPr>
          <p:cNvSpPr txBox="1">
            <a:spLocks/>
          </p:cNvSpPr>
          <p:nvPr/>
        </p:nvSpPr>
        <p:spPr>
          <a:xfrm>
            <a:off x="464267" y="2937520"/>
            <a:ext cx="8207375" cy="99553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a:t>客户端再次请求时附带的含有“</a:t>
            </a:r>
            <a:r>
              <a:rPr lang="en-US" altLang="zh-CN" sz="2800" dirty="0"/>
              <a:t>Cookie</a:t>
            </a:r>
            <a:r>
              <a:rPr lang="zh-CN" altLang="en-US" sz="2800" dirty="0"/>
              <a:t>”请求头的报文信息</a:t>
            </a:r>
          </a:p>
        </p:txBody>
      </p:sp>
      <p:pic>
        <p:nvPicPr>
          <p:cNvPr id="7" name="图片 6" descr="C:\Users\haier\AppData\Local\Temp\SNAGHTML104dfe7.PNG">
            <a:extLst>
              <a:ext uri="{FF2B5EF4-FFF2-40B4-BE49-F238E27FC236}">
                <a16:creationId xmlns:a16="http://schemas.microsoft.com/office/drawing/2014/main" id="{F2E2749E-E689-4356-B757-C4BC454554C8}"/>
              </a:ext>
            </a:extLst>
          </p:cNvPr>
          <p:cNvPicPr/>
          <p:nvPr/>
        </p:nvPicPr>
        <p:blipFill>
          <a:blip r:embed="rId3"/>
          <a:srcRect/>
          <a:stretch>
            <a:fillRect/>
          </a:stretch>
        </p:blipFill>
        <p:spPr bwMode="auto">
          <a:xfrm>
            <a:off x="899592" y="3908290"/>
            <a:ext cx="7500990" cy="1849978"/>
          </a:xfrm>
          <a:prstGeom prst="rect">
            <a:avLst/>
          </a:prstGeom>
          <a:noFill/>
          <a:ln w="9525">
            <a:noFill/>
            <a:miter lim="800000"/>
            <a:headEnd/>
            <a:tailEnd/>
          </a:ln>
        </p:spPr>
      </p:pic>
      <p:sp>
        <p:nvSpPr>
          <p:cNvPr id="8" name="文本框 7">
            <a:extLst>
              <a:ext uri="{FF2B5EF4-FFF2-40B4-BE49-F238E27FC236}">
                <a16:creationId xmlns:a16="http://schemas.microsoft.com/office/drawing/2014/main" id="{E8143355-D7DA-B0E8-7279-A407B671469A}"/>
              </a:ext>
            </a:extLst>
          </p:cNvPr>
          <p:cNvSpPr txBox="1"/>
          <p:nvPr/>
        </p:nvSpPr>
        <p:spPr>
          <a:xfrm>
            <a:off x="0" y="451782"/>
            <a:ext cx="1353102" cy="369332"/>
          </a:xfrm>
          <a:prstGeom prst="rect">
            <a:avLst/>
          </a:prstGeom>
          <a:noFill/>
        </p:spPr>
        <p:txBody>
          <a:bodyPr wrap="square">
            <a:spAutoFit/>
          </a:bodyPr>
          <a:lstStyle/>
          <a:p>
            <a:r>
              <a:rPr lang="zh-CN" altLang="en-US" sz="1800" dirty="0">
                <a:solidFill>
                  <a:srgbClr val="0000FF"/>
                </a:solidFill>
              </a:rPr>
              <a:t>临时</a:t>
            </a:r>
            <a:r>
              <a:rPr lang="en-US" altLang="zh-CN" sz="1800" dirty="0">
                <a:solidFill>
                  <a:srgbClr val="0000FF"/>
                </a:solidFill>
              </a:rPr>
              <a:t>Cookie</a:t>
            </a:r>
            <a:endParaRPr lang="zh-CN" altLang="en-US" dirty="0"/>
          </a:p>
        </p:txBody>
      </p:sp>
    </p:spTree>
    <p:extLst>
      <p:ext uri="{BB962C8B-B14F-4D97-AF65-F5344CB8AC3E}">
        <p14:creationId xmlns:p14="http://schemas.microsoft.com/office/powerpoint/2010/main" val="25653640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969D560-B588-4197-BBDC-974EC574D73B}"/>
              </a:ext>
            </a:extLst>
          </p:cNvPr>
          <p:cNvSpPr>
            <a:spLocks noGrp="1"/>
          </p:cNvSpPr>
          <p:nvPr>
            <p:ph type="sldNum" sz="quarter" idx="16"/>
          </p:nvPr>
        </p:nvSpPr>
        <p:spPr/>
        <p:txBody>
          <a:bodyPr/>
          <a:lstStyle/>
          <a:p>
            <a:r>
              <a:rPr lang="en-US" altLang="zh-CN"/>
              <a:t>-</a:t>
            </a:r>
            <a:fld id="{607E7C13-E761-4825-B475-3D492D85C8BC}" type="slidenum">
              <a:rPr lang="zh-CN" altLang="en-US" smtClean="0"/>
              <a:pPr/>
              <a:t>112</a:t>
            </a:fld>
            <a:r>
              <a:rPr lang="en-US" altLang="zh-CN"/>
              <a:t>-</a:t>
            </a:r>
            <a:endParaRPr lang="zh-CN" altLang="en-US" dirty="0"/>
          </a:p>
        </p:txBody>
      </p:sp>
      <p:sp>
        <p:nvSpPr>
          <p:cNvPr id="6" name="内容占位符 3">
            <a:extLst>
              <a:ext uri="{FF2B5EF4-FFF2-40B4-BE49-F238E27FC236}">
                <a16:creationId xmlns:a16="http://schemas.microsoft.com/office/drawing/2014/main" id="{67C704D7-77CF-4138-9A08-16E1E2168CC8}"/>
              </a:ext>
            </a:extLst>
          </p:cNvPr>
          <p:cNvSpPr>
            <a:spLocks noGrp="1"/>
          </p:cNvSpPr>
          <p:nvPr>
            <p:ph sz="quarter" idx="17"/>
          </p:nvPr>
        </p:nvSpPr>
        <p:spPr>
          <a:xfrm>
            <a:off x="251520" y="404664"/>
            <a:ext cx="6256146" cy="602353"/>
          </a:xfrm>
        </p:spPr>
        <p:txBody>
          <a:bodyPr/>
          <a:lstStyle/>
          <a:p>
            <a:r>
              <a:rPr lang="en-US" altLang="zh-CN" dirty="0"/>
              <a:t>4</a:t>
            </a:r>
            <a:r>
              <a:rPr lang="zh-CN" altLang="en-US" dirty="0"/>
              <a:t>、</a:t>
            </a:r>
            <a:r>
              <a:rPr lang="en-US" altLang="zh-CN" dirty="0"/>
              <a:t>Session</a:t>
            </a:r>
            <a:r>
              <a:rPr lang="zh-CN" altLang="en-US" dirty="0"/>
              <a:t>技术  HttpSession(*****)</a:t>
            </a:r>
          </a:p>
          <a:p>
            <a:endParaRPr lang="zh-CN" altLang="en-US" dirty="0"/>
          </a:p>
        </p:txBody>
      </p:sp>
      <p:sp>
        <p:nvSpPr>
          <p:cNvPr id="7" name="矩形 6">
            <a:extLst>
              <a:ext uri="{FF2B5EF4-FFF2-40B4-BE49-F238E27FC236}">
                <a16:creationId xmlns:a16="http://schemas.microsoft.com/office/drawing/2014/main" id="{C990A0AB-B939-4AA3-A938-7466FF78F408}"/>
              </a:ext>
            </a:extLst>
          </p:cNvPr>
          <p:cNvSpPr/>
          <p:nvPr/>
        </p:nvSpPr>
        <p:spPr>
          <a:xfrm>
            <a:off x="251520" y="705840"/>
            <a:ext cx="7326560" cy="6186309"/>
          </a:xfrm>
          <a:prstGeom prst="rect">
            <a:avLst/>
          </a:prstGeom>
        </p:spPr>
        <p:txBody>
          <a:bodyPr wrap="square">
            <a:spAutoFit/>
          </a:bodyPr>
          <a:lstStyle/>
          <a:p>
            <a:endParaRPr lang="zh-CN" altLang="en-US" dirty="0"/>
          </a:p>
          <a:p>
            <a:r>
              <a:rPr lang="zh-CN" altLang="en-US" dirty="0">
                <a:solidFill>
                  <a:srgbClr val="FF0000"/>
                </a:solidFill>
              </a:rPr>
              <a:t>1. HttpSession概述</a:t>
            </a:r>
          </a:p>
          <a:p>
            <a:r>
              <a:rPr lang="zh-CN" altLang="en-US" dirty="0"/>
              <a:t>  </a:t>
            </a:r>
            <a:r>
              <a:rPr lang="zh-CN" altLang="en-US" dirty="0">
                <a:solidFill>
                  <a:srgbClr val="0000FF"/>
                </a:solidFill>
              </a:rPr>
              <a:t>* HttpSession是由JavaWeb提供的</a:t>
            </a:r>
            <a:r>
              <a:rPr lang="zh-CN" altLang="en-US" dirty="0"/>
              <a:t>，用来会话跟踪的类。session是服务器端对象，</a:t>
            </a:r>
            <a:r>
              <a:rPr lang="zh-CN" altLang="en-US" dirty="0">
                <a:solidFill>
                  <a:srgbClr val="FF0000"/>
                </a:solidFill>
              </a:rPr>
              <a:t>保存在服务器端！！！</a:t>
            </a:r>
          </a:p>
          <a:p>
            <a:r>
              <a:rPr lang="zh-CN" altLang="en-US" dirty="0"/>
              <a:t>  * HttpSession是Servlet三大域对象之一(request、session、application(ServletContext))，所以它也有setAttribute()、getAttribute()、removeAttribute()方法</a:t>
            </a:r>
          </a:p>
          <a:p>
            <a:r>
              <a:rPr lang="zh-CN" altLang="en-US" b="1" u="sng" dirty="0">
                <a:solidFill>
                  <a:srgbClr val="FF0000"/>
                </a:solidFill>
              </a:rPr>
              <a:t>  * HttpSession底层依赖Cookie，或是URL重写！</a:t>
            </a:r>
          </a:p>
          <a:p>
            <a:r>
              <a:rPr lang="zh-CN" altLang="en-US" dirty="0">
                <a:solidFill>
                  <a:srgbClr val="FF0000"/>
                </a:solidFill>
              </a:rPr>
              <a:t>2. HttpSession的作用</a:t>
            </a:r>
          </a:p>
          <a:p>
            <a:r>
              <a:rPr lang="zh-CN" altLang="en-US" dirty="0"/>
              <a:t>  * 会话范围：会话范围是某个用户从首次访问服务器开始，到该用户关闭浏览器结束！</a:t>
            </a:r>
          </a:p>
          <a:p>
            <a:r>
              <a:rPr lang="zh-CN" altLang="en-US" dirty="0"/>
              <a:t>    &gt; 会话：一个用户对服务器的多次连贯性请求！所谓连贯性请求，就是该用户多次请求中间没有关闭浏览器！</a:t>
            </a:r>
          </a:p>
          <a:p>
            <a:r>
              <a:rPr lang="zh-CN" altLang="en-US" dirty="0"/>
              <a:t>  * </a:t>
            </a:r>
            <a:r>
              <a:rPr lang="zh-CN" altLang="en-US" dirty="0">
                <a:solidFill>
                  <a:srgbClr val="0000FF"/>
                </a:solidFill>
              </a:rPr>
              <a:t>服务器会为每个客户端创建一个session对象</a:t>
            </a:r>
            <a:r>
              <a:rPr lang="zh-CN" altLang="en-US" dirty="0"/>
              <a:t>，session就好比客户在服务器端的账户，它们被服务器保存到一个Map中，这个Map被称之为session缓存！</a:t>
            </a:r>
          </a:p>
          <a:p>
            <a:r>
              <a:rPr lang="zh-CN" altLang="en-US" dirty="0"/>
              <a:t>    &gt; Servlet中得到session对象：HttpSession session = request.getSession();</a:t>
            </a:r>
          </a:p>
          <a:p>
            <a:r>
              <a:rPr lang="zh-CN" altLang="en-US" dirty="0"/>
              <a:t>    &gt; Jsp中得到session对象：</a:t>
            </a:r>
            <a:r>
              <a:rPr lang="zh-CN" altLang="en-US" dirty="0">
                <a:solidFill>
                  <a:srgbClr val="FF0000"/>
                </a:solidFill>
              </a:rPr>
              <a:t>session是jsp内置对象之一，</a:t>
            </a:r>
            <a:r>
              <a:rPr lang="zh-CN" altLang="en-US" dirty="0"/>
              <a:t>不用创建就可以直接使用！</a:t>
            </a:r>
          </a:p>
          <a:p>
            <a:r>
              <a:rPr lang="zh-CN" altLang="en-US" dirty="0"/>
              <a:t>  * session域相关方法：</a:t>
            </a:r>
          </a:p>
          <a:p>
            <a:r>
              <a:rPr lang="zh-CN" altLang="en-US" dirty="0"/>
              <a:t>    &gt; void setAttribute(String name, Object value);    &gt; Object getAttribute(String name);    &gt; void removeAttribute(String name);</a:t>
            </a:r>
          </a:p>
        </p:txBody>
      </p:sp>
    </p:spTree>
    <p:extLst>
      <p:ext uri="{BB962C8B-B14F-4D97-AF65-F5344CB8AC3E}">
        <p14:creationId xmlns:p14="http://schemas.microsoft.com/office/powerpoint/2010/main" val="26542334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200" dirty="0"/>
              <a:t>Session</a:t>
            </a:r>
            <a:r>
              <a:rPr lang="zh-CN" altLang="en-US" sz="2200" dirty="0"/>
              <a:t>技术是指使用</a:t>
            </a:r>
            <a:r>
              <a:rPr lang="en-US" altLang="zh-CN" sz="2200" dirty="0" err="1"/>
              <a:t>HttpSession</a:t>
            </a:r>
            <a:r>
              <a:rPr lang="zh-CN" altLang="en-US" sz="2200" dirty="0"/>
              <a:t>对象实现会话跟踪的技术，是一种在服务器端保持会话跟踪的解决方案。 </a:t>
            </a:r>
            <a:endParaRPr lang="en-US" altLang="zh-CN" sz="2200" dirty="0"/>
          </a:p>
          <a:p>
            <a:r>
              <a:rPr lang="en-US" altLang="zh-CN" sz="2200" dirty="0">
                <a:solidFill>
                  <a:srgbClr val="FF0000"/>
                </a:solidFill>
              </a:rPr>
              <a:t>【</a:t>
            </a:r>
            <a:r>
              <a:rPr lang="zh-CN" altLang="en-US" sz="2200" dirty="0">
                <a:solidFill>
                  <a:srgbClr val="FF0000"/>
                </a:solidFill>
              </a:rPr>
              <a:t>与</a:t>
            </a:r>
            <a:r>
              <a:rPr lang="en-US" altLang="zh-CN" sz="2200" dirty="0">
                <a:solidFill>
                  <a:srgbClr val="FF0000"/>
                </a:solidFill>
              </a:rPr>
              <a:t>HTTP</a:t>
            </a:r>
            <a:r>
              <a:rPr lang="zh-CN" altLang="en-US" sz="2200" dirty="0">
                <a:solidFill>
                  <a:srgbClr val="FF0000"/>
                </a:solidFill>
              </a:rPr>
              <a:t>协议无关</a:t>
            </a:r>
            <a:r>
              <a:rPr lang="en-US" altLang="zh-CN" sz="2200" dirty="0">
                <a:solidFill>
                  <a:srgbClr val="FF0000"/>
                </a:solidFill>
              </a:rPr>
              <a:t>】</a:t>
            </a:r>
          </a:p>
          <a:p>
            <a:r>
              <a:rPr lang="en-US" altLang="zh-CN" sz="2200" dirty="0">
                <a:solidFill>
                  <a:srgbClr val="0000FF"/>
                </a:solidFill>
              </a:rPr>
              <a:t>1</a:t>
            </a:r>
            <a:r>
              <a:rPr lang="zh-CN" altLang="en-US" sz="2200" dirty="0">
                <a:solidFill>
                  <a:srgbClr val="0000FF"/>
                </a:solidFill>
              </a:rPr>
              <a:t>、</a:t>
            </a:r>
            <a:r>
              <a:rPr lang="en-US" altLang="zh-CN" sz="2200" dirty="0" err="1">
                <a:solidFill>
                  <a:srgbClr val="0000FF"/>
                </a:solidFill>
              </a:rPr>
              <a:t>HttpSession</a:t>
            </a:r>
            <a:r>
              <a:rPr lang="zh-CN" altLang="en-US" sz="2200" dirty="0">
                <a:solidFill>
                  <a:srgbClr val="0000FF"/>
                </a:solidFill>
              </a:rPr>
              <a:t>的获取</a:t>
            </a:r>
            <a:endParaRPr lang="en-US" altLang="zh-CN" sz="2200" dirty="0">
              <a:solidFill>
                <a:srgbClr val="0000FF"/>
              </a:solidFill>
            </a:endParaRPr>
          </a:p>
          <a:p>
            <a:pPr lvl="1"/>
            <a:r>
              <a:rPr lang="en-US" altLang="zh-CN" sz="2000" dirty="0" err="1"/>
              <a:t>HttpSession</a:t>
            </a:r>
            <a:r>
              <a:rPr lang="zh-CN" altLang="en-US" sz="2000" dirty="0"/>
              <a:t>通过</a:t>
            </a:r>
            <a:r>
              <a:rPr lang="en-US" altLang="zh-CN" sz="2000" dirty="0" err="1"/>
              <a:t>HttpServletRequest</a:t>
            </a:r>
            <a:r>
              <a:rPr lang="zh-CN" altLang="en-US" sz="2000" dirty="0"/>
              <a:t>的以下两种方法获取。</a:t>
            </a:r>
            <a:endParaRPr lang="en-US" altLang="zh-CN" sz="2000" dirty="0"/>
          </a:p>
          <a:p>
            <a:pPr lvl="2"/>
            <a:r>
              <a:rPr lang="en-US" altLang="zh-CN" sz="1800" dirty="0" err="1">
                <a:solidFill>
                  <a:srgbClr val="0000FF"/>
                </a:solidFill>
              </a:rPr>
              <a:t>getSession</a:t>
            </a:r>
            <a:r>
              <a:rPr lang="en-US" altLang="zh-CN" sz="1800" dirty="0">
                <a:solidFill>
                  <a:srgbClr val="0000FF"/>
                </a:solidFill>
              </a:rPr>
              <a:t>()</a:t>
            </a:r>
            <a:r>
              <a:rPr lang="zh-CN" altLang="en-US" sz="1800" dirty="0">
                <a:solidFill>
                  <a:srgbClr val="0000FF"/>
                </a:solidFill>
              </a:rPr>
              <a:t>：</a:t>
            </a:r>
            <a:r>
              <a:rPr lang="zh-CN" altLang="en-US" sz="1800" dirty="0"/>
              <a:t>如果会话没有被创建则创建并返回已创建则返回当前会话；</a:t>
            </a:r>
            <a:endParaRPr lang="en-US" altLang="zh-CN" sz="1800" dirty="0"/>
          </a:p>
          <a:p>
            <a:pPr lvl="2"/>
            <a:r>
              <a:rPr lang="en-US" altLang="zh-CN" sz="1800" dirty="0" err="1">
                <a:solidFill>
                  <a:srgbClr val="0000FF"/>
                </a:solidFill>
              </a:rPr>
              <a:t>getSession</a:t>
            </a:r>
            <a:r>
              <a:rPr lang="en-US" altLang="zh-CN" sz="1800" dirty="0">
                <a:solidFill>
                  <a:srgbClr val="0000FF"/>
                </a:solidFill>
              </a:rPr>
              <a:t>(</a:t>
            </a:r>
            <a:r>
              <a:rPr lang="en-US" altLang="zh-CN" sz="1800" dirty="0" err="1">
                <a:solidFill>
                  <a:srgbClr val="0000FF"/>
                </a:solidFill>
              </a:rPr>
              <a:t>boolean</a:t>
            </a:r>
            <a:r>
              <a:rPr lang="en-US" altLang="zh-CN" sz="1800" dirty="0">
                <a:solidFill>
                  <a:srgbClr val="0000FF"/>
                </a:solidFill>
              </a:rPr>
              <a:t>)</a:t>
            </a:r>
            <a:r>
              <a:rPr lang="zh-CN" altLang="en-US" sz="1800" dirty="0">
                <a:solidFill>
                  <a:srgbClr val="0000FF"/>
                </a:solidFill>
              </a:rPr>
              <a:t>：</a:t>
            </a:r>
            <a:r>
              <a:rPr lang="zh-CN" altLang="en-US" sz="1800" dirty="0"/>
              <a:t>如果参数是</a:t>
            </a:r>
            <a:r>
              <a:rPr lang="en-US" altLang="zh-CN" sz="1800" dirty="0"/>
              <a:t>false</a:t>
            </a:r>
            <a:r>
              <a:rPr lang="zh-CN" altLang="en-US" sz="1800" dirty="0"/>
              <a:t>，如果会话存在则返回，否则返回</a:t>
            </a:r>
            <a:r>
              <a:rPr lang="en-US" altLang="zh-CN" sz="1800" dirty="0"/>
              <a:t>null</a:t>
            </a:r>
            <a:r>
              <a:rPr lang="zh-CN" altLang="en-US" sz="1800" dirty="0"/>
              <a:t>。</a:t>
            </a:r>
            <a:endParaRPr lang="en-US" altLang="zh-CN" sz="1800" dirty="0"/>
          </a:p>
          <a:p>
            <a:r>
              <a:rPr lang="zh-CN" altLang="en-US" sz="2400" dirty="0">
                <a:solidFill>
                  <a:srgbClr val="FF0000"/>
                </a:solidFill>
              </a:rPr>
              <a:t>没有的时候，创建不创建的问题！</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113</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4</a:t>
            </a:r>
            <a:r>
              <a:rPr lang="zh-CN" altLang="en-US" dirty="0"/>
              <a:t>、</a:t>
            </a:r>
            <a:r>
              <a:rPr lang="en-US" altLang="zh-CN" dirty="0"/>
              <a:t>Session</a:t>
            </a:r>
            <a:r>
              <a:rPr lang="zh-CN" altLang="en-US" dirty="0"/>
              <a:t>技术</a:t>
            </a:r>
          </a:p>
        </p:txBody>
      </p:sp>
    </p:spTree>
    <p:extLst>
      <p:ext uri="{BB962C8B-B14F-4D97-AF65-F5344CB8AC3E}">
        <p14:creationId xmlns:p14="http://schemas.microsoft.com/office/powerpoint/2010/main" val="42120187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fontScale="92500" lnSpcReduction="10000"/>
          </a:bodyPr>
          <a:lstStyle/>
          <a:p>
            <a:r>
              <a:rPr lang="en-US" altLang="zh-CN" sz="2400" dirty="0">
                <a:solidFill>
                  <a:srgbClr val="0000FF"/>
                </a:solidFill>
              </a:rPr>
              <a:t>2</a:t>
            </a:r>
            <a:r>
              <a:rPr lang="zh-CN" altLang="en-US" sz="2400" dirty="0">
                <a:solidFill>
                  <a:srgbClr val="0000FF"/>
                </a:solidFill>
              </a:rPr>
              <a:t>、常用方法    </a:t>
            </a:r>
            <a:r>
              <a:rPr lang="en-US" altLang="zh-CN" sz="2400" u="sng" dirty="0" err="1">
                <a:solidFill>
                  <a:srgbClr val="FF0000"/>
                </a:solidFill>
              </a:rPr>
              <a:t>jsessionid</a:t>
            </a:r>
            <a:r>
              <a:rPr lang="en-US" altLang="zh-CN" sz="2400" u="sng" dirty="0">
                <a:solidFill>
                  <a:srgbClr val="FF0000"/>
                </a:solidFill>
              </a:rPr>
              <a:t> </a:t>
            </a:r>
            <a:r>
              <a:rPr lang="zh-CN" altLang="en-US" sz="2400" u="sng" dirty="0">
                <a:solidFill>
                  <a:srgbClr val="FF0000"/>
                </a:solidFill>
              </a:rPr>
              <a:t>（</a:t>
            </a:r>
            <a:r>
              <a:rPr lang="en-US" altLang="zh-CN" sz="2400" u="sng" dirty="0">
                <a:solidFill>
                  <a:srgbClr val="FF0000"/>
                </a:solidFill>
              </a:rPr>
              <a:t>cookie</a:t>
            </a:r>
            <a:r>
              <a:rPr lang="zh-CN" altLang="en-US" sz="2400" u="sng" dirty="0">
                <a:solidFill>
                  <a:srgbClr val="FF0000"/>
                </a:solidFill>
              </a:rPr>
              <a:t>）</a:t>
            </a:r>
            <a:endParaRPr lang="en-US" altLang="zh-CN" sz="2400" u="sng" dirty="0">
              <a:solidFill>
                <a:srgbClr val="FF0000"/>
              </a:solidFill>
            </a:endParaRPr>
          </a:p>
          <a:p>
            <a:pPr lvl="1"/>
            <a:r>
              <a:rPr lang="en-US" altLang="zh-CN" sz="1900" dirty="0">
                <a:solidFill>
                  <a:srgbClr val="0000FF"/>
                </a:solidFill>
              </a:rPr>
              <a:t>public void </a:t>
            </a:r>
            <a:r>
              <a:rPr lang="en-US" altLang="zh-CN" sz="1900" dirty="0" err="1">
                <a:solidFill>
                  <a:srgbClr val="0000FF"/>
                </a:solidFill>
              </a:rPr>
              <a:t>setAttribute</a:t>
            </a:r>
            <a:r>
              <a:rPr lang="en-US" altLang="zh-CN" sz="1900" dirty="0">
                <a:solidFill>
                  <a:srgbClr val="0000FF"/>
                </a:solidFill>
              </a:rPr>
              <a:t>(String </a:t>
            </a:r>
            <a:r>
              <a:rPr lang="en-US" altLang="zh-CN" sz="1900" dirty="0" err="1">
                <a:solidFill>
                  <a:srgbClr val="0000FF"/>
                </a:solidFill>
              </a:rPr>
              <a:t>name,Object</a:t>
            </a:r>
            <a:r>
              <a:rPr lang="en-US" altLang="zh-CN" sz="1900" dirty="0">
                <a:solidFill>
                  <a:srgbClr val="0000FF"/>
                </a:solidFill>
              </a:rPr>
              <a:t> value)</a:t>
            </a:r>
            <a:r>
              <a:rPr lang="zh-CN" altLang="en-US" sz="1900" dirty="0">
                <a:solidFill>
                  <a:srgbClr val="0000FF"/>
                </a:solidFill>
              </a:rPr>
              <a:t>：</a:t>
            </a:r>
            <a:r>
              <a:rPr lang="zh-CN" altLang="en-US" sz="1900" dirty="0"/>
              <a:t>将</a:t>
            </a:r>
            <a:r>
              <a:rPr lang="en-US" altLang="zh-CN" sz="1900" dirty="0"/>
              <a:t>value</a:t>
            </a:r>
            <a:r>
              <a:rPr lang="zh-CN" altLang="en-US" sz="1900" dirty="0"/>
              <a:t>对象以</a:t>
            </a:r>
            <a:r>
              <a:rPr lang="en-US" altLang="zh-CN" sz="1900" dirty="0"/>
              <a:t>name</a:t>
            </a:r>
            <a:r>
              <a:rPr lang="zh-CN" altLang="en-US" sz="1900" dirty="0"/>
              <a:t>名称绑定到会话。</a:t>
            </a:r>
          </a:p>
          <a:p>
            <a:pPr lvl="1"/>
            <a:r>
              <a:rPr lang="en-US" altLang="zh-CN" sz="1900" dirty="0">
                <a:solidFill>
                  <a:srgbClr val="0000FF"/>
                </a:solidFill>
              </a:rPr>
              <a:t>public object </a:t>
            </a:r>
            <a:r>
              <a:rPr lang="en-US" altLang="zh-CN" sz="1900" dirty="0" err="1">
                <a:solidFill>
                  <a:srgbClr val="0000FF"/>
                </a:solidFill>
              </a:rPr>
              <a:t>getAttribute</a:t>
            </a:r>
            <a:r>
              <a:rPr lang="en-US" altLang="zh-CN" sz="1900" dirty="0">
                <a:solidFill>
                  <a:srgbClr val="0000FF"/>
                </a:solidFill>
              </a:rPr>
              <a:t>(String name)</a:t>
            </a:r>
            <a:r>
              <a:rPr lang="zh-CN" altLang="en-US" sz="1900" dirty="0">
                <a:solidFill>
                  <a:srgbClr val="0000FF"/>
                </a:solidFill>
              </a:rPr>
              <a:t>：</a:t>
            </a:r>
            <a:r>
              <a:rPr lang="zh-CN" altLang="en-US" sz="1900" dirty="0"/>
              <a:t>取得</a:t>
            </a:r>
            <a:r>
              <a:rPr lang="en-US" altLang="zh-CN" sz="1900" dirty="0"/>
              <a:t>name</a:t>
            </a:r>
            <a:r>
              <a:rPr lang="zh-CN" altLang="en-US" sz="1900" dirty="0"/>
              <a:t>的属性值，如果属性不存在则返回</a:t>
            </a:r>
            <a:r>
              <a:rPr lang="en-US" altLang="zh-CN" sz="1900" dirty="0"/>
              <a:t>null</a:t>
            </a:r>
            <a:r>
              <a:rPr lang="zh-CN" altLang="en-US" sz="1900" dirty="0"/>
              <a:t>。</a:t>
            </a:r>
          </a:p>
          <a:p>
            <a:pPr lvl="1"/>
            <a:r>
              <a:rPr lang="en-US" altLang="zh-CN" sz="1900" dirty="0"/>
              <a:t>public String </a:t>
            </a:r>
            <a:r>
              <a:rPr lang="en-US" altLang="zh-CN" sz="1900" dirty="0" err="1"/>
              <a:t>getId</a:t>
            </a:r>
            <a:r>
              <a:rPr lang="en-US" altLang="zh-CN" sz="1900" dirty="0"/>
              <a:t>()</a:t>
            </a:r>
            <a:r>
              <a:rPr lang="zh-CN" altLang="en-US" sz="1900" dirty="0"/>
              <a:t>：返回包含分配给此会话的唯一标识符的字符串。</a:t>
            </a:r>
            <a:endParaRPr lang="en-US" altLang="zh-CN" sz="1900" dirty="0"/>
          </a:p>
          <a:p>
            <a:pPr lvl="1"/>
            <a:r>
              <a:rPr lang="en-US" altLang="zh-CN" sz="1900" dirty="0"/>
              <a:t>public void </a:t>
            </a:r>
            <a:r>
              <a:rPr lang="en-US" altLang="zh-CN" sz="1900" dirty="0" err="1"/>
              <a:t>setMaxInactiveInterval</a:t>
            </a:r>
            <a:r>
              <a:rPr lang="en-US" altLang="zh-CN" sz="1900" dirty="0"/>
              <a:t>(</a:t>
            </a:r>
            <a:r>
              <a:rPr lang="en-US" altLang="zh-CN" sz="1900" dirty="0" err="1"/>
              <a:t>int</a:t>
            </a:r>
            <a:r>
              <a:rPr lang="en-US" altLang="zh-CN" sz="1900" dirty="0"/>
              <a:t> seconds)</a:t>
            </a:r>
            <a:r>
              <a:rPr lang="zh-CN" altLang="en-US" sz="1900" dirty="0"/>
              <a:t>：允许客户客户请求的最长时间。</a:t>
            </a:r>
          </a:p>
          <a:p>
            <a:pPr lvl="1"/>
            <a:r>
              <a:rPr lang="en-US" altLang="zh-CN" sz="1900" dirty="0"/>
              <a:t>public </a:t>
            </a:r>
            <a:r>
              <a:rPr lang="en-US" altLang="zh-CN" sz="1900" dirty="0" err="1"/>
              <a:t>int</a:t>
            </a:r>
            <a:r>
              <a:rPr lang="en-US" altLang="zh-CN" sz="1900" dirty="0"/>
              <a:t> </a:t>
            </a:r>
            <a:r>
              <a:rPr lang="en-US" altLang="zh-CN" sz="1900" dirty="0" err="1"/>
              <a:t>getMaxInactiveInterval</a:t>
            </a:r>
            <a:r>
              <a:rPr lang="en-US" altLang="zh-CN" sz="1900" dirty="0"/>
              <a:t>()</a:t>
            </a:r>
            <a:r>
              <a:rPr lang="zh-CN" altLang="en-US" sz="1900" dirty="0"/>
              <a:t>：返回在会话期间内客户请求的最长时间，单位是秒。</a:t>
            </a:r>
            <a:endParaRPr lang="en-US" altLang="zh-CN" sz="1900" dirty="0"/>
          </a:p>
          <a:p>
            <a:pPr lvl="1"/>
            <a:r>
              <a:rPr lang="en-US" altLang="zh-CN" sz="1900" dirty="0"/>
              <a:t>void invalidate()</a:t>
            </a:r>
            <a:r>
              <a:rPr lang="zh-CN" altLang="en-US" sz="1900" dirty="0"/>
              <a:t>：设置</a:t>
            </a:r>
            <a:r>
              <a:rPr lang="en-US" altLang="zh-CN" sz="1900" dirty="0" err="1"/>
              <a:t>HttpSession</a:t>
            </a:r>
            <a:r>
              <a:rPr lang="zh-CN" altLang="en-US" sz="1900" dirty="0"/>
              <a:t>对象失效。</a:t>
            </a:r>
          </a:p>
          <a:p>
            <a:pPr lvl="1"/>
            <a:r>
              <a:rPr lang="en-US" altLang="zh-CN" sz="1900" dirty="0"/>
              <a:t>……</a:t>
            </a:r>
            <a:endParaRPr lang="zh-CN" altLang="en-US" sz="19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114</a:t>
            </a:fld>
            <a:r>
              <a:rPr lang="en-US" altLang="zh-CN"/>
              <a:t>-</a:t>
            </a:r>
            <a:endParaRPr lang="zh-CN" altLang="en-US" dirty="0"/>
          </a:p>
        </p:txBody>
      </p:sp>
      <p:sp>
        <p:nvSpPr>
          <p:cNvPr id="4" name="内容占位符 3">
            <a:extLst>
              <a:ext uri="{FF2B5EF4-FFF2-40B4-BE49-F238E27FC236}">
                <a16:creationId xmlns:a16="http://schemas.microsoft.com/office/drawing/2014/main" id="{45D58AB9-5868-44A0-BA1D-BE65720A657B}"/>
              </a:ext>
            </a:extLst>
          </p:cNvPr>
          <p:cNvSpPr txBox="1">
            <a:spLocks/>
          </p:cNvSpPr>
          <p:nvPr/>
        </p:nvSpPr>
        <p:spPr>
          <a:xfrm>
            <a:off x="251520" y="404664"/>
            <a:ext cx="6256146" cy="60235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b="1" dirty="0">
                <a:solidFill>
                  <a:srgbClr val="0000FF"/>
                </a:solidFill>
              </a:rPr>
              <a:t>4</a:t>
            </a:r>
            <a:r>
              <a:rPr lang="zh-CN" altLang="en-US" sz="2400" b="1" dirty="0">
                <a:solidFill>
                  <a:srgbClr val="0000FF"/>
                </a:solidFill>
              </a:rPr>
              <a:t>、</a:t>
            </a:r>
            <a:r>
              <a:rPr lang="en-US" altLang="zh-CN" sz="2400" b="1" dirty="0">
                <a:solidFill>
                  <a:srgbClr val="0000FF"/>
                </a:solidFill>
              </a:rPr>
              <a:t>Session</a:t>
            </a:r>
            <a:r>
              <a:rPr lang="zh-CN" altLang="en-US" sz="2400" b="1" dirty="0">
                <a:solidFill>
                  <a:srgbClr val="0000FF"/>
                </a:solidFill>
              </a:rPr>
              <a:t>技术</a:t>
            </a:r>
          </a:p>
        </p:txBody>
      </p:sp>
    </p:spTree>
    <p:extLst>
      <p:ext uri="{BB962C8B-B14F-4D97-AF65-F5344CB8AC3E}">
        <p14:creationId xmlns:p14="http://schemas.microsoft.com/office/powerpoint/2010/main" val="38552760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E060B14-AC08-4EF2-89DA-7A2A425898BA}"/>
              </a:ext>
            </a:extLst>
          </p:cNvPr>
          <p:cNvSpPr>
            <a:spLocks noGrp="1"/>
          </p:cNvSpPr>
          <p:nvPr>
            <p:ph type="sldNum" sz="quarter" idx="16"/>
          </p:nvPr>
        </p:nvSpPr>
        <p:spPr/>
        <p:txBody>
          <a:bodyPr/>
          <a:lstStyle/>
          <a:p>
            <a:r>
              <a:rPr lang="en-US" altLang="zh-CN"/>
              <a:t>-</a:t>
            </a:r>
            <a:fld id="{607E7C13-E761-4825-B475-3D492D85C8BC}" type="slidenum">
              <a:rPr lang="zh-CN" altLang="en-US" smtClean="0"/>
              <a:pPr/>
              <a:t>115</a:t>
            </a:fld>
            <a:r>
              <a:rPr lang="en-US" altLang="zh-CN"/>
              <a:t>-</a:t>
            </a:r>
            <a:endParaRPr lang="zh-CN" altLang="en-US" dirty="0"/>
          </a:p>
        </p:txBody>
      </p:sp>
      <p:sp>
        <p:nvSpPr>
          <p:cNvPr id="5" name="内容占位符 3">
            <a:extLst>
              <a:ext uri="{FF2B5EF4-FFF2-40B4-BE49-F238E27FC236}">
                <a16:creationId xmlns:a16="http://schemas.microsoft.com/office/drawing/2014/main" id="{A4720981-BC1D-41C9-B123-203231C024F8}"/>
              </a:ext>
            </a:extLst>
          </p:cNvPr>
          <p:cNvSpPr txBox="1">
            <a:spLocks/>
          </p:cNvSpPr>
          <p:nvPr/>
        </p:nvSpPr>
        <p:spPr>
          <a:xfrm>
            <a:off x="129907" y="404664"/>
            <a:ext cx="6256146" cy="60235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b="1" dirty="0">
                <a:solidFill>
                  <a:srgbClr val="0000FF"/>
                </a:solidFill>
              </a:rPr>
              <a:t>4</a:t>
            </a:r>
            <a:r>
              <a:rPr lang="zh-CN" altLang="en-US" sz="2400" b="1" dirty="0">
                <a:solidFill>
                  <a:srgbClr val="0000FF"/>
                </a:solidFill>
              </a:rPr>
              <a:t>、</a:t>
            </a:r>
            <a:r>
              <a:rPr lang="en-US" altLang="zh-CN" sz="2400" b="1" dirty="0">
                <a:solidFill>
                  <a:srgbClr val="0000FF"/>
                </a:solidFill>
              </a:rPr>
              <a:t>Session</a:t>
            </a:r>
            <a:r>
              <a:rPr lang="zh-CN" altLang="en-US" sz="2400" b="1" dirty="0">
                <a:solidFill>
                  <a:srgbClr val="0000FF"/>
                </a:solidFill>
              </a:rPr>
              <a:t>技术</a:t>
            </a:r>
          </a:p>
        </p:txBody>
      </p:sp>
      <p:sp>
        <p:nvSpPr>
          <p:cNvPr id="6" name="矩形 5">
            <a:extLst>
              <a:ext uri="{FF2B5EF4-FFF2-40B4-BE49-F238E27FC236}">
                <a16:creationId xmlns:a16="http://schemas.microsoft.com/office/drawing/2014/main" id="{EFA0497F-9A19-4237-B803-5B20F973D127}"/>
              </a:ext>
            </a:extLst>
          </p:cNvPr>
          <p:cNvSpPr/>
          <p:nvPr/>
        </p:nvSpPr>
        <p:spPr>
          <a:xfrm>
            <a:off x="107504" y="766850"/>
            <a:ext cx="9145016" cy="5909310"/>
          </a:xfrm>
          <a:prstGeom prst="rect">
            <a:avLst/>
          </a:prstGeom>
        </p:spPr>
        <p:txBody>
          <a:bodyPr wrap="square">
            <a:spAutoFit/>
          </a:bodyPr>
          <a:lstStyle/>
          <a:p>
            <a:r>
              <a:rPr lang="zh-CN" altLang="en-US" dirty="0"/>
              <a:t>HttpSession原理（理解）</a:t>
            </a:r>
          </a:p>
          <a:p>
            <a:r>
              <a:rPr lang="zh-CN" altLang="en-US" dirty="0">
                <a:solidFill>
                  <a:srgbClr val="FF0000"/>
                </a:solidFill>
              </a:rPr>
              <a:t> * 服务器不会马上给你创建session，在第一次获取session时，才会创建！</a:t>
            </a:r>
            <a:endParaRPr lang="en-US" altLang="zh-CN" dirty="0">
              <a:solidFill>
                <a:srgbClr val="FF0000"/>
              </a:solidFill>
            </a:endParaRPr>
          </a:p>
          <a:p>
            <a:endParaRPr lang="en-US" altLang="zh-CN" u="sng" dirty="0">
              <a:solidFill>
                <a:srgbClr val="FF0000"/>
              </a:solidFill>
            </a:endParaRPr>
          </a:p>
          <a:p>
            <a:r>
              <a:rPr lang="zh-CN" altLang="en-US" u="sng" dirty="0">
                <a:solidFill>
                  <a:srgbClr val="0000FF"/>
                </a:solidFill>
              </a:rPr>
              <a:t>request.getSession();</a:t>
            </a:r>
            <a:endParaRPr lang="en-US" altLang="zh-CN" u="sng" dirty="0">
              <a:solidFill>
                <a:srgbClr val="0000FF"/>
              </a:solidFill>
            </a:endParaRPr>
          </a:p>
          <a:p>
            <a:endParaRPr lang="en-US" altLang="zh-CN" dirty="0"/>
          </a:p>
          <a:p>
            <a:r>
              <a:rPr lang="zh-CN" altLang="en-US" dirty="0"/>
              <a:t>    &gt; </a:t>
            </a:r>
            <a:r>
              <a:rPr lang="zh-CN" altLang="en-US" dirty="0">
                <a:solidFill>
                  <a:srgbClr val="FF0000"/>
                </a:solidFill>
              </a:rPr>
              <a:t>获取Cookie中的JSESSIONID：</a:t>
            </a:r>
          </a:p>
          <a:p>
            <a:r>
              <a:rPr lang="zh-CN" altLang="en-US" dirty="0"/>
              <a:t>      &lt;&gt; 如果sessionId不存在，创建session，把session保存起来，</a:t>
            </a:r>
            <a:r>
              <a:rPr lang="zh-CN" altLang="en-US" u="sng" dirty="0"/>
              <a:t>把新创建的sessionId保存到Cookie中</a:t>
            </a:r>
          </a:p>
          <a:p>
            <a:r>
              <a:rPr lang="zh-CN" altLang="en-US" dirty="0"/>
              <a:t>      &lt;&gt; 如果sessionId存在，通过sessionId查找session对象，如果没有查找到，创建session，把session保存起来，把新创建的sessionId保存到Cookie中</a:t>
            </a:r>
          </a:p>
          <a:p>
            <a:r>
              <a:rPr lang="zh-CN" altLang="en-US" dirty="0"/>
              <a:t>      &lt;&gt; 如果sessionId存在，通过sessionId查找到了session对象，那么就不会再创建session对象了。</a:t>
            </a:r>
          </a:p>
          <a:p>
            <a:r>
              <a:rPr lang="zh-CN" altLang="en-US" dirty="0"/>
              <a:t>      &lt;&gt; 返回session</a:t>
            </a:r>
          </a:p>
          <a:p>
            <a:r>
              <a:rPr lang="zh-CN" altLang="en-US" dirty="0"/>
              <a:t>    &gt; 如果创建了新的session，</a:t>
            </a:r>
            <a:r>
              <a:rPr lang="zh-CN" altLang="en-US" u="sng" dirty="0"/>
              <a:t>浏览器会得到一个包含了sessionId的Cookie，</a:t>
            </a:r>
            <a:r>
              <a:rPr lang="zh-CN" altLang="en-US" dirty="0"/>
              <a:t>这个Cookie的生命为-1，即只在浏览器内存中存在，如果不关闭浏览器，那么Cookie就一直存在。</a:t>
            </a:r>
            <a:endParaRPr lang="en-US" altLang="zh-CN" dirty="0"/>
          </a:p>
          <a:p>
            <a:endParaRPr lang="zh-CN" altLang="en-US" dirty="0"/>
          </a:p>
          <a:p>
            <a:r>
              <a:rPr lang="zh-CN" altLang="en-US" dirty="0"/>
              <a:t>    &gt; 下次请求时，再次执行</a:t>
            </a:r>
            <a:r>
              <a:rPr lang="zh-CN" altLang="en-US" u="sng" dirty="0">
                <a:solidFill>
                  <a:srgbClr val="FF0000"/>
                </a:solidFill>
              </a:rPr>
              <a:t>request.getSession()</a:t>
            </a:r>
            <a:r>
              <a:rPr lang="zh-CN" altLang="en-US" dirty="0"/>
              <a:t>方法时，因为可以通过Cookie中的sessionId找到session对象，所以与上一次请求使用的是同一session对象。</a:t>
            </a:r>
            <a:endParaRPr lang="en-US" altLang="zh-CN" dirty="0"/>
          </a:p>
          <a:p>
            <a:endParaRPr lang="en-US" altLang="zh-CN" dirty="0"/>
          </a:p>
          <a:p>
            <a:r>
              <a:rPr lang="zh-CN" altLang="en-US" b="1" u="sng" dirty="0">
                <a:solidFill>
                  <a:srgbClr val="FF0000"/>
                </a:solidFill>
              </a:rPr>
              <a:t>访问</a:t>
            </a:r>
            <a:r>
              <a:rPr lang="en-US" altLang="zh-CN" b="1" u="sng" dirty="0">
                <a:solidFill>
                  <a:srgbClr val="FF0000"/>
                </a:solidFill>
              </a:rPr>
              <a:t>JSP</a:t>
            </a:r>
            <a:r>
              <a:rPr lang="zh-CN" altLang="en-US" b="1" u="sng" dirty="0">
                <a:solidFill>
                  <a:srgbClr val="FF0000"/>
                </a:solidFill>
              </a:rPr>
              <a:t>自动创建</a:t>
            </a:r>
            <a:r>
              <a:rPr lang="en-US" altLang="zh-CN" b="1" u="sng" dirty="0" err="1">
                <a:solidFill>
                  <a:srgbClr val="FF0000"/>
                </a:solidFill>
              </a:rPr>
              <a:t>jsessionid</a:t>
            </a:r>
            <a:r>
              <a:rPr lang="zh-CN" altLang="en-US" b="1" u="sng" dirty="0">
                <a:solidFill>
                  <a:srgbClr val="FF0000"/>
                </a:solidFill>
              </a:rPr>
              <a:t>，</a:t>
            </a:r>
            <a:r>
              <a:rPr lang="en-US" altLang="zh-CN" b="1" u="sng" dirty="0">
                <a:solidFill>
                  <a:srgbClr val="FF0000"/>
                </a:solidFill>
              </a:rPr>
              <a:t>Servlet</a:t>
            </a:r>
            <a:r>
              <a:rPr lang="zh-CN" altLang="en-US" b="1" u="sng" dirty="0">
                <a:solidFill>
                  <a:srgbClr val="FF0000"/>
                </a:solidFill>
              </a:rPr>
              <a:t>中 需要</a:t>
            </a:r>
            <a:r>
              <a:rPr lang="en-US" altLang="zh-CN" b="1" u="sng" dirty="0" err="1">
                <a:solidFill>
                  <a:srgbClr val="FF0000"/>
                </a:solidFill>
              </a:rPr>
              <a:t>request.getSession</a:t>
            </a:r>
            <a:r>
              <a:rPr lang="en-US" altLang="zh-CN" b="1" u="sng" dirty="0">
                <a:solidFill>
                  <a:srgbClr val="FF0000"/>
                </a:solidFill>
              </a:rPr>
              <a:t>()</a:t>
            </a:r>
            <a:r>
              <a:rPr lang="zh-CN" altLang="en-US" b="1" u="sng" dirty="0">
                <a:solidFill>
                  <a:srgbClr val="FF0000"/>
                </a:solidFill>
              </a:rPr>
              <a:t>方法；</a:t>
            </a:r>
          </a:p>
          <a:p>
            <a:r>
              <a:rPr lang="zh-CN" altLang="en-US" dirty="0"/>
              <a:t>  </a:t>
            </a:r>
          </a:p>
        </p:txBody>
      </p:sp>
    </p:spTree>
    <p:extLst>
      <p:ext uri="{BB962C8B-B14F-4D97-AF65-F5344CB8AC3E}">
        <p14:creationId xmlns:p14="http://schemas.microsoft.com/office/powerpoint/2010/main" val="9733180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6AAF561-8550-4D5D-AA42-090AE35CFC80}"/>
              </a:ext>
            </a:extLst>
          </p:cNvPr>
          <p:cNvSpPr>
            <a:spLocks noGrp="1"/>
          </p:cNvSpPr>
          <p:nvPr>
            <p:ph type="sldNum" sz="quarter" idx="16"/>
          </p:nvPr>
        </p:nvSpPr>
        <p:spPr/>
        <p:txBody>
          <a:bodyPr/>
          <a:lstStyle/>
          <a:p>
            <a:r>
              <a:rPr lang="en-US" altLang="zh-CN"/>
              <a:t>-</a:t>
            </a:r>
            <a:fld id="{607E7C13-E761-4825-B475-3D492D85C8BC}" type="slidenum">
              <a:rPr lang="zh-CN" altLang="en-US" smtClean="0"/>
              <a:pPr/>
              <a:t>116</a:t>
            </a:fld>
            <a:r>
              <a:rPr lang="en-US" altLang="zh-CN"/>
              <a:t>-</a:t>
            </a:r>
            <a:endParaRPr lang="zh-CN" altLang="en-US" dirty="0"/>
          </a:p>
        </p:txBody>
      </p:sp>
      <p:sp>
        <p:nvSpPr>
          <p:cNvPr id="4" name="矩形 3">
            <a:extLst>
              <a:ext uri="{FF2B5EF4-FFF2-40B4-BE49-F238E27FC236}">
                <a16:creationId xmlns:a16="http://schemas.microsoft.com/office/drawing/2014/main" id="{0197CA41-4B04-44A7-9F75-69540E2D175C}"/>
              </a:ext>
            </a:extLst>
          </p:cNvPr>
          <p:cNvSpPr/>
          <p:nvPr/>
        </p:nvSpPr>
        <p:spPr>
          <a:xfrm>
            <a:off x="1043608" y="2492896"/>
            <a:ext cx="7182544" cy="1477328"/>
          </a:xfrm>
          <a:prstGeom prst="rect">
            <a:avLst/>
          </a:prstGeom>
        </p:spPr>
        <p:txBody>
          <a:bodyPr wrap="square">
            <a:spAutoFit/>
          </a:bodyPr>
          <a:lstStyle/>
          <a:p>
            <a:r>
              <a:rPr lang="zh-CN" altLang="en-US" dirty="0"/>
              <a:t> request.getSession(false)、request.getSession(true)、request.getSession()，后两个方法效果相同，</a:t>
            </a:r>
            <a:endParaRPr lang="en-US" altLang="zh-CN" dirty="0"/>
          </a:p>
          <a:p>
            <a:endParaRPr lang="zh-CN" altLang="en-US" dirty="0"/>
          </a:p>
          <a:p>
            <a:r>
              <a:rPr lang="zh-CN" altLang="en-US" dirty="0"/>
              <a:t>    &gt; 第一个方法：如果session缓存中(如果cookie不存在)，不存在session，那么返回null，而不会创建session对象。</a:t>
            </a:r>
          </a:p>
        </p:txBody>
      </p:sp>
      <p:sp>
        <p:nvSpPr>
          <p:cNvPr id="5" name="内容占位符 3">
            <a:extLst>
              <a:ext uri="{FF2B5EF4-FFF2-40B4-BE49-F238E27FC236}">
                <a16:creationId xmlns:a16="http://schemas.microsoft.com/office/drawing/2014/main" id="{3BA4186D-7C2C-438B-A7FF-DFAE8978FC46}"/>
              </a:ext>
            </a:extLst>
          </p:cNvPr>
          <p:cNvSpPr txBox="1">
            <a:spLocks/>
          </p:cNvSpPr>
          <p:nvPr/>
        </p:nvSpPr>
        <p:spPr>
          <a:xfrm>
            <a:off x="251520" y="404664"/>
            <a:ext cx="6256146" cy="60235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b="1" dirty="0">
                <a:solidFill>
                  <a:srgbClr val="0000FF"/>
                </a:solidFill>
              </a:rPr>
              <a:t>4</a:t>
            </a:r>
            <a:r>
              <a:rPr lang="zh-CN" altLang="en-US" sz="2400" b="1" dirty="0">
                <a:solidFill>
                  <a:srgbClr val="0000FF"/>
                </a:solidFill>
              </a:rPr>
              <a:t>、</a:t>
            </a:r>
            <a:r>
              <a:rPr lang="en-US" altLang="zh-CN" sz="2400" b="1" dirty="0">
                <a:solidFill>
                  <a:srgbClr val="0000FF"/>
                </a:solidFill>
              </a:rPr>
              <a:t>Session</a:t>
            </a:r>
            <a:r>
              <a:rPr lang="zh-CN" altLang="en-US" sz="2400" b="1" dirty="0">
                <a:solidFill>
                  <a:srgbClr val="0000FF"/>
                </a:solidFill>
              </a:rPr>
              <a:t>技术</a:t>
            </a:r>
          </a:p>
        </p:txBody>
      </p:sp>
    </p:spTree>
    <p:extLst>
      <p:ext uri="{BB962C8B-B14F-4D97-AF65-F5344CB8AC3E}">
        <p14:creationId xmlns:p14="http://schemas.microsoft.com/office/powerpoint/2010/main" val="4878796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55576" y="332656"/>
            <a:ext cx="7848872" cy="619268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lnSpc>
                <a:spcPct val="200000"/>
              </a:lnSpc>
            </a:pPr>
            <a:r>
              <a:rPr lang="en-US" altLang="zh-CN" sz="2000" b="1" dirty="0">
                <a:solidFill>
                  <a:srgbClr val="0000FF"/>
                </a:solidFill>
              </a:rPr>
              <a:t>Info.html</a:t>
            </a:r>
            <a:r>
              <a:rPr lang="zh-CN" altLang="en-US" sz="2000" b="1" dirty="0"/>
              <a:t>（发出请求）</a:t>
            </a:r>
            <a:endParaRPr lang="en-US" altLang="zh-CN" sz="2000" b="1" dirty="0"/>
          </a:p>
          <a:p>
            <a:pPr algn="ctr">
              <a:lnSpc>
                <a:spcPct val="200000"/>
              </a:lnSpc>
            </a:pPr>
            <a:r>
              <a:rPr lang="en-US" altLang="zh-CN" sz="2000" b="1" dirty="0">
                <a:solidFill>
                  <a:srgbClr val="0000FF"/>
                </a:solidFill>
              </a:rPr>
              <a:t>StudentInfo.java</a:t>
            </a:r>
            <a:r>
              <a:rPr lang="zh-CN" altLang="en-US" sz="2000" b="1" dirty="0"/>
              <a:t>（</a:t>
            </a:r>
            <a:r>
              <a:rPr lang="en-US" altLang="zh-CN" sz="2000" b="1" dirty="0"/>
              <a:t>Servlet</a:t>
            </a:r>
            <a:r>
              <a:rPr lang="zh-CN" altLang="en-US" sz="2000" b="1" dirty="0"/>
              <a:t>接收请求，并保存至</a:t>
            </a:r>
            <a:r>
              <a:rPr lang="en-US" altLang="zh-CN" sz="2000" b="1" dirty="0"/>
              <a:t>session</a:t>
            </a:r>
            <a:r>
              <a:rPr lang="zh-CN" altLang="en-US" sz="2000" b="1" dirty="0"/>
              <a:t>中）</a:t>
            </a:r>
            <a:endParaRPr lang="en-US" altLang="zh-CN" sz="2000" b="1" dirty="0"/>
          </a:p>
          <a:p>
            <a:pPr algn="ctr">
              <a:lnSpc>
                <a:spcPct val="200000"/>
              </a:lnSpc>
            </a:pPr>
            <a:r>
              <a:rPr lang="en-US" altLang="zh-CN" sz="2000" b="1" dirty="0" err="1">
                <a:solidFill>
                  <a:srgbClr val="0000FF"/>
                </a:solidFill>
              </a:rPr>
              <a:t>ShowInfo.jsp</a:t>
            </a:r>
            <a:r>
              <a:rPr lang="zh-CN" altLang="en-US" sz="2000" b="1" dirty="0"/>
              <a:t>（由</a:t>
            </a:r>
            <a:r>
              <a:rPr lang="en-US" altLang="zh-CN" sz="2000" b="1" dirty="0"/>
              <a:t>session</a:t>
            </a:r>
            <a:r>
              <a:rPr lang="zh-CN" altLang="en-US" sz="2000" b="1" dirty="0"/>
              <a:t>中取出并显示）</a:t>
            </a:r>
            <a:endParaRPr lang="en-US" altLang="zh-CN" sz="2000" b="1" dirty="0"/>
          </a:p>
        </p:txBody>
      </p:sp>
      <p:sp>
        <p:nvSpPr>
          <p:cNvPr id="4" name="平行四边形 3"/>
          <p:cNvSpPr/>
          <p:nvPr/>
        </p:nvSpPr>
        <p:spPr>
          <a:xfrm>
            <a:off x="395536" y="332656"/>
            <a:ext cx="1224136" cy="864096"/>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solidFill>
                  <a:srgbClr val="C00000"/>
                </a:solidFill>
                <a:latin typeface="微软雅黑" pitchFamily="34" charset="-122"/>
                <a:ea typeface="微软雅黑" pitchFamily="34" charset="-122"/>
              </a:rPr>
              <a:t>例子</a:t>
            </a:r>
          </a:p>
        </p:txBody>
      </p:sp>
      <p:pic>
        <p:nvPicPr>
          <p:cNvPr id="1026" name="Picture 2"/>
          <p:cNvPicPr>
            <a:picLocks noChangeAspect="1" noChangeArrowheads="1"/>
          </p:cNvPicPr>
          <p:nvPr/>
        </p:nvPicPr>
        <p:blipFill>
          <a:blip r:embed="rId3" cstate="print"/>
          <a:srcRect/>
          <a:stretch>
            <a:fillRect/>
          </a:stretch>
        </p:blipFill>
        <p:spPr bwMode="auto">
          <a:xfrm>
            <a:off x="2483768" y="2492896"/>
            <a:ext cx="4829383" cy="36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0267142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51520" y="1196752"/>
            <a:ext cx="8784976" cy="5184576"/>
          </a:xfrm>
        </p:spPr>
        <p:txBody>
          <a:bodyPr>
            <a:normAutofit lnSpcReduction="10000"/>
          </a:bodyPr>
          <a:lstStyle/>
          <a:p>
            <a:r>
              <a:rPr lang="en-US" altLang="zh-CN" sz="2400" dirty="0">
                <a:solidFill>
                  <a:srgbClr val="0000FF"/>
                </a:solidFill>
              </a:rPr>
              <a:t>URL</a:t>
            </a:r>
            <a:r>
              <a:rPr lang="zh-CN" altLang="en-US" sz="2400" dirty="0">
                <a:solidFill>
                  <a:srgbClr val="0000FF"/>
                </a:solidFill>
              </a:rPr>
              <a:t>重写是指服务器程序对接收的</a:t>
            </a:r>
            <a:r>
              <a:rPr lang="en-US" altLang="zh-CN" sz="2400" dirty="0">
                <a:solidFill>
                  <a:srgbClr val="0000FF"/>
                </a:solidFill>
              </a:rPr>
              <a:t>URL</a:t>
            </a:r>
            <a:r>
              <a:rPr lang="zh-CN" altLang="en-US" sz="2400" dirty="0">
                <a:solidFill>
                  <a:srgbClr val="0000FF"/>
                </a:solidFill>
              </a:rPr>
              <a:t>请求重新写成网站可以处理的另一个</a:t>
            </a:r>
            <a:r>
              <a:rPr lang="en-US" altLang="zh-CN" sz="2400" dirty="0">
                <a:solidFill>
                  <a:srgbClr val="0000FF"/>
                </a:solidFill>
              </a:rPr>
              <a:t>URL</a:t>
            </a:r>
            <a:r>
              <a:rPr lang="zh-CN" altLang="en-US" sz="2400" dirty="0">
                <a:solidFill>
                  <a:srgbClr val="0000FF"/>
                </a:solidFill>
              </a:rPr>
              <a:t>的过程。</a:t>
            </a:r>
            <a:r>
              <a:rPr lang="en-US" altLang="zh-CN" sz="2400" dirty="0"/>
              <a:t>URL</a:t>
            </a:r>
            <a:r>
              <a:rPr lang="zh-CN" altLang="en-US" sz="2400" dirty="0"/>
              <a:t>重写技术是实现动态网站会话</a:t>
            </a:r>
            <a:r>
              <a:rPr lang="zh-CN" altLang="en-US" sz="2400" dirty="0">
                <a:solidFill>
                  <a:srgbClr val="FF0000"/>
                </a:solidFill>
              </a:rPr>
              <a:t>跟踪的重要保障。</a:t>
            </a:r>
            <a:endParaRPr lang="en-US" altLang="zh-CN" sz="2400" dirty="0">
              <a:solidFill>
                <a:srgbClr val="FF0000"/>
              </a:solidFill>
            </a:endParaRPr>
          </a:p>
          <a:p>
            <a:r>
              <a:rPr lang="zh-CN" altLang="en-US" sz="2400" dirty="0"/>
              <a:t>在实际应用中，当不能确定客户端浏览器是否支持</a:t>
            </a:r>
            <a:r>
              <a:rPr lang="en-US" altLang="zh-CN" sz="2400" dirty="0"/>
              <a:t>Cookie</a:t>
            </a:r>
            <a:r>
              <a:rPr lang="zh-CN" altLang="en-US" sz="2400" dirty="0"/>
              <a:t>的情况下，使用</a:t>
            </a:r>
            <a:r>
              <a:rPr lang="en-US" altLang="zh-CN" sz="2400" dirty="0"/>
              <a:t>URL</a:t>
            </a:r>
            <a:r>
              <a:rPr lang="zh-CN" altLang="en-US" sz="2400" dirty="0"/>
              <a:t>重写技术可以对请求的</a:t>
            </a:r>
            <a:r>
              <a:rPr lang="en-US" altLang="zh-CN" sz="2400" dirty="0"/>
              <a:t>URL</a:t>
            </a:r>
            <a:r>
              <a:rPr lang="zh-CN" altLang="en-US" sz="2400" dirty="0"/>
              <a:t>地址追加会话表示，从而实现用户的会话跟踪。</a:t>
            </a:r>
            <a:endParaRPr lang="en-US" altLang="zh-CN" sz="2400" dirty="0"/>
          </a:p>
          <a:p>
            <a:r>
              <a:rPr lang="zh-CN" altLang="en-US" sz="2400" dirty="0"/>
              <a:t>例请求地址：</a:t>
            </a:r>
            <a:r>
              <a:rPr lang="en-US" altLang="zh-CN" sz="2400" u="sng" dirty="0">
                <a:solidFill>
                  <a:srgbClr val="0000FF"/>
                </a:solidFill>
              </a:rPr>
              <a:t>http://localhost:8080/test1/EncodeURLServlet</a:t>
            </a:r>
          </a:p>
          <a:p>
            <a:r>
              <a:rPr lang="zh-CN" altLang="en-US" sz="2400" dirty="0"/>
              <a:t>经过</a:t>
            </a:r>
            <a:r>
              <a:rPr lang="en-US" altLang="zh-CN" sz="2400" dirty="0"/>
              <a:t>URL</a:t>
            </a:r>
            <a:r>
              <a:rPr lang="zh-CN" altLang="en-US" sz="2400" dirty="0"/>
              <a:t>重写后，地址变为：</a:t>
            </a:r>
            <a:endParaRPr lang="en-US" altLang="zh-CN" sz="2400" dirty="0"/>
          </a:p>
          <a:p>
            <a:pPr marL="0" indent="0">
              <a:buNone/>
            </a:pPr>
            <a:r>
              <a:rPr lang="en-US" altLang="zh-CN" sz="2400" u="sng" dirty="0">
                <a:solidFill>
                  <a:srgbClr val="0000FF"/>
                </a:solidFill>
              </a:rPr>
              <a:t>http://localhost:8080/test1/EncodeURLServlet</a:t>
            </a:r>
            <a:r>
              <a:rPr lang="zh-CN" altLang="en-US" sz="2400" u="sng" dirty="0">
                <a:solidFill>
                  <a:srgbClr val="FF0000"/>
                </a:solidFill>
              </a:rPr>
              <a:t>；</a:t>
            </a:r>
            <a:r>
              <a:rPr lang="en-US" altLang="zh-CN" sz="2400" u="sng" dirty="0" err="1">
                <a:solidFill>
                  <a:srgbClr val="0000FF"/>
                </a:solidFill>
              </a:rPr>
              <a:t>jsessionid</a:t>
            </a:r>
            <a:r>
              <a:rPr lang="en-US" altLang="zh-CN" sz="2400" u="sng" dirty="0">
                <a:solidFill>
                  <a:srgbClr val="0000FF"/>
                </a:solidFill>
              </a:rPr>
              <a:t>=24666BB458B4E0S68068CC49A97FC4A9</a:t>
            </a:r>
            <a:endParaRPr lang="zh-CN" altLang="en-US" sz="2400" u="sng" dirty="0">
              <a:solidFill>
                <a:srgbClr val="0000FF"/>
              </a:solidFill>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118</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2</a:t>
            </a:r>
            <a:r>
              <a:rPr lang="zh-CN" altLang="en-US" dirty="0"/>
              <a:t>、</a:t>
            </a:r>
            <a:r>
              <a:rPr lang="en-US" altLang="zh-CN" dirty="0">
                <a:solidFill>
                  <a:srgbClr val="FF0000"/>
                </a:solidFill>
              </a:rPr>
              <a:t>URL</a:t>
            </a:r>
            <a:r>
              <a:rPr lang="zh-CN" altLang="en-US" dirty="0">
                <a:solidFill>
                  <a:srgbClr val="FF0000"/>
                </a:solidFill>
              </a:rPr>
              <a:t>重写技术</a:t>
            </a:r>
          </a:p>
        </p:txBody>
      </p:sp>
      <p:pic>
        <p:nvPicPr>
          <p:cNvPr id="6" name="图片 5">
            <a:extLst>
              <a:ext uri="{FF2B5EF4-FFF2-40B4-BE49-F238E27FC236}">
                <a16:creationId xmlns:a16="http://schemas.microsoft.com/office/drawing/2014/main" id="{C2B9E8D1-9FCB-46B5-9235-FF9D855BD2E6}"/>
              </a:ext>
            </a:extLst>
          </p:cNvPr>
          <p:cNvPicPr>
            <a:picLocks noChangeAspect="1"/>
          </p:cNvPicPr>
          <p:nvPr/>
        </p:nvPicPr>
        <p:blipFill>
          <a:blip r:embed="rId2"/>
          <a:stretch>
            <a:fillRect/>
          </a:stretch>
        </p:blipFill>
        <p:spPr>
          <a:xfrm>
            <a:off x="4572000" y="4834411"/>
            <a:ext cx="4139952" cy="610813"/>
          </a:xfrm>
          <a:prstGeom prst="rect">
            <a:avLst/>
          </a:prstGeom>
        </p:spPr>
      </p:pic>
    </p:spTree>
    <p:extLst>
      <p:ext uri="{BB962C8B-B14F-4D97-AF65-F5344CB8AC3E}">
        <p14:creationId xmlns:p14="http://schemas.microsoft.com/office/powerpoint/2010/main" val="9384393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759F0C-623C-4A75-BECD-11FC3F01A3DF}"/>
              </a:ext>
            </a:extLst>
          </p:cNvPr>
          <p:cNvSpPr>
            <a:spLocks noGrp="1"/>
          </p:cNvSpPr>
          <p:nvPr>
            <p:ph type="sldNum" sz="quarter" idx="16"/>
          </p:nvPr>
        </p:nvSpPr>
        <p:spPr/>
        <p:txBody>
          <a:bodyPr/>
          <a:lstStyle/>
          <a:p>
            <a:r>
              <a:rPr lang="en-US" altLang="zh-CN"/>
              <a:t>-</a:t>
            </a:r>
            <a:fld id="{607E7C13-E761-4825-B475-3D492D85C8BC}" type="slidenum">
              <a:rPr lang="zh-CN" altLang="en-US" smtClean="0"/>
              <a:pPr/>
              <a:t>119</a:t>
            </a:fld>
            <a:r>
              <a:rPr lang="en-US" altLang="zh-CN"/>
              <a:t>-</a:t>
            </a:r>
            <a:endParaRPr lang="zh-CN" altLang="en-US" dirty="0"/>
          </a:p>
        </p:txBody>
      </p:sp>
      <p:sp>
        <p:nvSpPr>
          <p:cNvPr id="5" name="矩形 4">
            <a:extLst>
              <a:ext uri="{FF2B5EF4-FFF2-40B4-BE49-F238E27FC236}">
                <a16:creationId xmlns:a16="http://schemas.microsoft.com/office/drawing/2014/main" id="{8557865A-7DAE-48B4-BB88-19E36255BAEA}"/>
              </a:ext>
            </a:extLst>
          </p:cNvPr>
          <p:cNvSpPr/>
          <p:nvPr/>
        </p:nvSpPr>
        <p:spPr>
          <a:xfrm>
            <a:off x="282777" y="1484784"/>
            <a:ext cx="8136904" cy="4524315"/>
          </a:xfrm>
          <a:prstGeom prst="rect">
            <a:avLst/>
          </a:prstGeom>
        </p:spPr>
        <p:txBody>
          <a:bodyPr wrap="square">
            <a:spAutoFit/>
          </a:bodyPr>
          <a:lstStyle/>
          <a:p>
            <a:r>
              <a:rPr lang="zh-CN" altLang="en-US" dirty="0"/>
              <a:t>URL重写（理解）</a:t>
            </a:r>
          </a:p>
          <a:p>
            <a:endParaRPr lang="zh-CN" altLang="en-US" dirty="0"/>
          </a:p>
          <a:p>
            <a:r>
              <a:rPr lang="zh-CN" altLang="en-US" dirty="0"/>
              <a:t>　　就是把所有的页面中的路径，都使用</a:t>
            </a:r>
            <a:r>
              <a:rPr lang="zh-CN" altLang="en-US" u="sng" dirty="0">
                <a:solidFill>
                  <a:srgbClr val="FF0000"/>
                </a:solidFill>
              </a:rPr>
              <a:t>response.encodeURL</a:t>
            </a:r>
            <a:r>
              <a:rPr lang="zh-CN" altLang="en-US" dirty="0"/>
              <a:t>("..")处理一下！</a:t>
            </a:r>
          </a:p>
          <a:p>
            <a:endParaRPr lang="zh-CN" altLang="en-US" dirty="0"/>
          </a:p>
          <a:p>
            <a:r>
              <a:rPr lang="zh-CN" altLang="en-US" dirty="0"/>
              <a:t>  * session依赖Cookie，目的是让客户端发出请求时归还sessionId，这样才能找到对应的session</a:t>
            </a:r>
            <a:endParaRPr lang="en-US" altLang="zh-CN" dirty="0"/>
          </a:p>
          <a:p>
            <a:endParaRPr lang="zh-CN" altLang="en-US" dirty="0"/>
          </a:p>
          <a:p>
            <a:r>
              <a:rPr lang="zh-CN" altLang="en-US" b="1" dirty="0">
                <a:solidFill>
                  <a:srgbClr val="FF0000"/>
                </a:solidFill>
              </a:rPr>
              <a:t>  * 如果客户端禁用了Cookie，那么就无法得到sessionId，那么session也就无用了！</a:t>
            </a:r>
          </a:p>
          <a:p>
            <a:r>
              <a:rPr lang="zh-CN" altLang="en-US" b="1" dirty="0">
                <a:solidFill>
                  <a:srgbClr val="FF0000"/>
                </a:solidFill>
              </a:rPr>
              <a:t>  * 也可以使用URL重写来替代Cookie</a:t>
            </a:r>
          </a:p>
          <a:p>
            <a:r>
              <a:rPr lang="zh-CN" altLang="en-US" dirty="0"/>
              <a:t>    &gt; 让网站的所有超链接、表单中都添加一个特殊的请求参数，即sessionId</a:t>
            </a:r>
          </a:p>
          <a:p>
            <a:r>
              <a:rPr lang="zh-CN" altLang="en-US" dirty="0"/>
              <a:t>    &gt; 这样服务器可以通过获取请求参数得到sessionId，从而找到session对象。</a:t>
            </a:r>
          </a:p>
          <a:p>
            <a:r>
              <a:rPr lang="zh-CN" altLang="en-US" dirty="0"/>
              <a:t>  * response.encodeURL(String url)</a:t>
            </a:r>
            <a:endParaRPr lang="en-US" altLang="zh-CN" dirty="0"/>
          </a:p>
          <a:p>
            <a:endParaRPr lang="zh-CN" altLang="en-US" dirty="0"/>
          </a:p>
          <a:p>
            <a:r>
              <a:rPr lang="zh-CN" altLang="en-US" dirty="0"/>
              <a:t>    &gt; 该方法会对url进行</a:t>
            </a:r>
            <a:r>
              <a:rPr lang="zh-CN" altLang="en-US" dirty="0">
                <a:solidFill>
                  <a:srgbClr val="FF0000"/>
                </a:solidFill>
              </a:rPr>
              <a:t>智能的重写</a:t>
            </a:r>
            <a:r>
              <a:rPr lang="zh-CN" altLang="en-US" dirty="0"/>
              <a:t>：当请求中没有归还sessionid这个cookie，那么该方法会重写url，否则不重写！当然url必须是指向本站的url。</a:t>
            </a:r>
          </a:p>
        </p:txBody>
      </p:sp>
      <p:sp>
        <p:nvSpPr>
          <p:cNvPr id="7" name="内容占位符 3">
            <a:extLst>
              <a:ext uri="{FF2B5EF4-FFF2-40B4-BE49-F238E27FC236}">
                <a16:creationId xmlns:a16="http://schemas.microsoft.com/office/drawing/2014/main" id="{98B7A81A-93FF-4FD6-9714-534E367DB589}"/>
              </a:ext>
            </a:extLst>
          </p:cNvPr>
          <p:cNvSpPr txBox="1">
            <a:spLocks/>
          </p:cNvSpPr>
          <p:nvPr/>
        </p:nvSpPr>
        <p:spPr>
          <a:xfrm>
            <a:off x="251520" y="404664"/>
            <a:ext cx="6256146" cy="602353"/>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b="1" kern="1200">
                <a:solidFill>
                  <a:srgbClr val="0000FF"/>
                </a:solidFill>
                <a:latin typeface="隶书" pitchFamily="49" charset="-122"/>
                <a:ea typeface="隶书" pitchFamily="49" charset="-122"/>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t>2</a:t>
            </a:r>
            <a:r>
              <a:rPr lang="zh-CN" altLang="en-US"/>
              <a:t>、</a:t>
            </a:r>
            <a:r>
              <a:rPr lang="en-US" altLang="zh-CN"/>
              <a:t>URL</a:t>
            </a:r>
            <a:r>
              <a:rPr lang="zh-CN" altLang="en-US"/>
              <a:t>重写技术</a:t>
            </a:r>
            <a:endParaRPr lang="zh-CN" altLang="en-US" dirty="0"/>
          </a:p>
        </p:txBody>
      </p:sp>
    </p:spTree>
    <p:extLst>
      <p:ext uri="{BB962C8B-B14F-4D97-AF65-F5344CB8AC3E}">
        <p14:creationId xmlns:p14="http://schemas.microsoft.com/office/powerpoint/2010/main" val="956497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8.1.3  Servlet</a:t>
            </a:r>
            <a:r>
              <a:rPr lang="zh-CN" altLang="en-US" dirty="0"/>
              <a:t>持久性（生命周期）</a:t>
            </a:r>
          </a:p>
        </p:txBody>
      </p:sp>
      <p:sp>
        <p:nvSpPr>
          <p:cNvPr id="6" name="内容占位符 5">
            <a:extLst>
              <a:ext uri="{FF2B5EF4-FFF2-40B4-BE49-F238E27FC236}">
                <a16:creationId xmlns:a16="http://schemas.microsoft.com/office/drawing/2014/main" id="{18B311A2-510F-F41B-ACE5-43B60FE6B0DE}"/>
              </a:ext>
            </a:extLst>
          </p:cNvPr>
          <p:cNvSpPr>
            <a:spLocks noGrp="1"/>
          </p:cNvSpPr>
          <p:nvPr>
            <p:ph sz="quarter" idx="10"/>
          </p:nvPr>
        </p:nvSpPr>
        <p:spPr>
          <a:xfrm>
            <a:off x="827584" y="1412776"/>
            <a:ext cx="7992888" cy="4968552"/>
          </a:xfrm>
        </p:spPr>
        <p:txBody>
          <a:bodyPr/>
          <a:lstStyle/>
          <a:p>
            <a:r>
              <a:rPr lang="en-US" altLang="zh-CN" b="0" i="0" dirty="0">
                <a:solidFill>
                  <a:srgbClr val="121212"/>
                </a:solidFill>
                <a:effectLst/>
                <a:latin typeface="-apple-system"/>
              </a:rPr>
              <a:t>Servlet</a:t>
            </a:r>
            <a:r>
              <a:rPr lang="zh-CN" altLang="en-US" b="0" i="0" dirty="0">
                <a:solidFill>
                  <a:srgbClr val="121212"/>
                </a:solidFill>
                <a:effectLst/>
                <a:latin typeface="-apple-system"/>
              </a:rPr>
              <a:t>是</a:t>
            </a:r>
            <a:r>
              <a:rPr lang="en-US" altLang="zh-CN" b="0" i="0" dirty="0">
                <a:solidFill>
                  <a:srgbClr val="121212"/>
                </a:solidFill>
                <a:effectLst/>
                <a:latin typeface="-apple-system"/>
              </a:rPr>
              <a:t>http</a:t>
            </a:r>
            <a:r>
              <a:rPr lang="zh-CN" altLang="en-US" b="0" i="0" dirty="0">
                <a:solidFill>
                  <a:srgbClr val="121212"/>
                </a:solidFill>
                <a:effectLst/>
                <a:latin typeface="-apple-system"/>
              </a:rPr>
              <a:t>和后端</a:t>
            </a:r>
            <a:r>
              <a:rPr lang="en-US" altLang="zh-CN" b="0" i="0" dirty="0">
                <a:solidFill>
                  <a:srgbClr val="121212"/>
                </a:solidFill>
                <a:effectLst/>
                <a:latin typeface="-apple-system"/>
              </a:rPr>
              <a:t>java</a:t>
            </a:r>
            <a:r>
              <a:rPr lang="zh-CN" altLang="en-US" b="0" i="0" dirty="0">
                <a:solidFill>
                  <a:srgbClr val="121212"/>
                </a:solidFill>
                <a:effectLst/>
                <a:latin typeface="-apple-system"/>
              </a:rPr>
              <a:t>应用程序交互的</a:t>
            </a:r>
            <a:r>
              <a:rPr lang="zh-CN" altLang="en-US" i="0" dirty="0">
                <a:solidFill>
                  <a:srgbClr val="FF0000"/>
                </a:solidFill>
                <a:effectLst/>
                <a:latin typeface="-apple-system"/>
              </a:rPr>
              <a:t>一套接口规范</a:t>
            </a:r>
            <a:r>
              <a:rPr lang="zh-CN" altLang="en-US" b="0" i="0" dirty="0">
                <a:solidFill>
                  <a:srgbClr val="121212"/>
                </a:solidFill>
                <a:effectLst/>
                <a:latin typeface="-apple-system"/>
              </a:rPr>
              <a:t>，可以理解为</a:t>
            </a:r>
            <a:r>
              <a:rPr lang="en-US" altLang="zh-CN" b="0" i="0" dirty="0">
                <a:solidFill>
                  <a:srgbClr val="121212"/>
                </a:solidFill>
                <a:effectLst/>
                <a:latin typeface="-apple-system"/>
              </a:rPr>
              <a:t>servlet</a:t>
            </a:r>
            <a:r>
              <a:rPr lang="zh-CN" altLang="en-US" b="0" i="0" dirty="0">
                <a:solidFill>
                  <a:srgbClr val="121212"/>
                </a:solidFill>
                <a:effectLst/>
                <a:latin typeface="-apple-system"/>
              </a:rPr>
              <a:t>是一个</a:t>
            </a:r>
            <a:r>
              <a:rPr lang="en-US" altLang="zh-CN" b="0" i="0" dirty="0">
                <a:solidFill>
                  <a:srgbClr val="121212"/>
                </a:solidFill>
                <a:effectLst/>
                <a:latin typeface="-apple-system"/>
              </a:rPr>
              <a:t>Web</a:t>
            </a:r>
            <a:r>
              <a:rPr lang="zh-CN" altLang="en-US" b="0" i="0" dirty="0">
                <a:solidFill>
                  <a:srgbClr val="121212"/>
                </a:solidFill>
                <a:effectLst/>
                <a:latin typeface="-apple-system"/>
              </a:rPr>
              <a:t>框架</a:t>
            </a:r>
            <a:endParaRPr lang="en-US" altLang="zh-CN" b="0" i="0" dirty="0">
              <a:solidFill>
                <a:srgbClr val="121212"/>
              </a:solidFill>
              <a:effectLst/>
              <a:latin typeface="-apple-system"/>
            </a:endParaRPr>
          </a:p>
          <a:p>
            <a:r>
              <a:rPr lang="en-US" altLang="zh-CN" b="0" i="0" dirty="0">
                <a:solidFill>
                  <a:srgbClr val="121212"/>
                </a:solidFill>
                <a:effectLst/>
                <a:latin typeface="-apple-system"/>
              </a:rPr>
              <a:t>Servlet</a:t>
            </a:r>
            <a:r>
              <a:rPr lang="zh-CN" altLang="en-US" b="0" i="0" dirty="0">
                <a:solidFill>
                  <a:srgbClr val="121212"/>
                </a:solidFill>
                <a:effectLst/>
                <a:latin typeface="-apple-system"/>
              </a:rPr>
              <a:t>本身也是</a:t>
            </a:r>
            <a:r>
              <a:rPr lang="en-US" altLang="zh-CN" b="0" i="0" dirty="0">
                <a:solidFill>
                  <a:srgbClr val="121212"/>
                </a:solidFill>
                <a:effectLst/>
                <a:latin typeface="-apple-system"/>
              </a:rPr>
              <a:t>java</a:t>
            </a:r>
            <a:r>
              <a:rPr lang="zh-CN" altLang="en-US" b="0" i="0" dirty="0">
                <a:solidFill>
                  <a:srgbClr val="121212"/>
                </a:solidFill>
                <a:effectLst/>
                <a:latin typeface="-apple-system"/>
              </a:rPr>
              <a:t>的代码，需要使用</a:t>
            </a:r>
            <a:r>
              <a:rPr lang="en-US" altLang="zh-CN" b="0" i="0" dirty="0" err="1">
                <a:solidFill>
                  <a:srgbClr val="121212"/>
                </a:solidFill>
                <a:effectLst/>
                <a:latin typeface="-apple-system"/>
              </a:rPr>
              <a:t>jdk</a:t>
            </a:r>
            <a:r>
              <a:rPr lang="zh-CN" altLang="en-US" b="0" i="0" dirty="0">
                <a:solidFill>
                  <a:srgbClr val="121212"/>
                </a:solidFill>
                <a:effectLst/>
                <a:latin typeface="-apple-system"/>
              </a:rPr>
              <a:t>编译和运行。其实可以把</a:t>
            </a:r>
            <a:r>
              <a:rPr lang="en-US" altLang="zh-CN" b="0" i="0" dirty="0">
                <a:solidFill>
                  <a:srgbClr val="121212"/>
                </a:solidFill>
                <a:effectLst/>
                <a:latin typeface="-apple-system"/>
              </a:rPr>
              <a:t>servlet</a:t>
            </a:r>
            <a:r>
              <a:rPr lang="zh-CN" altLang="en-US" b="0" i="0" dirty="0">
                <a:solidFill>
                  <a:srgbClr val="121212"/>
                </a:solidFill>
                <a:effectLst/>
                <a:latin typeface="-apple-system"/>
              </a:rPr>
              <a:t>看做是一个特殊的类，除了</a:t>
            </a:r>
            <a:r>
              <a:rPr lang="en-US" altLang="zh-CN" b="0" i="0" dirty="0" err="1">
                <a:solidFill>
                  <a:srgbClr val="121212"/>
                </a:solidFill>
                <a:effectLst/>
                <a:latin typeface="-apple-system"/>
              </a:rPr>
              <a:t>jdk</a:t>
            </a:r>
            <a:r>
              <a:rPr lang="zh-CN" altLang="en-US" b="0" i="0" dirty="0">
                <a:solidFill>
                  <a:srgbClr val="121212"/>
                </a:solidFill>
                <a:effectLst/>
                <a:latin typeface="-apple-system"/>
              </a:rPr>
              <a:t>以外还需要</a:t>
            </a:r>
            <a:r>
              <a:rPr lang="en-US" altLang="zh-CN" b="0" i="0" dirty="0">
                <a:solidFill>
                  <a:srgbClr val="121212"/>
                </a:solidFill>
                <a:effectLst/>
                <a:latin typeface="-apple-system"/>
              </a:rPr>
              <a:t>tomcat</a:t>
            </a:r>
            <a:r>
              <a:rPr lang="zh-CN" altLang="en-US" b="0" i="0" dirty="0">
                <a:solidFill>
                  <a:srgbClr val="121212"/>
                </a:solidFill>
                <a:effectLst/>
                <a:latin typeface="-apple-system"/>
              </a:rPr>
              <a:t>，这里</a:t>
            </a:r>
            <a:r>
              <a:rPr lang="en-US" altLang="zh-CN" b="0" i="0" dirty="0">
                <a:solidFill>
                  <a:srgbClr val="121212"/>
                </a:solidFill>
                <a:effectLst/>
                <a:latin typeface="-apple-system"/>
              </a:rPr>
              <a:t>tomcat</a:t>
            </a:r>
            <a:r>
              <a:rPr lang="zh-CN" altLang="en-US" b="0" i="0" dirty="0">
                <a:solidFill>
                  <a:srgbClr val="121212"/>
                </a:solidFill>
                <a:effectLst/>
                <a:latin typeface="-apple-system"/>
              </a:rPr>
              <a:t>的作用是将</a:t>
            </a:r>
            <a:r>
              <a:rPr lang="zh-CN" altLang="en-US" i="0" dirty="0">
                <a:solidFill>
                  <a:srgbClr val="FF0000"/>
                </a:solidFill>
                <a:effectLst/>
                <a:latin typeface="-apple-system"/>
              </a:rPr>
              <a:t>客户端发送的请求</a:t>
            </a:r>
            <a:r>
              <a:rPr lang="zh-CN" altLang="en-US" b="0" i="0" dirty="0">
                <a:solidFill>
                  <a:srgbClr val="121212"/>
                </a:solidFill>
                <a:effectLst/>
                <a:latin typeface="-apple-system"/>
              </a:rPr>
              <a:t>交给相应的</a:t>
            </a:r>
            <a:r>
              <a:rPr lang="en-US" altLang="zh-CN" b="0" i="0" dirty="0">
                <a:solidFill>
                  <a:srgbClr val="121212"/>
                </a:solidFill>
                <a:effectLst/>
                <a:latin typeface="-apple-system"/>
              </a:rPr>
              <a:t>Servlet</a:t>
            </a:r>
            <a:r>
              <a:rPr lang="zh-CN" altLang="en-US" b="0" i="0" dirty="0">
                <a:solidFill>
                  <a:srgbClr val="121212"/>
                </a:solidFill>
                <a:effectLst/>
                <a:latin typeface="-apple-system"/>
              </a:rPr>
              <a:t>来处理。</a:t>
            </a:r>
            <a:endParaRPr lang="zh-CN" altLang="en-US" dirty="0"/>
          </a:p>
        </p:txBody>
      </p:sp>
    </p:spTree>
    <p:extLst>
      <p:ext uri="{BB962C8B-B14F-4D97-AF65-F5344CB8AC3E}">
        <p14:creationId xmlns:p14="http://schemas.microsoft.com/office/powerpoint/2010/main" val="9241003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83568" y="404664"/>
            <a:ext cx="7776864" cy="4968552"/>
          </a:xfrm>
        </p:spPr>
        <p:txBody>
          <a:bodyPr/>
          <a:lstStyle/>
          <a:p>
            <a:r>
              <a:rPr lang="zh-CN" altLang="en-US" dirty="0"/>
              <a:t>重写的两种方法：</a:t>
            </a:r>
            <a:endParaRPr lang="en-US" altLang="zh-CN" dirty="0"/>
          </a:p>
          <a:p>
            <a:pPr lvl="1"/>
            <a:r>
              <a:rPr lang="en-US" altLang="zh-CN" dirty="0" err="1">
                <a:solidFill>
                  <a:srgbClr val="0000FF"/>
                </a:solidFill>
              </a:rPr>
              <a:t>response.encodeURL</a:t>
            </a:r>
            <a:r>
              <a:rPr lang="en-US" altLang="zh-CN" dirty="0">
                <a:solidFill>
                  <a:srgbClr val="0000FF"/>
                </a:solidFill>
              </a:rPr>
              <a:t>(“Encode </a:t>
            </a:r>
            <a:r>
              <a:rPr lang="en-US" altLang="zh-CN" dirty="0" err="1">
                <a:solidFill>
                  <a:srgbClr val="0000FF"/>
                </a:solidFill>
              </a:rPr>
              <a:t>URLServlet</a:t>
            </a:r>
            <a:r>
              <a:rPr lang="en-US" altLang="zh-CN" dirty="0">
                <a:solidFill>
                  <a:srgbClr val="0000FF"/>
                </a:solidFill>
              </a:rPr>
              <a:t>”)</a:t>
            </a:r>
          </a:p>
          <a:p>
            <a:pPr lvl="1"/>
            <a:r>
              <a:rPr lang="en-US" altLang="zh-CN" dirty="0" err="1">
                <a:solidFill>
                  <a:srgbClr val="0000FF"/>
                </a:solidFill>
              </a:rPr>
              <a:t>response.encodeRedirectURL</a:t>
            </a:r>
            <a:r>
              <a:rPr lang="en-US" altLang="zh-CN" dirty="0">
                <a:solidFill>
                  <a:srgbClr val="0000FF"/>
                </a:solidFill>
              </a:rPr>
              <a:t>(“Encode </a:t>
            </a:r>
            <a:r>
              <a:rPr lang="en-US" altLang="zh-CN" dirty="0" err="1">
                <a:solidFill>
                  <a:srgbClr val="0000FF"/>
                </a:solidFill>
              </a:rPr>
              <a:t>URLServlet</a:t>
            </a:r>
            <a:r>
              <a:rPr lang="en-US" altLang="zh-CN" dirty="0">
                <a:solidFill>
                  <a:srgbClr val="0000FF"/>
                </a:solidFill>
              </a:rPr>
              <a:t>”)</a:t>
            </a:r>
            <a:endParaRPr lang="zh-CN" altLang="en-US" dirty="0">
              <a:solidFill>
                <a:srgbClr val="0000FF"/>
              </a:solidFill>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120</a:t>
            </a:fld>
            <a:r>
              <a:rPr lang="en-US" altLang="zh-CN"/>
              <a:t>-</a:t>
            </a:r>
            <a:endParaRPr lang="zh-CN" altLang="en-US" dirty="0"/>
          </a:p>
        </p:txBody>
      </p:sp>
      <p:pic>
        <p:nvPicPr>
          <p:cNvPr id="5" name="图片 4">
            <a:extLst>
              <a:ext uri="{FF2B5EF4-FFF2-40B4-BE49-F238E27FC236}">
                <a16:creationId xmlns:a16="http://schemas.microsoft.com/office/drawing/2014/main" id="{0DB91000-4458-4077-B253-D6CD77AF5851}"/>
              </a:ext>
            </a:extLst>
          </p:cNvPr>
          <p:cNvPicPr>
            <a:picLocks noChangeAspect="1"/>
          </p:cNvPicPr>
          <p:nvPr/>
        </p:nvPicPr>
        <p:blipFill>
          <a:blip r:embed="rId2"/>
          <a:stretch>
            <a:fillRect/>
          </a:stretch>
        </p:blipFill>
        <p:spPr>
          <a:xfrm>
            <a:off x="194305" y="2276872"/>
            <a:ext cx="8755389" cy="4131229"/>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9"/>
            <a:ext cx="8207375" cy="3857649"/>
          </a:xfrm>
        </p:spPr>
        <p:txBody>
          <a:bodyPr/>
          <a:lstStyle/>
          <a:p>
            <a:r>
              <a:rPr lang="zh-CN" dirty="0"/>
              <a:t>演示在浏览器</a:t>
            </a:r>
            <a:r>
              <a:rPr dirty="0"/>
              <a:t>Cookie</a:t>
            </a:r>
            <a:r>
              <a:rPr lang="zh-CN" dirty="0"/>
              <a:t>禁用后，普通请求和重定向请求的</a:t>
            </a:r>
            <a:r>
              <a:rPr dirty="0"/>
              <a:t>URL</a:t>
            </a:r>
            <a:r>
              <a:rPr lang="zh-CN" dirty="0"/>
              <a:t>重写方法，以及重写后会话标识“</a:t>
            </a:r>
            <a:r>
              <a:rPr dirty="0"/>
              <a:t>jsessionid</a:t>
            </a:r>
            <a:r>
              <a:rPr lang="zh-CN" dirty="0"/>
              <a:t>”的跟踪情况。</a:t>
            </a:r>
            <a:endParaRPr dirty="0"/>
          </a:p>
        </p:txBody>
      </p:sp>
      <p:sp>
        <p:nvSpPr>
          <p:cNvPr id="9" name="标题 3"/>
          <p:cNvSpPr>
            <a:spLocks noGrp="1"/>
          </p:cNvSpPr>
          <p:nvPr>
            <p:ph type="title"/>
          </p:nvPr>
        </p:nvSpPr>
        <p:spPr>
          <a:xfrm>
            <a:off x="468317" y="875096"/>
            <a:ext cx="2735531" cy="410765"/>
          </a:xfrm>
        </p:spPr>
        <p:txBody>
          <a:bodyPr>
            <a:normAutofit fontScale="90000"/>
          </a:bodyPr>
          <a:lstStyle/>
          <a:p>
            <a:r>
              <a:rPr lang="en-US" dirty="0"/>
              <a:t>URL</a:t>
            </a:r>
            <a:r>
              <a:rPr dirty="0"/>
              <a:t>重写技术应用</a:t>
            </a:r>
          </a:p>
        </p:txBody>
      </p:sp>
      <p:grpSp>
        <p:nvGrpSpPr>
          <p:cNvPr id="2" name="组合 5"/>
          <p:cNvGrpSpPr/>
          <p:nvPr/>
        </p:nvGrpSpPr>
        <p:grpSpPr>
          <a:xfrm>
            <a:off x="4143372" y="3349788"/>
            <a:ext cx="4857784" cy="1293658"/>
            <a:chOff x="2005799" y="3990417"/>
            <a:chExt cx="5867194" cy="1679557"/>
          </a:xfrm>
        </p:grpSpPr>
        <p:sp>
          <p:nvSpPr>
            <p:cNvPr id="10" name="TextBox 14"/>
            <p:cNvSpPr txBox="1">
              <a:spLocks noChangeArrowheads="1"/>
            </p:cNvSpPr>
            <p:nvPr/>
          </p:nvSpPr>
          <p:spPr bwMode="auto">
            <a:xfrm>
              <a:off x="2005799" y="4214822"/>
              <a:ext cx="5618940" cy="1455152"/>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600" b="1" i="0" dirty="0">
                  <a:latin typeface="黑体" pitchFamily="49" charset="-122"/>
                  <a:ea typeface="黑体" pitchFamily="49" charset="-122"/>
                </a:rPr>
                <a:t>讲师演示讲解</a:t>
              </a:r>
              <a:endParaRPr lang="en-US" altLang="zh-CN" sz="1600" b="1" i="0" dirty="0">
                <a:latin typeface="黑体" pitchFamily="49" charset="-122"/>
                <a:ea typeface="黑体" pitchFamily="49" charset="-122"/>
              </a:endParaRPr>
            </a:p>
            <a:p>
              <a:pPr algn="ctr"/>
              <a:r>
                <a:rPr lang="en-US" altLang="zh-CN" sz="1400" b="1" i="0" dirty="0"/>
                <a:t>【</a:t>
              </a:r>
              <a:r>
                <a:rPr lang="zh-CN" altLang="en-US" sz="1400" b="1" i="0" dirty="0"/>
                <a:t>代码</a:t>
              </a:r>
              <a:r>
                <a:rPr lang="en-US" sz="1400" b="1" i="0" dirty="0"/>
                <a:t>4- 5</a:t>
              </a:r>
              <a:r>
                <a:rPr lang="en-US" altLang="zh-CN" sz="1400" b="1" i="0" dirty="0"/>
                <a:t>】</a:t>
              </a:r>
              <a:r>
                <a:rPr lang="en-US" sz="1400" b="1" i="0" dirty="0"/>
                <a:t>UrlRewritingServlet.java</a:t>
              </a:r>
              <a:r>
                <a:rPr lang="zh-CN" altLang="en-US" sz="1400" b="1" i="0" dirty="0"/>
                <a:t>、</a:t>
              </a:r>
              <a:endParaRPr lang="en-US" altLang="zh-CN" sz="1400" b="1" i="0" dirty="0"/>
            </a:p>
            <a:p>
              <a:pPr algn="ctr"/>
              <a:r>
                <a:rPr lang="en-US" altLang="zh-CN" sz="1400" b="1" i="0" dirty="0"/>
                <a:t>【</a:t>
              </a:r>
              <a:r>
                <a:rPr lang="zh-CN" altLang="en-US" sz="1400" b="1" i="0" dirty="0"/>
                <a:t>代码</a:t>
              </a:r>
              <a:r>
                <a:rPr lang="en-US" sz="1400" b="1" i="0" dirty="0"/>
                <a:t>4- 6</a:t>
              </a:r>
              <a:r>
                <a:rPr lang="en-US" altLang="zh-CN" sz="1400" b="1" i="0" dirty="0"/>
                <a:t>】</a:t>
              </a:r>
              <a:r>
                <a:rPr lang="en-US" sz="1400" b="1" i="0" dirty="0"/>
                <a:t>CommonServlet.java</a:t>
              </a:r>
              <a:r>
                <a:rPr lang="zh-CN" altLang="en-US" sz="1400" b="1" i="0" dirty="0"/>
                <a:t>、</a:t>
              </a:r>
              <a:endParaRPr lang="en-US" altLang="zh-CN" sz="1400" b="1" i="0" dirty="0"/>
            </a:p>
            <a:p>
              <a:pPr algn="ctr"/>
              <a:r>
                <a:rPr lang="en-US" altLang="zh-CN" sz="1400" b="1" i="0" dirty="0"/>
                <a:t>【</a:t>
              </a:r>
              <a:r>
                <a:rPr lang="zh-CN" altLang="en-US" sz="1400" b="1" i="0" dirty="0"/>
                <a:t>代码</a:t>
              </a:r>
              <a:r>
                <a:rPr lang="en-US" sz="1400" b="1" i="0" dirty="0"/>
                <a:t>4- 7</a:t>
              </a:r>
              <a:r>
                <a:rPr lang="en-US" altLang="zh-CN" sz="1400" b="1" i="0" dirty="0"/>
                <a:t>】</a:t>
              </a:r>
              <a:r>
                <a:rPr lang="en-US" sz="1400" b="1" i="0" dirty="0"/>
                <a:t>UseRedirectServlet.java</a:t>
              </a:r>
              <a:endParaRPr lang="zh-CN" altLang="en-US" sz="1400" i="0" dirty="0"/>
            </a:p>
            <a:p>
              <a:pPr algn="ctr"/>
              <a:endParaRPr lang="zh-CN" altLang="en-US" sz="1400" i="0" dirty="0"/>
            </a:p>
          </p:txBody>
        </p:sp>
        <p:pic>
          <p:nvPicPr>
            <p:cNvPr id="11" name="图片 10"/>
            <p:cNvPicPr>
              <a:picLocks noChangeAspect="1"/>
            </p:cNvPicPr>
            <p:nvPr/>
          </p:nvPicPr>
          <p:blipFill>
            <a:blip r:embed="rId3" cstate="print">
              <a:clrChange>
                <a:clrFrom>
                  <a:srgbClr val="FFFFFF"/>
                </a:clrFrom>
                <a:clrTo>
                  <a:srgbClr val="FFFFFF">
                    <a:alpha val="0"/>
                  </a:srgbClr>
                </a:clrTo>
              </a:clrChange>
            </a:blip>
            <a:srcRect/>
            <a:stretch>
              <a:fillRect/>
            </a:stretch>
          </p:blipFill>
          <p:spPr bwMode="auto">
            <a:xfrm>
              <a:off x="7269017" y="3990417"/>
              <a:ext cx="603976" cy="844825"/>
            </a:xfrm>
            <a:prstGeom prst="rect">
              <a:avLst/>
            </a:prstGeom>
            <a:noFill/>
            <a:ln w="9525">
              <a:noFill/>
              <a:miter lim="800000"/>
              <a:headEnd/>
              <a:tailEnd/>
            </a:ln>
            <a:effectLst>
              <a:outerShdw blurRad="50800" dist="38100" dir="2700000" algn="tl" rotWithShape="0">
                <a:prstClr val="black">
                  <a:alpha val="40000"/>
                </a:prstClr>
              </a:outerShdw>
            </a:effectLst>
          </p:spPr>
        </p:pic>
      </p:grpSp>
      <p:pic>
        <p:nvPicPr>
          <p:cNvPr id="7" name="图片 6" descr="C:\Users\haier\AppData\Local\Temp\SNAGHTML1d1f5dc.PNG"/>
          <p:cNvPicPr/>
          <p:nvPr/>
        </p:nvPicPr>
        <p:blipFill>
          <a:blip r:embed="rId4"/>
          <a:srcRect/>
          <a:stretch>
            <a:fillRect/>
          </a:stretch>
        </p:blipFill>
        <p:spPr bwMode="auto">
          <a:xfrm>
            <a:off x="857224" y="2571744"/>
            <a:ext cx="3143272" cy="3214710"/>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412776"/>
            <a:ext cx="7848872" cy="2304256"/>
          </a:xfrm>
        </p:spPr>
        <p:txBody>
          <a:bodyPr>
            <a:normAutofit lnSpcReduction="10000"/>
          </a:bodyPr>
          <a:lstStyle/>
          <a:p>
            <a:r>
              <a:rPr lang="zh-CN" altLang="en-US" sz="2000" dirty="0"/>
              <a:t>利用</a:t>
            </a:r>
            <a:r>
              <a:rPr lang="en-US" altLang="zh-CN" sz="2000" dirty="0">
                <a:solidFill>
                  <a:srgbClr val="0000FF"/>
                </a:solidFill>
              </a:rPr>
              <a:t>Form</a:t>
            </a:r>
            <a:r>
              <a:rPr lang="zh-CN" altLang="en-US" sz="2000" dirty="0">
                <a:solidFill>
                  <a:srgbClr val="0000FF"/>
                </a:solidFill>
              </a:rPr>
              <a:t>表单的隐藏表单域</a:t>
            </a:r>
            <a:r>
              <a:rPr lang="zh-CN" altLang="en-US" sz="2000" dirty="0"/>
              <a:t>，可以再用户无法从页面看到隐藏标识的情况下，将标识随请求一起传送给服务器处理，从而实现会话跟踪。</a:t>
            </a:r>
            <a:endParaRPr lang="en-US" altLang="zh-CN" sz="2000" dirty="0"/>
          </a:p>
          <a:p>
            <a:r>
              <a:rPr lang="zh-CN" altLang="en-US" sz="2000" dirty="0"/>
              <a:t>由于使用隐藏表单域进行会话跟踪的基本前提是只能通过</a:t>
            </a:r>
            <a:r>
              <a:rPr lang="en-US" altLang="zh-CN" sz="2000" dirty="0"/>
              <a:t>Form</a:t>
            </a:r>
            <a:r>
              <a:rPr lang="zh-CN" altLang="en-US" sz="2000" dirty="0"/>
              <a:t>表单来传递标识信息，</a:t>
            </a:r>
            <a:r>
              <a:rPr lang="zh-CN" altLang="en-US" sz="2000" dirty="0">
                <a:solidFill>
                  <a:srgbClr val="FF0000"/>
                </a:solidFill>
              </a:rPr>
              <a:t>因此在实际应用中并不常用。</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122</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3</a:t>
            </a:r>
            <a:r>
              <a:rPr lang="zh-CN" altLang="en-US" dirty="0"/>
              <a:t>、隐藏表单域</a:t>
            </a:r>
          </a:p>
        </p:txBody>
      </p:sp>
      <p:sp>
        <p:nvSpPr>
          <p:cNvPr id="5" name="圆角矩形 4"/>
          <p:cNvSpPr/>
          <p:nvPr/>
        </p:nvSpPr>
        <p:spPr>
          <a:xfrm>
            <a:off x="971600" y="3861048"/>
            <a:ext cx="7488832" cy="136815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chemeClr val="tx1"/>
                </a:solidFill>
              </a:rPr>
              <a:t>&lt;form action=“” method=“post”&gt;</a:t>
            </a:r>
          </a:p>
          <a:p>
            <a:r>
              <a:rPr lang="en-US" altLang="zh-CN" b="1" dirty="0">
                <a:solidFill>
                  <a:srgbClr val="0000FF"/>
                </a:solidFill>
              </a:rPr>
              <a:t>&lt;input type=“hidden” name=“</a:t>
            </a:r>
            <a:r>
              <a:rPr lang="en-US" altLang="zh-CN" b="1" dirty="0" err="1">
                <a:solidFill>
                  <a:srgbClr val="0000FF"/>
                </a:solidFill>
              </a:rPr>
              <a:t>userID</a:t>
            </a:r>
            <a:r>
              <a:rPr lang="en-US" altLang="zh-CN" b="1" dirty="0">
                <a:solidFill>
                  <a:srgbClr val="0000FF"/>
                </a:solidFill>
              </a:rPr>
              <a:t>” value=“10010”&gt;</a:t>
            </a:r>
          </a:p>
          <a:p>
            <a:r>
              <a:rPr lang="en-US" altLang="zh-CN" b="1" dirty="0">
                <a:solidFill>
                  <a:schemeClr val="tx1"/>
                </a:solidFill>
              </a:rPr>
              <a:t>&lt;input type=“submit” value=“</a:t>
            </a:r>
            <a:r>
              <a:rPr lang="zh-CN" altLang="en-US" b="1" dirty="0">
                <a:solidFill>
                  <a:schemeClr val="tx1"/>
                </a:solidFill>
              </a:rPr>
              <a:t>提交</a:t>
            </a:r>
            <a:r>
              <a:rPr lang="en-US" altLang="zh-CN" b="1" dirty="0">
                <a:solidFill>
                  <a:schemeClr val="tx1"/>
                </a:solidFill>
              </a:rPr>
              <a:t>”&gt;</a:t>
            </a:r>
          </a:p>
          <a:p>
            <a:r>
              <a:rPr lang="en-US" altLang="zh-CN" b="1" dirty="0">
                <a:solidFill>
                  <a:schemeClr val="tx1"/>
                </a:solidFill>
              </a:rPr>
              <a:t>&lt;/form&gt;</a:t>
            </a:r>
            <a:endParaRPr lang="zh-CN" altLang="en-US" b="1" dirty="0">
              <a:solidFill>
                <a:schemeClr val="tx1"/>
              </a:solidFill>
            </a:endParaRPr>
          </a:p>
        </p:txBody>
      </p:sp>
      <p:sp>
        <p:nvSpPr>
          <p:cNvPr id="6" name="圆角矩形 5"/>
          <p:cNvSpPr/>
          <p:nvPr/>
        </p:nvSpPr>
        <p:spPr>
          <a:xfrm>
            <a:off x="971600" y="5445224"/>
            <a:ext cx="7488832" cy="10081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0000FF"/>
                </a:solidFill>
              </a:rPr>
              <a:t>String flag = </a:t>
            </a:r>
            <a:r>
              <a:rPr lang="en-US" altLang="zh-CN" b="1" dirty="0" err="1">
                <a:solidFill>
                  <a:srgbClr val="0000FF"/>
                </a:solidFill>
              </a:rPr>
              <a:t>request.getParameter</a:t>
            </a:r>
            <a:r>
              <a:rPr lang="en-US" altLang="zh-CN" b="1" dirty="0">
                <a:solidFill>
                  <a:srgbClr val="0000FF"/>
                </a:solidFill>
              </a:rPr>
              <a:t>(“</a:t>
            </a:r>
            <a:r>
              <a:rPr lang="en-US" altLang="zh-CN" b="1" dirty="0" err="1">
                <a:solidFill>
                  <a:srgbClr val="0000FF"/>
                </a:solidFill>
              </a:rPr>
              <a:t>userID</a:t>
            </a:r>
            <a:r>
              <a:rPr lang="en-US" altLang="zh-CN" b="1" dirty="0">
                <a:solidFill>
                  <a:srgbClr val="0000FF"/>
                </a:solidFill>
              </a:rPr>
              <a:t>”);</a:t>
            </a:r>
            <a:endParaRPr lang="zh-CN" altLang="en-US" b="1" dirty="0">
              <a:solidFill>
                <a:srgbClr val="0000FF"/>
              </a:solidFill>
            </a:endParaRPr>
          </a:p>
        </p:txBody>
      </p:sp>
      <p:sp>
        <p:nvSpPr>
          <p:cNvPr id="7" name="圆角矩形 6"/>
          <p:cNvSpPr/>
          <p:nvPr/>
        </p:nvSpPr>
        <p:spPr>
          <a:xfrm>
            <a:off x="6804248" y="4221088"/>
            <a:ext cx="1584176"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FF"/>
                </a:solidFill>
              </a:rPr>
              <a:t>定义隐藏域</a:t>
            </a:r>
          </a:p>
        </p:txBody>
      </p:sp>
      <p:sp>
        <p:nvSpPr>
          <p:cNvPr id="8" name="圆角矩形 7"/>
          <p:cNvSpPr/>
          <p:nvPr/>
        </p:nvSpPr>
        <p:spPr>
          <a:xfrm>
            <a:off x="6804248" y="5589240"/>
            <a:ext cx="1584176" cy="648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00FF"/>
                </a:solidFill>
              </a:rPr>
              <a:t>获取隐藏域</a:t>
            </a:r>
          </a:p>
        </p:txBody>
      </p:sp>
    </p:spTree>
    <p:extLst>
      <p:ext uri="{BB962C8B-B14F-4D97-AF65-F5344CB8AC3E}">
        <p14:creationId xmlns:p14="http://schemas.microsoft.com/office/powerpoint/2010/main" val="1953976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123</a:t>
            </a:fld>
            <a:r>
              <a:rPr lang="en-US" altLang="zh-CN"/>
              <a:t>-</a:t>
            </a:r>
            <a:endParaRPr lang="zh-CN" altLang="en-US" dirty="0"/>
          </a:p>
        </p:txBody>
      </p:sp>
      <p:sp>
        <p:nvSpPr>
          <p:cNvPr id="9" name="矩形 8">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8.2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开发基础</a:t>
            </a:r>
          </a:p>
        </p:txBody>
      </p:sp>
      <p:sp>
        <p:nvSpPr>
          <p:cNvPr id="10" name="矩形 9">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bg1">
                    <a:lumMod val="50000"/>
                  </a:schemeClr>
                </a:solidFill>
                <a:latin typeface="微软雅黑" pitchFamily="34" charset="-122"/>
                <a:ea typeface="微软雅黑" pitchFamily="34" charset="-122"/>
              </a:rPr>
              <a:t>8.1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是什么</a:t>
            </a:r>
          </a:p>
        </p:txBody>
      </p:sp>
      <p:sp>
        <p:nvSpPr>
          <p:cNvPr id="11" name="矩形 10">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8.3 </a:t>
            </a:r>
            <a:r>
              <a:rPr lang="zh-CN" altLang="en-US" sz="2600" b="1" dirty="0">
                <a:solidFill>
                  <a:schemeClr val="bg1">
                    <a:lumMod val="50000"/>
                  </a:schemeClr>
                </a:solidFill>
                <a:latin typeface="微软雅黑" pitchFamily="34" charset="-122"/>
                <a:ea typeface="微软雅黑" pitchFamily="34" charset="-122"/>
              </a:rPr>
              <a:t>配置</a:t>
            </a:r>
            <a:r>
              <a:rPr lang="en-US" altLang="zh-CN" sz="2600" b="1" dirty="0" err="1">
                <a:solidFill>
                  <a:schemeClr val="bg1">
                    <a:lumMod val="50000"/>
                  </a:schemeClr>
                </a:solidFill>
                <a:latin typeface="微软雅黑" pitchFamily="34" charset="-122"/>
                <a:ea typeface="微软雅黑" pitchFamily="34" charset="-122"/>
              </a:rPr>
              <a:t>Servlet</a:t>
            </a:r>
            <a:endParaRPr lang="zh-CN" altLang="en-US" sz="2600" b="1" dirty="0">
              <a:solidFill>
                <a:schemeClr val="bg1">
                  <a:lumMod val="50000"/>
                </a:schemeClr>
              </a:solidFill>
              <a:latin typeface="微软雅黑" pitchFamily="34" charset="-122"/>
              <a:ea typeface="微软雅黑" pitchFamily="34" charset="-122"/>
            </a:endParaRPr>
          </a:p>
        </p:txBody>
      </p:sp>
      <p:sp>
        <p:nvSpPr>
          <p:cNvPr id="12" name="矩形 11">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8.4 </a:t>
            </a:r>
            <a:r>
              <a:rPr lang="en-US" altLang="zh-CN" sz="2600" b="1" dirty="0" err="1">
                <a:solidFill>
                  <a:schemeClr val="bg1">
                    <a:lumMod val="50000"/>
                  </a:schemeClr>
                </a:solidFill>
                <a:latin typeface="微软雅黑" pitchFamily="34" charset="-122"/>
                <a:ea typeface="微软雅黑" pitchFamily="34" charset="-122"/>
              </a:rPr>
              <a:t>Servlet</a:t>
            </a:r>
            <a:r>
              <a:rPr lang="en-US" altLang="zh-CN" sz="2600" b="1" dirty="0">
                <a:solidFill>
                  <a:schemeClr val="bg1">
                    <a:lumMod val="50000"/>
                  </a:schemeClr>
                </a:solidFill>
                <a:latin typeface="微软雅黑" pitchFamily="34" charset="-122"/>
                <a:ea typeface="微软雅黑" pitchFamily="34" charset="-122"/>
              </a:rPr>
              <a:t> </a:t>
            </a:r>
            <a:r>
              <a:rPr lang="zh-CN" altLang="en-US" sz="2600" b="1" dirty="0">
                <a:solidFill>
                  <a:schemeClr val="bg1">
                    <a:lumMod val="50000"/>
                  </a:schemeClr>
                </a:solidFill>
                <a:latin typeface="微软雅黑" pitchFamily="34" charset="-122"/>
                <a:ea typeface="微软雅黑" pitchFamily="34" charset="-122"/>
              </a:rPr>
              <a:t>接口和类</a:t>
            </a:r>
            <a:endParaRPr lang="zh-CN" altLang="zh-CN" sz="2600" b="1" dirty="0">
              <a:solidFill>
                <a:schemeClr val="bg1">
                  <a:lumMod val="50000"/>
                </a:schemeClr>
              </a:solidFill>
              <a:latin typeface="微软雅黑" pitchFamily="34" charset="-122"/>
              <a:ea typeface="微软雅黑" pitchFamily="34" charset="-122"/>
            </a:endParaRPr>
          </a:p>
        </p:txBody>
      </p:sp>
      <p:sp>
        <p:nvSpPr>
          <p:cNvPr id="13" name="矩形 12">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rgbClr val="0000FF"/>
                </a:solidFill>
                <a:latin typeface="微软雅黑" pitchFamily="34" charset="-122"/>
                <a:ea typeface="微软雅黑" pitchFamily="34" charset="-122"/>
              </a:rPr>
              <a:t>8.5 </a:t>
            </a:r>
            <a:r>
              <a:rPr lang="en-US" altLang="zh-CN" sz="2600" b="1" dirty="0" err="1">
                <a:solidFill>
                  <a:srgbClr val="0000FF"/>
                </a:solidFill>
                <a:latin typeface="微软雅黑" pitchFamily="34" charset="-122"/>
                <a:ea typeface="微软雅黑" pitchFamily="34" charset="-122"/>
              </a:rPr>
              <a:t>Servlet</a:t>
            </a:r>
            <a:r>
              <a:rPr lang="zh-CN" altLang="en-US" sz="2600" b="1" dirty="0">
                <a:solidFill>
                  <a:srgbClr val="0000FF"/>
                </a:solidFill>
                <a:latin typeface="微软雅黑" pitchFamily="34" charset="-122"/>
                <a:ea typeface="微软雅黑" pitchFamily="34" charset="-122"/>
              </a:rPr>
              <a:t>过滤器</a:t>
            </a:r>
          </a:p>
        </p:txBody>
      </p:sp>
      <p:sp>
        <p:nvSpPr>
          <p:cNvPr id="14" name="矩形 13">
            <a:hlinkClick r:id="" action="ppaction://noaction"/>
          </p:cNvPr>
          <p:cNvSpPr/>
          <p:nvPr/>
        </p:nvSpPr>
        <p:spPr>
          <a:xfrm>
            <a:off x="2285984" y="5000636"/>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8.6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监听器</a:t>
            </a:r>
          </a:p>
        </p:txBody>
      </p:sp>
      <p:sp>
        <p:nvSpPr>
          <p:cNvPr id="15" name="圆角矩形 14"/>
          <p:cNvSpPr/>
          <p:nvPr/>
        </p:nvSpPr>
        <p:spPr>
          <a:xfrm>
            <a:off x="3347864" y="4952568"/>
            <a:ext cx="5544616" cy="17167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lnSpc>
                <a:spcPct val="150000"/>
              </a:lnSpc>
              <a:buFont typeface="Wingdings" pitchFamily="2" charset="2"/>
              <a:buChar char="Ø"/>
            </a:pPr>
            <a:r>
              <a:rPr lang="en-US" altLang="zh-CN" sz="2200" b="1" dirty="0"/>
              <a:t>8.5.1  </a:t>
            </a:r>
            <a:r>
              <a:rPr lang="zh-CN" altLang="en-US" sz="2200" b="1" dirty="0"/>
              <a:t>过滤器简介</a:t>
            </a:r>
            <a:endParaRPr lang="en-US" altLang="zh-CN" sz="2200" b="1" dirty="0"/>
          </a:p>
          <a:p>
            <a:pPr marL="342900" indent="-342900">
              <a:lnSpc>
                <a:spcPct val="150000"/>
              </a:lnSpc>
              <a:buFont typeface="Wingdings" pitchFamily="2" charset="2"/>
              <a:buChar char="Ø"/>
            </a:pPr>
            <a:r>
              <a:rPr lang="en-US" altLang="zh-CN" sz="2200" b="1" dirty="0"/>
              <a:t>8.5.2  Filter</a:t>
            </a:r>
            <a:r>
              <a:rPr lang="zh-CN" altLang="en-US" sz="2200" b="1" dirty="0"/>
              <a:t>的常用方法</a:t>
            </a:r>
            <a:endParaRPr lang="en-US" altLang="zh-CN" sz="2200" b="1" dirty="0"/>
          </a:p>
          <a:p>
            <a:pPr marL="342900" indent="-342900">
              <a:lnSpc>
                <a:spcPct val="150000"/>
              </a:lnSpc>
              <a:buFont typeface="Wingdings" pitchFamily="2" charset="2"/>
              <a:buChar char="Ø"/>
            </a:pPr>
            <a:r>
              <a:rPr lang="en-US" altLang="zh-CN" sz="2200" b="1" dirty="0"/>
              <a:t>8.5.3  Filter</a:t>
            </a:r>
            <a:r>
              <a:rPr lang="zh-CN" altLang="en-US" sz="2200" b="1" dirty="0"/>
              <a:t>的配置</a:t>
            </a:r>
            <a:endParaRPr lang="en-US" altLang="zh-CN" sz="2200" b="1" dirty="0"/>
          </a:p>
        </p:txBody>
      </p:sp>
    </p:spTree>
    <p:extLst>
      <p:ext uri="{BB962C8B-B14F-4D97-AF65-F5344CB8AC3E}">
        <p14:creationId xmlns:p14="http://schemas.microsoft.com/office/powerpoint/2010/main" val="381028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wipe(left)">
                                      <p:cBhvr>
                                        <p:cTn id="19"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00368" y="1024163"/>
            <a:ext cx="7776864" cy="5256584"/>
          </a:xfrm>
        </p:spPr>
        <p:txBody>
          <a:bodyPr>
            <a:normAutofit/>
          </a:bodyPr>
          <a:lstStyle/>
          <a:p>
            <a:r>
              <a:rPr lang="zh-CN" altLang="en-US" sz="2400" dirty="0"/>
              <a:t>过滤器（</a:t>
            </a:r>
            <a:r>
              <a:rPr lang="en-US" altLang="zh-CN" sz="2400" dirty="0"/>
              <a:t>Filter</a:t>
            </a:r>
            <a:r>
              <a:rPr lang="zh-CN" altLang="en-US" sz="2400" dirty="0"/>
              <a:t>）也称为拦截器，</a:t>
            </a:r>
            <a:r>
              <a:rPr lang="zh-CN" altLang="zh-CN" sz="2400" dirty="0"/>
              <a:t>作用</a:t>
            </a:r>
            <a:r>
              <a:rPr lang="zh-CN" altLang="en-US" sz="2400" dirty="0"/>
              <a:t>有两个：</a:t>
            </a:r>
            <a:endParaRPr lang="en-US" altLang="zh-CN" sz="2400" dirty="0"/>
          </a:p>
          <a:p>
            <a:pPr lvl="1"/>
            <a:r>
              <a:rPr lang="zh-CN" altLang="en-US" sz="2000" dirty="0">
                <a:solidFill>
                  <a:srgbClr val="0000FF"/>
                </a:solidFill>
              </a:rPr>
              <a:t>预处理：</a:t>
            </a:r>
            <a:r>
              <a:rPr lang="en-US" altLang="zh-CN" sz="2000" dirty="0"/>
              <a:t>Servlet</a:t>
            </a:r>
            <a:r>
              <a:rPr lang="zh-CN" altLang="zh-CN" sz="2000" dirty="0"/>
              <a:t>过滤器能够在</a:t>
            </a:r>
            <a:r>
              <a:rPr lang="en-US" altLang="zh-CN" sz="2000" dirty="0"/>
              <a:t>Servlet</a:t>
            </a:r>
            <a:r>
              <a:rPr lang="zh-CN" altLang="zh-CN" sz="2000" dirty="0"/>
              <a:t>被调用之前检查</a:t>
            </a:r>
            <a:r>
              <a:rPr lang="en-US" altLang="zh-CN" sz="2000" dirty="0"/>
              <a:t>Request</a:t>
            </a:r>
            <a:r>
              <a:rPr lang="zh-CN" altLang="zh-CN" sz="2000" dirty="0"/>
              <a:t>对象，并修改</a:t>
            </a:r>
            <a:r>
              <a:rPr lang="en-US" altLang="zh-CN" sz="2000" dirty="0"/>
              <a:t>Request Header</a:t>
            </a:r>
            <a:r>
              <a:rPr lang="zh-CN" altLang="zh-CN" sz="2000" dirty="0"/>
              <a:t>和</a:t>
            </a:r>
            <a:r>
              <a:rPr lang="en-US" altLang="zh-CN" sz="2000" dirty="0">
                <a:solidFill>
                  <a:srgbClr val="CC0000"/>
                </a:solidFill>
              </a:rPr>
              <a:t>Request</a:t>
            </a:r>
            <a:r>
              <a:rPr lang="zh-CN" altLang="zh-CN" sz="2000" dirty="0">
                <a:solidFill>
                  <a:srgbClr val="CC0000"/>
                </a:solidFill>
              </a:rPr>
              <a:t>内容</a:t>
            </a:r>
            <a:r>
              <a:rPr lang="zh-CN" altLang="zh-CN" sz="2000" dirty="0"/>
              <a:t>；</a:t>
            </a:r>
            <a:endParaRPr lang="en-US" altLang="zh-CN" sz="2000" dirty="0"/>
          </a:p>
          <a:p>
            <a:pPr lvl="1"/>
            <a:r>
              <a:rPr lang="zh-CN" altLang="en-US" sz="2000" dirty="0">
                <a:solidFill>
                  <a:srgbClr val="0000FF"/>
                </a:solidFill>
              </a:rPr>
              <a:t>后处理：</a:t>
            </a:r>
            <a:r>
              <a:rPr lang="zh-CN" altLang="zh-CN" sz="2000" dirty="0"/>
              <a:t>在</a:t>
            </a:r>
            <a:r>
              <a:rPr lang="en-US" altLang="zh-CN" sz="2000" dirty="0"/>
              <a:t>Servlet</a:t>
            </a:r>
            <a:r>
              <a:rPr lang="zh-CN" altLang="zh-CN" sz="2000" dirty="0"/>
              <a:t>被调用之后检查</a:t>
            </a:r>
            <a:r>
              <a:rPr lang="en-US" altLang="zh-CN" sz="2000" dirty="0"/>
              <a:t>Response</a:t>
            </a:r>
            <a:r>
              <a:rPr lang="zh-CN" altLang="zh-CN" sz="2000" dirty="0"/>
              <a:t>对象，修改</a:t>
            </a:r>
            <a:r>
              <a:rPr lang="en-US" altLang="zh-CN" sz="2000" dirty="0"/>
              <a:t>Response Header</a:t>
            </a:r>
            <a:r>
              <a:rPr lang="zh-CN" altLang="zh-CN" sz="2000" dirty="0"/>
              <a:t>和</a:t>
            </a:r>
            <a:r>
              <a:rPr lang="en-US" altLang="zh-CN" sz="2000" dirty="0">
                <a:solidFill>
                  <a:srgbClr val="CC0000"/>
                </a:solidFill>
              </a:rPr>
              <a:t>Response</a:t>
            </a:r>
            <a:r>
              <a:rPr lang="zh-CN" altLang="zh-CN" sz="2000" dirty="0">
                <a:solidFill>
                  <a:srgbClr val="CC0000"/>
                </a:solidFill>
              </a:rPr>
              <a:t>的内容</a:t>
            </a:r>
            <a:r>
              <a:rPr lang="zh-CN" altLang="zh-CN" sz="2000" dirty="0"/>
              <a:t>。</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124</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8.5.1  </a:t>
            </a:r>
            <a:r>
              <a:rPr lang="zh-CN" altLang="en-US" dirty="0"/>
              <a:t>过滤器简介</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484086"/>
            <a:ext cx="6287945" cy="29027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F27F6774-33B0-F58A-9015-C1AC354A4B46}"/>
              </a:ext>
            </a:extLst>
          </p:cNvPr>
          <p:cNvPicPr>
            <a:picLocks noChangeAspect="1"/>
          </p:cNvPicPr>
          <p:nvPr/>
        </p:nvPicPr>
        <p:blipFill>
          <a:blip r:embed="rId3"/>
          <a:stretch>
            <a:fillRect/>
          </a:stretch>
        </p:blipFill>
        <p:spPr>
          <a:xfrm>
            <a:off x="5125126" y="2496"/>
            <a:ext cx="4018874" cy="2250343"/>
          </a:xfrm>
          <a:prstGeom prst="rect">
            <a:avLst/>
          </a:prstGeom>
        </p:spPr>
      </p:pic>
    </p:spTree>
    <p:extLst>
      <p:ext uri="{BB962C8B-B14F-4D97-AF65-F5344CB8AC3E}">
        <p14:creationId xmlns:p14="http://schemas.microsoft.com/office/powerpoint/2010/main" val="303303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400050" lvl="1" indent="0">
              <a:buNone/>
            </a:pPr>
            <a:r>
              <a:rPr lang="zh-CN" altLang="en-US" dirty="0">
                <a:solidFill>
                  <a:srgbClr val="0000FF"/>
                </a:solidFill>
              </a:rPr>
              <a:t>过滤器应用：</a:t>
            </a:r>
            <a:endParaRPr lang="en-US" altLang="zh-CN" dirty="0">
              <a:solidFill>
                <a:srgbClr val="0000FF"/>
              </a:solidFill>
            </a:endParaRPr>
          </a:p>
          <a:p>
            <a:pPr marL="914400" lvl="1" indent="-514350">
              <a:buFont typeface="+mj-lt"/>
              <a:buAutoNum type="arabicPeriod"/>
            </a:pPr>
            <a:r>
              <a:rPr lang="zh-CN" altLang="en-US" sz="2000" dirty="0"/>
              <a:t>批量设置请求编码</a:t>
            </a:r>
            <a:endParaRPr lang="en-US" altLang="zh-CN" sz="2000" dirty="0"/>
          </a:p>
          <a:p>
            <a:pPr marL="914400" lvl="1" indent="-514350">
              <a:buFont typeface="+mj-lt"/>
              <a:buAutoNum type="arabicPeriod"/>
            </a:pPr>
            <a:r>
              <a:rPr lang="zh-CN" altLang="en-US" sz="2000" dirty="0"/>
              <a:t>控制用户访问权限</a:t>
            </a:r>
            <a:endParaRPr lang="en-US" altLang="zh-CN" sz="2000" dirty="0"/>
          </a:p>
          <a:p>
            <a:pPr marL="914400" lvl="1" indent="-514350">
              <a:buFont typeface="+mj-lt"/>
              <a:buAutoNum type="arabicPeriod"/>
            </a:pPr>
            <a:r>
              <a:rPr lang="zh-CN" altLang="en-US" sz="2000" dirty="0"/>
              <a:t>日志记录和审计过滤器</a:t>
            </a:r>
          </a:p>
          <a:p>
            <a:pPr marL="914400" lvl="1" indent="-514350">
              <a:buFont typeface="+mj-lt"/>
              <a:buAutoNum type="arabicPeriod"/>
            </a:pPr>
            <a:r>
              <a:rPr lang="zh-CN" altLang="en-US" sz="2000" dirty="0"/>
              <a:t>图像转换过滤器</a:t>
            </a:r>
          </a:p>
          <a:p>
            <a:pPr marL="914400" lvl="1" indent="-514350">
              <a:buFont typeface="+mj-lt"/>
              <a:buAutoNum type="arabicPeriod"/>
            </a:pPr>
            <a:r>
              <a:rPr lang="zh-CN" altLang="en-US" sz="2000" dirty="0"/>
              <a:t>数据压缩过滤器</a:t>
            </a:r>
          </a:p>
          <a:p>
            <a:pPr marL="914400" lvl="1" indent="-514350">
              <a:buFont typeface="+mj-lt"/>
              <a:buAutoNum type="arabicPeriod"/>
            </a:pPr>
            <a:r>
              <a:rPr lang="zh-CN" altLang="en-US" sz="2000" dirty="0"/>
              <a:t>加密过滤器</a:t>
            </a:r>
          </a:p>
          <a:p>
            <a:pPr marL="914400" lvl="1" indent="-514350">
              <a:buFont typeface="+mj-lt"/>
              <a:buAutoNum type="arabicPeriod"/>
            </a:pPr>
            <a:r>
              <a:rPr lang="zh-CN" altLang="en-US" sz="2000" dirty="0"/>
              <a:t>标记过滤器</a:t>
            </a:r>
          </a:p>
          <a:p>
            <a:pPr marL="914400" lvl="1" indent="-514350">
              <a:buFont typeface="+mj-lt"/>
              <a:buAutoNum type="arabicPeriod"/>
            </a:pPr>
            <a:r>
              <a:rPr lang="en-US" altLang="zh-CN" sz="2000" dirty="0"/>
              <a:t>……</a:t>
            </a:r>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125</a:t>
            </a:fld>
            <a:r>
              <a:rPr lang="en-US" altLang="zh-CN"/>
              <a:t>-</a:t>
            </a:r>
            <a:endParaRPr lang="zh-CN" altLang="en-US" dirty="0"/>
          </a:p>
        </p:txBody>
      </p:sp>
      <p:sp>
        <p:nvSpPr>
          <p:cNvPr id="4" name="矩形 3">
            <a:extLst>
              <a:ext uri="{FF2B5EF4-FFF2-40B4-BE49-F238E27FC236}">
                <a16:creationId xmlns:a16="http://schemas.microsoft.com/office/drawing/2014/main" id="{A7514B5D-F96B-4B31-A332-6FE9E781001E}"/>
              </a:ext>
            </a:extLst>
          </p:cNvPr>
          <p:cNvSpPr/>
          <p:nvPr/>
        </p:nvSpPr>
        <p:spPr>
          <a:xfrm>
            <a:off x="755576" y="5297760"/>
            <a:ext cx="7344816" cy="646331"/>
          </a:xfrm>
          <a:prstGeom prst="rect">
            <a:avLst/>
          </a:prstGeom>
        </p:spPr>
        <p:txBody>
          <a:bodyPr wrap="square">
            <a:spAutoFit/>
          </a:bodyPr>
          <a:lstStyle/>
          <a:p>
            <a:pPr lvl="1"/>
            <a:r>
              <a:rPr lang="zh-CN" altLang="zh-CN" b="1" dirty="0">
                <a:solidFill>
                  <a:srgbClr val="FF0000"/>
                </a:solidFill>
              </a:rPr>
              <a:t>例如，验证用户访问权限、记录用户操作、对请求进行重新编码、压缩响应信息等。</a:t>
            </a:r>
          </a:p>
        </p:txBody>
      </p:sp>
      <p:sp>
        <p:nvSpPr>
          <p:cNvPr id="5" name="文本框 4">
            <a:extLst>
              <a:ext uri="{FF2B5EF4-FFF2-40B4-BE49-F238E27FC236}">
                <a16:creationId xmlns:a16="http://schemas.microsoft.com/office/drawing/2014/main" id="{532812B2-C6AE-4456-93E3-6D514A1E4063}"/>
              </a:ext>
            </a:extLst>
          </p:cNvPr>
          <p:cNvSpPr txBox="1"/>
          <p:nvPr/>
        </p:nvSpPr>
        <p:spPr>
          <a:xfrm>
            <a:off x="4396530" y="764704"/>
            <a:ext cx="4767942" cy="646331"/>
          </a:xfrm>
          <a:prstGeom prst="rect">
            <a:avLst/>
          </a:prstGeom>
          <a:noFill/>
        </p:spPr>
        <p:txBody>
          <a:bodyPr wrap="square">
            <a:spAutoFit/>
          </a:bodyPr>
          <a:lstStyle/>
          <a:p>
            <a:r>
              <a:rPr lang="en-US" altLang="zh-CN" dirty="0">
                <a:hlinkClick r:id="rId2"/>
              </a:rPr>
              <a:t>JavaWeb28</a:t>
            </a:r>
            <a:r>
              <a:rPr lang="zh-CN" altLang="en-US" dirty="0">
                <a:hlinkClick r:id="rId2"/>
              </a:rPr>
              <a:t>天视频教程（传智播客）</a:t>
            </a:r>
            <a:r>
              <a:rPr lang="en-US" altLang="zh-CN" dirty="0">
                <a:hlinkClick r:id="rId2"/>
              </a:rPr>
              <a:t>_</a:t>
            </a:r>
            <a:r>
              <a:rPr lang="zh-CN" altLang="en-US" dirty="0">
                <a:hlinkClick r:id="rId2"/>
              </a:rPr>
              <a:t>哔哩哔哩 </a:t>
            </a:r>
            <a:r>
              <a:rPr lang="en-US" altLang="zh-CN" dirty="0">
                <a:hlinkClick r:id="rId2"/>
              </a:rPr>
              <a:t>(</a:t>
            </a:r>
            <a:r>
              <a:rPr lang="zh-CN" altLang="en-US" dirty="0">
                <a:hlinkClick r:id="rId2"/>
              </a:rPr>
              <a:t>゜</a:t>
            </a:r>
            <a:r>
              <a:rPr lang="en-US" altLang="zh-CN" dirty="0">
                <a:hlinkClick r:id="rId2"/>
              </a:rPr>
              <a:t>-</a:t>
            </a:r>
            <a:r>
              <a:rPr lang="zh-CN" altLang="en-US" dirty="0">
                <a:hlinkClick r:id="rId2"/>
              </a:rPr>
              <a:t>゜</a:t>
            </a:r>
            <a:r>
              <a:rPr lang="en-US" altLang="zh-CN" dirty="0">
                <a:hlinkClick r:id="rId2"/>
              </a:rPr>
              <a:t>)</a:t>
            </a:r>
            <a:r>
              <a:rPr lang="ja-JP" altLang="en-US" dirty="0">
                <a:hlinkClick r:id="rId2"/>
              </a:rPr>
              <a:t>つロ </a:t>
            </a:r>
            <a:r>
              <a:rPr lang="zh-CN" altLang="en-US" dirty="0">
                <a:hlinkClick r:id="rId2"/>
              </a:rPr>
              <a:t>干杯</a:t>
            </a:r>
            <a:r>
              <a:rPr lang="en-US" altLang="zh-CN" dirty="0">
                <a:hlinkClick r:id="rId2"/>
              </a:rPr>
              <a:t>~-</a:t>
            </a:r>
            <a:r>
              <a:rPr lang="en-US" altLang="zh-CN" dirty="0" err="1">
                <a:hlinkClick r:id="rId2"/>
              </a:rPr>
              <a:t>bilibili</a:t>
            </a:r>
            <a:endParaRPr lang="zh-CN" altLang="en-US" dirty="0"/>
          </a:p>
        </p:txBody>
      </p:sp>
    </p:spTree>
    <p:extLst>
      <p:ext uri="{BB962C8B-B14F-4D97-AF65-F5344CB8AC3E}">
        <p14:creationId xmlns:p14="http://schemas.microsoft.com/office/powerpoint/2010/main" val="27709989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fontScale="92500"/>
          </a:bodyPr>
          <a:lstStyle/>
          <a:p>
            <a:r>
              <a:rPr lang="en-US" altLang="zh-CN" dirty="0"/>
              <a:t>1.</a:t>
            </a:r>
            <a:r>
              <a:rPr lang="zh-CN" altLang="en-US" dirty="0"/>
              <a:t>加载和实例化</a:t>
            </a:r>
          </a:p>
          <a:p>
            <a:pPr lvl="1"/>
            <a:r>
              <a:rPr lang="en-US" altLang="zh-CN" dirty="0"/>
              <a:t>Web</a:t>
            </a:r>
            <a:r>
              <a:rPr lang="zh-CN" altLang="en-US" dirty="0"/>
              <a:t>容器启动时，会根据</a:t>
            </a:r>
            <a:r>
              <a:rPr lang="en-US" altLang="zh-CN" dirty="0"/>
              <a:t>@</a:t>
            </a:r>
            <a:r>
              <a:rPr lang="en-US" altLang="zh-CN" dirty="0" err="1"/>
              <a:t>WebFilter</a:t>
            </a:r>
            <a:r>
              <a:rPr lang="zh-CN" altLang="en-US" dirty="0"/>
              <a:t>属性</a:t>
            </a:r>
            <a:r>
              <a:rPr lang="en-US" altLang="zh-CN" dirty="0" err="1"/>
              <a:t>filterName</a:t>
            </a:r>
            <a:r>
              <a:rPr lang="zh-CN" altLang="en-US" dirty="0"/>
              <a:t>所定义的</a:t>
            </a:r>
            <a:r>
              <a:rPr lang="zh-CN" altLang="en-US" u="sng" dirty="0">
                <a:solidFill>
                  <a:srgbClr val="FF0000"/>
                </a:solidFill>
              </a:rPr>
              <a:t>类名的大小写拼写顺序</a:t>
            </a:r>
            <a:r>
              <a:rPr lang="zh-CN" altLang="en-US" dirty="0"/>
              <a:t>，或者</a:t>
            </a:r>
            <a:r>
              <a:rPr lang="en-US" altLang="zh-CN" dirty="0"/>
              <a:t>web.xml</a:t>
            </a:r>
            <a:r>
              <a:rPr lang="zh-CN" altLang="en-US" dirty="0"/>
              <a:t>中声明的</a:t>
            </a:r>
            <a:r>
              <a:rPr lang="en-US" altLang="zh-CN" dirty="0"/>
              <a:t>Filter</a:t>
            </a:r>
            <a:r>
              <a:rPr lang="zh-CN" altLang="en-US" dirty="0"/>
              <a:t>顺序依次实例化</a:t>
            </a:r>
            <a:r>
              <a:rPr lang="en-US" altLang="zh-CN" dirty="0"/>
              <a:t>Filter</a:t>
            </a:r>
            <a:r>
              <a:rPr lang="zh-CN" altLang="en-US" dirty="0"/>
              <a:t>。</a:t>
            </a:r>
          </a:p>
          <a:p>
            <a:endParaRPr lang="en-US" altLang="zh-CN" sz="2000" dirty="0">
              <a:solidFill>
                <a:srgbClr val="0000FF"/>
              </a:solidFill>
            </a:endParaRPr>
          </a:p>
          <a:p>
            <a:r>
              <a:rPr lang="en-US" altLang="zh-CN" sz="2000" dirty="0">
                <a:solidFill>
                  <a:srgbClr val="0000FF"/>
                </a:solidFill>
              </a:rPr>
              <a:t>2</a:t>
            </a:r>
            <a:r>
              <a:rPr lang="zh-CN" altLang="en-US" sz="2000" dirty="0">
                <a:solidFill>
                  <a:srgbClr val="0000FF"/>
                </a:solidFill>
              </a:rPr>
              <a:t>、</a:t>
            </a:r>
            <a:r>
              <a:rPr lang="en-US" altLang="zh-CN" sz="2000" dirty="0">
                <a:solidFill>
                  <a:srgbClr val="0000FF"/>
                </a:solidFill>
              </a:rPr>
              <a:t>void </a:t>
            </a:r>
            <a:r>
              <a:rPr lang="en-US" altLang="zh-CN" sz="2000" dirty="0" err="1">
                <a:solidFill>
                  <a:srgbClr val="0000FF"/>
                </a:solidFill>
              </a:rPr>
              <a:t>init</a:t>
            </a:r>
            <a:r>
              <a:rPr lang="zh-CN" altLang="en-US" sz="2000" dirty="0">
                <a:solidFill>
                  <a:srgbClr val="0000FF"/>
                </a:solidFill>
              </a:rPr>
              <a:t>（</a:t>
            </a:r>
            <a:r>
              <a:rPr lang="en-US" altLang="zh-CN" sz="2000" dirty="0" err="1">
                <a:solidFill>
                  <a:srgbClr val="0000FF"/>
                </a:solidFill>
              </a:rPr>
              <a:t>FilterConfig</a:t>
            </a:r>
            <a:r>
              <a:rPr lang="en-US" altLang="zh-CN" sz="2000" dirty="0">
                <a:solidFill>
                  <a:srgbClr val="0000FF"/>
                </a:solidFill>
              </a:rPr>
              <a:t> </a:t>
            </a:r>
            <a:r>
              <a:rPr lang="en-US" altLang="zh-CN" sz="2000" dirty="0" err="1">
                <a:solidFill>
                  <a:srgbClr val="0000FF"/>
                </a:solidFill>
              </a:rPr>
              <a:t>config</a:t>
            </a:r>
            <a:r>
              <a:rPr lang="zh-CN" altLang="en-US" sz="2000" dirty="0">
                <a:solidFill>
                  <a:srgbClr val="0000FF"/>
                </a:solidFill>
              </a:rPr>
              <a:t>）：</a:t>
            </a:r>
            <a:r>
              <a:rPr lang="zh-CN" altLang="en-US" sz="2000" dirty="0"/>
              <a:t>用于完成</a:t>
            </a:r>
            <a:r>
              <a:rPr lang="en-US" altLang="zh-CN" sz="2000" dirty="0"/>
              <a:t>Filter</a:t>
            </a:r>
            <a:r>
              <a:rPr lang="zh-CN" altLang="en-US" sz="2000" dirty="0"/>
              <a:t>的初始化。</a:t>
            </a:r>
          </a:p>
          <a:p>
            <a:r>
              <a:rPr lang="en-US" altLang="zh-CN" sz="2000" dirty="0">
                <a:solidFill>
                  <a:srgbClr val="0000FF"/>
                </a:solidFill>
              </a:rPr>
              <a:t>3</a:t>
            </a:r>
            <a:r>
              <a:rPr lang="zh-CN" altLang="en-US" sz="2000" dirty="0">
                <a:solidFill>
                  <a:srgbClr val="0000FF"/>
                </a:solidFill>
              </a:rPr>
              <a:t>、</a:t>
            </a:r>
            <a:r>
              <a:rPr lang="en-US" altLang="zh-CN" sz="2000" dirty="0">
                <a:solidFill>
                  <a:srgbClr val="0000FF"/>
                </a:solidFill>
              </a:rPr>
              <a:t>void destroy()</a:t>
            </a:r>
            <a:r>
              <a:rPr lang="zh-CN" altLang="en-US" sz="2000" dirty="0">
                <a:solidFill>
                  <a:srgbClr val="0000FF"/>
                </a:solidFill>
              </a:rPr>
              <a:t>：</a:t>
            </a:r>
            <a:r>
              <a:rPr lang="zh-CN" altLang="en-US" sz="2000" dirty="0"/>
              <a:t>用于</a:t>
            </a:r>
            <a:r>
              <a:rPr lang="en-US" altLang="zh-CN" sz="2000" dirty="0"/>
              <a:t>Filter</a:t>
            </a:r>
            <a:r>
              <a:rPr lang="zh-CN" altLang="en-US" sz="2000" dirty="0"/>
              <a:t>销毁前，完成某些资源的回收。</a:t>
            </a:r>
          </a:p>
          <a:p>
            <a:r>
              <a:rPr lang="en-US" altLang="zh-CN" sz="2000" dirty="0">
                <a:solidFill>
                  <a:srgbClr val="0000FF"/>
                </a:solidFill>
              </a:rPr>
              <a:t>4</a:t>
            </a:r>
            <a:r>
              <a:rPr lang="zh-CN" altLang="en-US" sz="2000" dirty="0">
                <a:solidFill>
                  <a:srgbClr val="0000FF"/>
                </a:solidFill>
              </a:rPr>
              <a:t>、</a:t>
            </a:r>
            <a:r>
              <a:rPr lang="en-US" altLang="zh-CN" sz="2000" dirty="0">
                <a:solidFill>
                  <a:srgbClr val="0000FF"/>
                </a:solidFill>
              </a:rPr>
              <a:t>void </a:t>
            </a:r>
            <a:r>
              <a:rPr lang="en-US" altLang="zh-CN" sz="2000" dirty="0" err="1">
                <a:solidFill>
                  <a:srgbClr val="0000FF"/>
                </a:solidFill>
              </a:rPr>
              <a:t>doFilter</a:t>
            </a:r>
            <a:r>
              <a:rPr lang="zh-CN" altLang="en-US" sz="2000" dirty="0">
                <a:solidFill>
                  <a:srgbClr val="0000FF"/>
                </a:solidFill>
              </a:rPr>
              <a:t>（</a:t>
            </a:r>
            <a:r>
              <a:rPr lang="en-US" altLang="zh-CN" sz="2000" dirty="0" err="1">
                <a:solidFill>
                  <a:srgbClr val="0000FF"/>
                </a:solidFill>
              </a:rPr>
              <a:t>ServletRequest</a:t>
            </a:r>
            <a:r>
              <a:rPr lang="en-US" altLang="zh-CN" sz="2000" dirty="0">
                <a:solidFill>
                  <a:srgbClr val="0000FF"/>
                </a:solidFill>
              </a:rPr>
              <a:t> request</a:t>
            </a:r>
            <a:r>
              <a:rPr lang="zh-CN" altLang="en-US" sz="2000" dirty="0">
                <a:solidFill>
                  <a:srgbClr val="0000FF"/>
                </a:solidFill>
              </a:rPr>
              <a:t>，</a:t>
            </a:r>
            <a:r>
              <a:rPr lang="en-US" altLang="zh-CN" sz="2000" dirty="0" err="1">
                <a:solidFill>
                  <a:srgbClr val="0000FF"/>
                </a:solidFill>
              </a:rPr>
              <a:t>ServletResponse</a:t>
            </a:r>
            <a:r>
              <a:rPr lang="en-US" altLang="zh-CN" sz="2000" dirty="0">
                <a:solidFill>
                  <a:srgbClr val="0000FF"/>
                </a:solidFill>
              </a:rPr>
              <a:t> response, </a:t>
            </a:r>
            <a:r>
              <a:rPr lang="en-US" altLang="zh-CN" sz="2000" dirty="0" err="1">
                <a:solidFill>
                  <a:srgbClr val="FF0000"/>
                </a:solidFill>
              </a:rPr>
              <a:t>FilterChain</a:t>
            </a:r>
            <a:r>
              <a:rPr lang="en-US" altLang="zh-CN" sz="2000" dirty="0">
                <a:solidFill>
                  <a:srgbClr val="FF0000"/>
                </a:solidFill>
              </a:rPr>
              <a:t> chain</a:t>
            </a:r>
            <a:r>
              <a:rPr lang="zh-CN" altLang="en-US" sz="2000" dirty="0">
                <a:solidFill>
                  <a:srgbClr val="0000FF"/>
                </a:solidFill>
              </a:rPr>
              <a:t>）：</a:t>
            </a:r>
            <a:r>
              <a:rPr lang="zh-CN" altLang="en-US" sz="2000" dirty="0"/>
              <a:t>实现过滤功能，该方法就是对每个请求及响应增加的额外处理，当要访问过滤器过滤的资源前后都会通过此方法。</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126</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8.5.2  Filter</a:t>
            </a:r>
            <a:r>
              <a:rPr lang="zh-CN" altLang="en-US" dirty="0"/>
              <a:t>的常用方法</a:t>
            </a:r>
            <a:endParaRPr lang="en-US" altLang="zh-CN" dirty="0"/>
          </a:p>
        </p:txBody>
      </p:sp>
    </p:spTree>
    <p:extLst>
      <p:ext uri="{BB962C8B-B14F-4D97-AF65-F5344CB8AC3E}">
        <p14:creationId xmlns:p14="http://schemas.microsoft.com/office/powerpoint/2010/main" val="18885697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007017"/>
            <a:ext cx="6840760" cy="5256584"/>
          </a:xfrm>
        </p:spPr>
        <p:txBody>
          <a:bodyPr>
            <a:normAutofit/>
          </a:bodyPr>
          <a:lstStyle/>
          <a:p>
            <a:pPr marL="0" indent="0">
              <a:buNone/>
            </a:pPr>
            <a:r>
              <a:rPr lang="zh-CN" altLang="en-US" sz="2400" dirty="0"/>
              <a:t>在</a:t>
            </a:r>
            <a:r>
              <a:rPr lang="en-US" altLang="zh-CN" sz="2400" dirty="0"/>
              <a:t>web.xml</a:t>
            </a:r>
            <a:r>
              <a:rPr lang="zh-CN" altLang="en-US" sz="2400" dirty="0"/>
              <a:t>中配置</a:t>
            </a:r>
            <a:r>
              <a:rPr lang="en-US" altLang="zh-CN" sz="2400" dirty="0"/>
              <a:t>Filter</a:t>
            </a:r>
            <a:r>
              <a:rPr lang="zh-CN" altLang="en-US" sz="2400" dirty="0"/>
              <a:t>：</a:t>
            </a:r>
            <a:endParaRPr lang="en-US" altLang="zh-CN" sz="2400" dirty="0"/>
          </a:p>
          <a:p>
            <a:pPr marL="0" indent="0">
              <a:buNone/>
            </a:pPr>
            <a:r>
              <a:rPr lang="en-US" altLang="zh-CN" sz="2400" dirty="0"/>
              <a:t>1</a:t>
            </a:r>
            <a:r>
              <a:rPr lang="zh-CN" altLang="en-US" sz="2400" dirty="0"/>
              <a:t>、配置</a:t>
            </a:r>
            <a:r>
              <a:rPr lang="en-US" altLang="zh-CN" sz="2400" dirty="0"/>
              <a:t>Filter</a:t>
            </a:r>
            <a:r>
              <a:rPr lang="zh-CN" altLang="en-US" sz="2400" dirty="0"/>
              <a:t>名。</a:t>
            </a:r>
          </a:p>
          <a:p>
            <a:pPr marL="0" indent="0">
              <a:buNone/>
            </a:pPr>
            <a:r>
              <a:rPr lang="en-US" altLang="zh-CN" sz="2400" dirty="0"/>
              <a:t>2</a:t>
            </a:r>
            <a:r>
              <a:rPr lang="zh-CN" altLang="en-US" sz="2400" dirty="0"/>
              <a:t>、</a:t>
            </a:r>
            <a:r>
              <a:rPr lang="zh-CN" altLang="en-US" sz="2400" dirty="0">
                <a:solidFill>
                  <a:srgbClr val="FF0000"/>
                </a:solidFill>
              </a:rPr>
              <a:t>配置</a:t>
            </a:r>
            <a:r>
              <a:rPr lang="en-US" altLang="zh-CN" sz="2400" dirty="0">
                <a:solidFill>
                  <a:srgbClr val="FF0000"/>
                </a:solidFill>
              </a:rPr>
              <a:t>Filter</a:t>
            </a:r>
            <a:r>
              <a:rPr lang="zh-CN" altLang="en-US" sz="2400" dirty="0">
                <a:solidFill>
                  <a:srgbClr val="FF0000"/>
                </a:solidFill>
              </a:rPr>
              <a:t>拦截</a:t>
            </a:r>
            <a:r>
              <a:rPr lang="en-US" altLang="zh-CN" sz="2400" dirty="0">
                <a:solidFill>
                  <a:srgbClr val="FF0000"/>
                </a:solidFill>
              </a:rPr>
              <a:t>URL</a:t>
            </a:r>
            <a:r>
              <a:rPr lang="zh-CN" altLang="en-US" sz="2400" dirty="0">
                <a:solidFill>
                  <a:srgbClr val="FF0000"/>
                </a:solidFill>
              </a:rPr>
              <a:t>模式。</a:t>
            </a:r>
            <a:endParaRPr lang="en-US" altLang="zh-CN" sz="2400" dirty="0">
              <a:solidFill>
                <a:srgbClr val="FF0000"/>
              </a:solidFill>
            </a:endParaRPr>
          </a:p>
          <a:p>
            <a:pPr marL="0" indent="0">
              <a:lnSpc>
                <a:spcPct val="120000"/>
              </a:lnSpc>
              <a:buFontTx/>
              <a:buNone/>
            </a:pPr>
            <a:r>
              <a:rPr lang="en-US" altLang="zh-CN" sz="2400" dirty="0">
                <a:solidFill>
                  <a:srgbClr val="0000FF"/>
                </a:solidFill>
              </a:rPr>
              <a:t> &lt;filter&gt;</a:t>
            </a:r>
          </a:p>
          <a:p>
            <a:pPr marL="0" indent="0">
              <a:lnSpc>
                <a:spcPct val="120000"/>
              </a:lnSpc>
              <a:buFontTx/>
              <a:buNone/>
            </a:pPr>
            <a:r>
              <a:rPr lang="en-US" altLang="zh-CN" sz="2400" dirty="0">
                <a:solidFill>
                  <a:srgbClr val="0000FF"/>
                </a:solidFill>
              </a:rPr>
              <a:t>    &lt;filter -name&gt; </a:t>
            </a:r>
            <a:r>
              <a:rPr lang="en-US" altLang="zh-CN" sz="2400" dirty="0" err="1">
                <a:solidFill>
                  <a:srgbClr val="0000FF"/>
                </a:solidFill>
              </a:rPr>
              <a:t>FilterFlux</a:t>
            </a:r>
            <a:r>
              <a:rPr lang="en-US" altLang="zh-CN" sz="2400" dirty="0">
                <a:solidFill>
                  <a:srgbClr val="0000FF"/>
                </a:solidFill>
              </a:rPr>
              <a:t> &lt;/filter -name&gt;</a:t>
            </a:r>
          </a:p>
          <a:p>
            <a:pPr marL="0" indent="0">
              <a:lnSpc>
                <a:spcPct val="120000"/>
              </a:lnSpc>
              <a:buFontTx/>
              <a:buNone/>
            </a:pPr>
            <a:r>
              <a:rPr lang="en-US" altLang="zh-CN" sz="2400" dirty="0">
                <a:solidFill>
                  <a:srgbClr val="0000FF"/>
                </a:solidFill>
              </a:rPr>
              <a:t>    &lt;filter -class&gt;</a:t>
            </a:r>
            <a:r>
              <a:rPr lang="en-US" altLang="zh-CN" sz="2400" dirty="0" err="1">
                <a:solidFill>
                  <a:srgbClr val="0000FF"/>
                </a:solidFill>
              </a:rPr>
              <a:t>com.edu.ysu.FilterFlux</a:t>
            </a:r>
            <a:r>
              <a:rPr lang="en-US" altLang="zh-CN" sz="2400" dirty="0">
                <a:solidFill>
                  <a:srgbClr val="0000FF"/>
                </a:solidFill>
              </a:rPr>
              <a:t>&lt;/filter -class&gt;</a:t>
            </a:r>
          </a:p>
          <a:p>
            <a:pPr marL="0" indent="0">
              <a:lnSpc>
                <a:spcPct val="120000"/>
              </a:lnSpc>
              <a:buFontTx/>
              <a:buNone/>
            </a:pPr>
            <a:r>
              <a:rPr lang="en-US" altLang="zh-CN" sz="2400" dirty="0">
                <a:solidFill>
                  <a:srgbClr val="0000FF"/>
                </a:solidFill>
              </a:rPr>
              <a:t>  &lt;/filter &gt;</a:t>
            </a:r>
          </a:p>
          <a:p>
            <a:pPr marL="0" indent="0">
              <a:lnSpc>
                <a:spcPct val="120000"/>
              </a:lnSpc>
              <a:buFontTx/>
              <a:buNone/>
            </a:pPr>
            <a:r>
              <a:rPr lang="en-US" altLang="zh-CN" sz="2400" dirty="0">
                <a:solidFill>
                  <a:srgbClr val="0000FF"/>
                </a:solidFill>
              </a:rPr>
              <a:t> &lt;filter -mapping&gt;</a:t>
            </a:r>
          </a:p>
          <a:p>
            <a:pPr marL="0" indent="0">
              <a:lnSpc>
                <a:spcPct val="120000"/>
              </a:lnSpc>
              <a:buFontTx/>
              <a:buNone/>
            </a:pPr>
            <a:r>
              <a:rPr lang="en-US" altLang="zh-CN" sz="2400" dirty="0">
                <a:solidFill>
                  <a:srgbClr val="0000FF"/>
                </a:solidFill>
              </a:rPr>
              <a:t>    &lt;filter -name&gt; </a:t>
            </a:r>
            <a:r>
              <a:rPr lang="en-US" altLang="zh-CN" sz="2400" dirty="0" err="1">
                <a:solidFill>
                  <a:srgbClr val="0000FF"/>
                </a:solidFill>
              </a:rPr>
              <a:t>FilterFlux</a:t>
            </a:r>
            <a:r>
              <a:rPr lang="en-US" altLang="zh-CN" sz="2400" dirty="0">
                <a:solidFill>
                  <a:srgbClr val="0000FF"/>
                </a:solidFill>
              </a:rPr>
              <a:t> &lt;/filter name&gt;</a:t>
            </a:r>
          </a:p>
          <a:p>
            <a:pPr marL="0" indent="0">
              <a:lnSpc>
                <a:spcPct val="120000"/>
              </a:lnSpc>
              <a:buFontTx/>
              <a:buNone/>
            </a:pPr>
            <a:r>
              <a:rPr lang="en-US" altLang="zh-CN" sz="2400" dirty="0">
                <a:solidFill>
                  <a:srgbClr val="FF0000"/>
                </a:solidFill>
              </a:rPr>
              <a:t>    &lt;</a:t>
            </a:r>
            <a:r>
              <a:rPr lang="en-US" altLang="zh-CN" sz="2400" dirty="0" err="1">
                <a:solidFill>
                  <a:srgbClr val="FF0000"/>
                </a:solidFill>
              </a:rPr>
              <a:t>url</a:t>
            </a:r>
            <a:r>
              <a:rPr lang="en-US" altLang="zh-CN" sz="2400" dirty="0">
                <a:solidFill>
                  <a:srgbClr val="FF0000"/>
                </a:solidFill>
              </a:rPr>
              <a:t>-pattern&gt;/</a:t>
            </a:r>
            <a:r>
              <a:rPr lang="en-US" altLang="zh-CN" sz="2400" dirty="0" err="1">
                <a:solidFill>
                  <a:srgbClr val="FF0000"/>
                </a:solidFill>
              </a:rPr>
              <a:t>Aservlet</a:t>
            </a:r>
            <a:r>
              <a:rPr lang="en-US" altLang="zh-CN" sz="2400" dirty="0">
                <a:solidFill>
                  <a:srgbClr val="FF0000"/>
                </a:solidFill>
              </a:rPr>
              <a:t>&lt;/</a:t>
            </a:r>
            <a:r>
              <a:rPr lang="en-US" altLang="zh-CN" sz="2400" dirty="0" err="1">
                <a:solidFill>
                  <a:srgbClr val="FF0000"/>
                </a:solidFill>
              </a:rPr>
              <a:t>url</a:t>
            </a:r>
            <a:r>
              <a:rPr lang="en-US" altLang="zh-CN" sz="2400" dirty="0">
                <a:solidFill>
                  <a:srgbClr val="FF0000"/>
                </a:solidFill>
              </a:rPr>
              <a:t>-pattern&gt;</a:t>
            </a:r>
          </a:p>
          <a:p>
            <a:pPr marL="0" indent="0">
              <a:lnSpc>
                <a:spcPct val="120000"/>
              </a:lnSpc>
              <a:buFontTx/>
              <a:buNone/>
            </a:pPr>
            <a:r>
              <a:rPr lang="en-US" altLang="zh-CN" sz="2400" dirty="0">
                <a:solidFill>
                  <a:srgbClr val="0000FF"/>
                </a:solidFill>
              </a:rPr>
              <a:t> &lt;/filter -mapping&gt;</a:t>
            </a:r>
          </a:p>
          <a:p>
            <a:endParaRPr lang="zh-CN" altLang="en-US"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127</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8.5.3  Filter</a:t>
            </a:r>
            <a:r>
              <a:rPr lang="zh-CN" altLang="en-US" dirty="0"/>
              <a:t>的配置</a:t>
            </a:r>
            <a:endParaRPr lang="en-US" altLang="zh-CN" dirty="0"/>
          </a:p>
        </p:txBody>
      </p:sp>
    </p:spTree>
    <p:extLst>
      <p:ext uri="{BB962C8B-B14F-4D97-AF65-F5344CB8AC3E}">
        <p14:creationId xmlns:p14="http://schemas.microsoft.com/office/powerpoint/2010/main" val="35400133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375360" y="908720"/>
            <a:ext cx="8207375" cy="4500594"/>
          </a:xfrm>
        </p:spPr>
        <p:txBody>
          <a:bodyPr/>
          <a:lstStyle/>
          <a:p>
            <a:r>
              <a:rPr lang="en-US" altLang="zh-CN" sz="1400" dirty="0"/>
              <a:t>【</a:t>
            </a:r>
            <a:r>
              <a:rPr lang="zh-CN" altLang="en-US" sz="1400" dirty="0"/>
              <a:t>示例</a:t>
            </a:r>
            <a:r>
              <a:rPr lang="en-US" altLang="zh-CN" sz="1400" dirty="0"/>
              <a:t>】</a:t>
            </a:r>
            <a:r>
              <a:rPr lang="zh-CN" altLang="en-US" sz="1400" dirty="0"/>
              <a:t>在</a:t>
            </a:r>
            <a:r>
              <a:rPr sz="1400" dirty="0"/>
              <a:t>web.xml</a:t>
            </a:r>
            <a:r>
              <a:rPr lang="zh-CN" altLang="en-US" sz="1400" dirty="0"/>
              <a:t>中配置</a:t>
            </a:r>
            <a:r>
              <a:rPr sz="1400" dirty="0"/>
              <a:t>Filter</a:t>
            </a:r>
            <a:endParaRPr lang="zh-CN" altLang="en-US" sz="1400" dirty="0"/>
          </a:p>
          <a:p>
            <a:endParaRPr sz="1800" dirty="0"/>
          </a:p>
          <a:p>
            <a:endParaRPr sz="1800" dirty="0"/>
          </a:p>
        </p:txBody>
      </p:sp>
      <p:sp>
        <p:nvSpPr>
          <p:cNvPr id="4" name="标题 3"/>
          <p:cNvSpPr>
            <a:spLocks noGrp="1"/>
          </p:cNvSpPr>
          <p:nvPr>
            <p:ph type="title"/>
          </p:nvPr>
        </p:nvSpPr>
        <p:spPr/>
        <p:txBody>
          <a:bodyPr/>
          <a:lstStyle/>
          <a:p>
            <a:r>
              <a:rPr dirty="0"/>
              <a:t>过滤器的声明配置</a:t>
            </a:r>
          </a:p>
        </p:txBody>
      </p:sp>
      <p:sp>
        <p:nvSpPr>
          <p:cNvPr id="148482"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占位符 7"/>
          <p:cNvSpPr>
            <a:spLocks noGrp="1"/>
          </p:cNvSpPr>
          <p:nvPr>
            <p:ph type="body" sz="quarter" idx="11"/>
          </p:nvPr>
        </p:nvSpPr>
        <p:spPr>
          <a:xfrm>
            <a:off x="375360" y="1570261"/>
            <a:ext cx="8358246" cy="4886851"/>
          </a:xfrm>
        </p:spPr>
        <p:txBody>
          <a:bodyPr/>
          <a:lstStyle/>
          <a:p>
            <a:r>
              <a:rPr lang="en-US" sz="1100" dirty="0"/>
              <a:t>	&lt;filter&gt;</a:t>
            </a:r>
            <a:endParaRPr sz="1100" dirty="0"/>
          </a:p>
          <a:p>
            <a:r>
              <a:rPr lang="en-US" sz="1100" dirty="0"/>
              <a:t>		&lt;description&gt;Filter </a:t>
            </a:r>
            <a:r>
              <a:rPr sz="1100" dirty="0"/>
              <a:t>示例</a:t>
            </a:r>
            <a:r>
              <a:rPr lang="en-US" sz="1100" dirty="0"/>
              <a:t>&lt;/description&gt;</a:t>
            </a:r>
            <a:endParaRPr sz="1100" dirty="0"/>
          </a:p>
          <a:p>
            <a:r>
              <a:rPr lang="en-US" sz="1100" dirty="0"/>
              <a:t>		&lt;display-name&gt;</a:t>
            </a:r>
            <a:r>
              <a:rPr lang="en-US" sz="1100" dirty="0" err="1"/>
              <a:t>TestFilter</a:t>
            </a:r>
            <a:r>
              <a:rPr lang="en-US" sz="1100" dirty="0"/>
              <a:t>&lt;/display-name&gt;</a:t>
            </a:r>
            <a:endParaRPr sz="1100" dirty="0"/>
          </a:p>
          <a:p>
            <a:r>
              <a:rPr lang="en-US" sz="1100" dirty="0"/>
              <a:t>		</a:t>
            </a:r>
            <a:r>
              <a:rPr lang="en-US" sz="1100" dirty="0">
                <a:solidFill>
                  <a:srgbClr val="FF0000"/>
                </a:solidFill>
              </a:rPr>
              <a:t>&lt;filter-name&gt;</a:t>
            </a:r>
            <a:r>
              <a:rPr lang="en-US" sz="1100" dirty="0" err="1">
                <a:solidFill>
                  <a:srgbClr val="FF0000"/>
                </a:solidFill>
              </a:rPr>
              <a:t>TestFilter</a:t>
            </a:r>
            <a:r>
              <a:rPr lang="en-US" sz="1100" dirty="0">
                <a:solidFill>
                  <a:srgbClr val="FF0000"/>
                </a:solidFill>
              </a:rPr>
              <a:t>&lt;/filter-name&gt;</a:t>
            </a:r>
            <a:endParaRPr sz="1100" dirty="0">
              <a:solidFill>
                <a:srgbClr val="FF0000"/>
              </a:solidFill>
            </a:endParaRPr>
          </a:p>
          <a:p>
            <a:r>
              <a:rPr lang="en-US" sz="1100" dirty="0">
                <a:solidFill>
                  <a:srgbClr val="FF0000"/>
                </a:solidFill>
              </a:rPr>
              <a:t>		&lt;filter-class&gt;com.qst.chapter10.filter.TestFilter&lt;/filter-class&gt;</a:t>
            </a:r>
            <a:endParaRPr sz="1100" dirty="0">
              <a:solidFill>
                <a:srgbClr val="FF0000"/>
              </a:solidFill>
            </a:endParaRPr>
          </a:p>
          <a:p>
            <a:r>
              <a:rPr lang="en-US" sz="1100" dirty="0"/>
              <a:t>		&lt;</a:t>
            </a:r>
            <a:r>
              <a:rPr lang="en-US" sz="1100" dirty="0" err="1"/>
              <a:t>async</a:t>
            </a:r>
            <a:r>
              <a:rPr lang="en-US" sz="1100" dirty="0"/>
              <a:t>-supported&gt;false&lt;/</a:t>
            </a:r>
            <a:r>
              <a:rPr lang="en-US" sz="1100" dirty="0" err="1"/>
              <a:t>async</a:t>
            </a:r>
            <a:r>
              <a:rPr lang="en-US" sz="1100" dirty="0"/>
              <a:t>-supported&gt;</a:t>
            </a:r>
            <a:endParaRPr sz="1100" dirty="0"/>
          </a:p>
          <a:p>
            <a:r>
              <a:rPr lang="en-US" sz="1100" dirty="0"/>
              <a:t>		&lt;init-</a:t>
            </a:r>
            <a:r>
              <a:rPr lang="en-US" sz="1100" dirty="0" err="1"/>
              <a:t>param</a:t>
            </a:r>
            <a:r>
              <a:rPr lang="en-US" sz="1100" dirty="0"/>
              <a:t>&gt;</a:t>
            </a:r>
            <a:endParaRPr sz="1100" dirty="0"/>
          </a:p>
          <a:p>
            <a:r>
              <a:rPr lang="en-US" sz="1100" dirty="0"/>
              <a:t>			&lt;</a:t>
            </a:r>
            <a:r>
              <a:rPr lang="en-US" sz="1100" dirty="0" err="1"/>
              <a:t>param</a:t>
            </a:r>
            <a:r>
              <a:rPr lang="en-US" sz="1100" dirty="0"/>
              <a:t>-name&gt;</a:t>
            </a:r>
            <a:r>
              <a:rPr lang="en-US" sz="1100" dirty="0" err="1"/>
              <a:t>CharacterEncoding</a:t>
            </a:r>
            <a:r>
              <a:rPr lang="en-US" sz="1100" dirty="0"/>
              <a:t>&lt;/</a:t>
            </a:r>
            <a:r>
              <a:rPr lang="en-US" sz="1100" dirty="0" err="1"/>
              <a:t>param</a:t>
            </a:r>
            <a:r>
              <a:rPr lang="en-US" sz="1100" dirty="0"/>
              <a:t>-name&gt;</a:t>
            </a:r>
            <a:endParaRPr sz="1100" dirty="0"/>
          </a:p>
          <a:p>
            <a:r>
              <a:rPr lang="en-US" sz="1100" dirty="0"/>
              <a:t>			&lt;</a:t>
            </a:r>
            <a:r>
              <a:rPr lang="en-US" sz="1100" dirty="0" err="1"/>
              <a:t>param</a:t>
            </a:r>
            <a:r>
              <a:rPr lang="en-US" sz="1100" dirty="0"/>
              <a:t>-value&gt;UTF-8&lt;/</a:t>
            </a:r>
            <a:r>
              <a:rPr lang="en-US" sz="1100" dirty="0" err="1"/>
              <a:t>param</a:t>
            </a:r>
            <a:r>
              <a:rPr lang="en-US" sz="1100" dirty="0"/>
              <a:t>-value&gt;</a:t>
            </a:r>
            <a:endParaRPr sz="1100" dirty="0"/>
          </a:p>
          <a:p>
            <a:r>
              <a:rPr lang="en-US" sz="1100" dirty="0"/>
              <a:t>		&lt;/init-</a:t>
            </a:r>
            <a:r>
              <a:rPr lang="en-US" sz="1100" dirty="0" err="1"/>
              <a:t>param</a:t>
            </a:r>
            <a:r>
              <a:rPr lang="en-US" sz="1100" dirty="0"/>
              <a:t>&gt;</a:t>
            </a:r>
            <a:endParaRPr sz="1100" dirty="0"/>
          </a:p>
          <a:p>
            <a:r>
              <a:rPr lang="en-US" sz="1100" dirty="0"/>
              <a:t>	&lt;/filter&gt;</a:t>
            </a:r>
            <a:endParaRPr sz="1100" dirty="0"/>
          </a:p>
          <a:p>
            <a:r>
              <a:rPr lang="en-US" sz="1100" dirty="0"/>
              <a:t>	&lt;filter-mapping&gt;</a:t>
            </a:r>
            <a:endParaRPr sz="1100" dirty="0"/>
          </a:p>
          <a:p>
            <a:r>
              <a:rPr lang="en-US" sz="1100" dirty="0"/>
              <a:t>		</a:t>
            </a:r>
            <a:r>
              <a:rPr lang="en-US" sz="1100" dirty="0">
                <a:solidFill>
                  <a:srgbClr val="FF0000"/>
                </a:solidFill>
              </a:rPr>
              <a:t>&lt;filter-name&gt;</a:t>
            </a:r>
            <a:r>
              <a:rPr lang="en-US" sz="1100" dirty="0" err="1">
                <a:solidFill>
                  <a:srgbClr val="FF0000"/>
                </a:solidFill>
              </a:rPr>
              <a:t>TestFilter</a:t>
            </a:r>
            <a:r>
              <a:rPr lang="en-US" sz="1100" dirty="0">
                <a:solidFill>
                  <a:srgbClr val="FF0000"/>
                </a:solidFill>
              </a:rPr>
              <a:t>&lt;/filter-name&gt;</a:t>
            </a:r>
            <a:endParaRPr sz="1100" dirty="0">
              <a:solidFill>
                <a:srgbClr val="FF0000"/>
              </a:solidFill>
            </a:endParaRPr>
          </a:p>
          <a:p>
            <a:r>
              <a:rPr lang="en-US" sz="1100" dirty="0">
                <a:solidFill>
                  <a:srgbClr val="FF0000"/>
                </a:solidFill>
              </a:rPr>
              <a:t>		&lt;</a:t>
            </a:r>
            <a:r>
              <a:rPr lang="en-US" sz="1100" dirty="0" err="1">
                <a:solidFill>
                  <a:srgbClr val="FF0000"/>
                </a:solidFill>
              </a:rPr>
              <a:t>url</a:t>
            </a:r>
            <a:r>
              <a:rPr lang="en-US" sz="1100" dirty="0">
                <a:solidFill>
                  <a:srgbClr val="FF0000"/>
                </a:solidFill>
              </a:rPr>
              <a:t>-pattern&gt;*.jsp&lt;/</a:t>
            </a:r>
            <a:r>
              <a:rPr lang="en-US" sz="1100" dirty="0" err="1">
                <a:solidFill>
                  <a:srgbClr val="FF0000"/>
                </a:solidFill>
              </a:rPr>
              <a:t>url</a:t>
            </a:r>
            <a:r>
              <a:rPr lang="en-US" sz="1100" dirty="0">
                <a:solidFill>
                  <a:srgbClr val="FF0000"/>
                </a:solidFill>
              </a:rPr>
              <a:t>-pattern&gt; </a:t>
            </a:r>
            <a:r>
              <a:rPr lang="en-US" altLang="zh-CN" sz="1100" dirty="0">
                <a:solidFill>
                  <a:srgbClr val="FF0000"/>
                </a:solidFill>
              </a:rPr>
              <a:t>/</a:t>
            </a:r>
            <a:r>
              <a:rPr lang="zh-CN" altLang="en-US" sz="1100" dirty="0">
                <a:solidFill>
                  <a:srgbClr val="FF0000"/>
                </a:solidFill>
              </a:rPr>
              <a:t>*</a:t>
            </a:r>
            <a:endParaRPr sz="1100" dirty="0">
              <a:solidFill>
                <a:srgbClr val="FF0000"/>
              </a:solidFill>
            </a:endParaRPr>
          </a:p>
          <a:p>
            <a:r>
              <a:rPr lang="en-US" sz="1100" dirty="0"/>
              <a:t>		&lt;</a:t>
            </a:r>
            <a:r>
              <a:rPr lang="en-US" sz="1100" dirty="0" err="1"/>
              <a:t>servlet</a:t>
            </a:r>
            <a:r>
              <a:rPr lang="en-US" sz="1100" dirty="0"/>
              <a:t>-name&gt;</a:t>
            </a:r>
            <a:r>
              <a:rPr lang="en-US" sz="1100" dirty="0" err="1"/>
              <a:t>TestServlet</a:t>
            </a:r>
            <a:r>
              <a:rPr lang="en-US" sz="1100" dirty="0"/>
              <a:t>&lt;/</a:t>
            </a:r>
            <a:r>
              <a:rPr lang="en-US" sz="1100" dirty="0" err="1"/>
              <a:t>servlet</a:t>
            </a:r>
            <a:r>
              <a:rPr lang="en-US" sz="1100" dirty="0"/>
              <a:t>-name&gt;</a:t>
            </a:r>
            <a:endParaRPr sz="1100" dirty="0"/>
          </a:p>
          <a:p>
            <a:r>
              <a:rPr lang="en-US" sz="1100" dirty="0"/>
              <a:t>		&lt;dispatcher&gt;REQUEST&lt;/dispatcher&gt;  </a:t>
            </a:r>
            <a:r>
              <a:rPr lang="zh-CN" altLang="en-US" sz="1100" dirty="0"/>
              <a:t>默认的</a:t>
            </a:r>
            <a:endParaRPr sz="1100" dirty="0"/>
          </a:p>
          <a:p>
            <a:r>
              <a:rPr lang="en-US" sz="1100" dirty="0"/>
              <a:t>	&lt;/filter-mapping&gt;</a:t>
            </a:r>
          </a:p>
          <a:p>
            <a:br>
              <a:rPr lang="en-US" sz="1100" dirty="0"/>
            </a:br>
            <a:endParaRPr sz="11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F2B964C-7BC5-4EFF-9E56-E48AAE30929C}"/>
              </a:ext>
            </a:extLst>
          </p:cNvPr>
          <p:cNvSpPr>
            <a:spLocks noGrp="1"/>
          </p:cNvSpPr>
          <p:nvPr>
            <p:ph type="sldNum" sz="quarter" idx="16"/>
          </p:nvPr>
        </p:nvSpPr>
        <p:spPr/>
        <p:txBody>
          <a:bodyPr/>
          <a:lstStyle/>
          <a:p>
            <a:r>
              <a:rPr lang="en-US" altLang="zh-CN"/>
              <a:t>-</a:t>
            </a:r>
            <a:fld id="{607E7C13-E761-4825-B475-3D492D85C8BC}" type="slidenum">
              <a:rPr lang="zh-CN" altLang="en-US" smtClean="0"/>
              <a:pPr/>
              <a:t>129</a:t>
            </a:fld>
            <a:r>
              <a:rPr lang="en-US" altLang="zh-CN"/>
              <a:t>-</a:t>
            </a:r>
            <a:endParaRPr lang="zh-CN" altLang="en-US" dirty="0"/>
          </a:p>
        </p:txBody>
      </p:sp>
      <p:sp>
        <p:nvSpPr>
          <p:cNvPr id="4" name="内容占位符 3">
            <a:extLst>
              <a:ext uri="{FF2B5EF4-FFF2-40B4-BE49-F238E27FC236}">
                <a16:creationId xmlns:a16="http://schemas.microsoft.com/office/drawing/2014/main" id="{FC04F057-E64B-49CE-9612-F967CE13000B}"/>
              </a:ext>
            </a:extLst>
          </p:cNvPr>
          <p:cNvSpPr>
            <a:spLocks noGrp="1"/>
          </p:cNvSpPr>
          <p:nvPr>
            <p:ph sz="quarter" idx="17"/>
          </p:nvPr>
        </p:nvSpPr>
        <p:spPr/>
        <p:txBody>
          <a:bodyPr/>
          <a:lstStyle/>
          <a:p>
            <a:r>
              <a:rPr lang="zh-CN" altLang="en-US" dirty="0"/>
              <a:t>注解方式</a:t>
            </a:r>
          </a:p>
        </p:txBody>
      </p:sp>
      <p:sp>
        <p:nvSpPr>
          <p:cNvPr id="5" name="文本占位符 7">
            <a:extLst>
              <a:ext uri="{FF2B5EF4-FFF2-40B4-BE49-F238E27FC236}">
                <a16:creationId xmlns:a16="http://schemas.microsoft.com/office/drawing/2014/main" id="{86E0E37B-6F9F-4C18-B99A-2940F9E6EF7C}"/>
              </a:ext>
            </a:extLst>
          </p:cNvPr>
          <p:cNvSpPr txBox="1">
            <a:spLocks/>
          </p:cNvSpPr>
          <p:nvPr/>
        </p:nvSpPr>
        <p:spPr>
          <a:xfrm>
            <a:off x="323528" y="1844824"/>
            <a:ext cx="8643998" cy="201622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t>
            </a:r>
            <a:r>
              <a:rPr lang="en-US" sz="1400" dirty="0" err="1"/>
              <a:t>WebFilter</a:t>
            </a:r>
            <a:r>
              <a:rPr lang="en-US" sz="1400" dirty="0"/>
              <a:t>(description = "Filter </a:t>
            </a:r>
            <a:r>
              <a:rPr lang="zh-CN" altLang="en-US" sz="1400" dirty="0"/>
              <a:t>示例</a:t>
            </a:r>
            <a:r>
              <a:rPr lang="en-US" altLang="zh-CN" sz="1400" dirty="0"/>
              <a:t>", </a:t>
            </a:r>
            <a:r>
              <a:rPr lang="en-US" sz="1400" dirty="0" err="1"/>
              <a:t>displayName</a:t>
            </a:r>
            <a:r>
              <a:rPr lang="en-US" sz="1400" dirty="0"/>
              <a:t> = "</a:t>
            </a:r>
            <a:r>
              <a:rPr lang="en-US" sz="1400" dirty="0" err="1"/>
              <a:t>TestFilter</a:t>
            </a:r>
            <a:r>
              <a:rPr lang="en-US" sz="1400" dirty="0"/>
              <a:t>",</a:t>
            </a:r>
          </a:p>
          <a:p>
            <a:r>
              <a:rPr lang="en-US" sz="1400" dirty="0"/>
              <a:t>	</a:t>
            </a:r>
            <a:r>
              <a:rPr lang="en-US" sz="1400" dirty="0" err="1"/>
              <a:t>filterName</a:t>
            </a:r>
            <a:r>
              <a:rPr lang="en-US" sz="1400" dirty="0"/>
              <a:t> = “</a:t>
            </a:r>
            <a:r>
              <a:rPr lang="en-US" altLang="zh-CN" sz="1400" dirty="0" err="1"/>
              <a:t>A</a:t>
            </a:r>
            <a:r>
              <a:rPr lang="en-US" sz="1400" dirty="0" err="1"/>
              <a:t>Filter</a:t>
            </a:r>
            <a:r>
              <a:rPr lang="en-US" sz="1400" dirty="0"/>
              <a:t>", </a:t>
            </a:r>
          </a:p>
          <a:p>
            <a:r>
              <a:rPr lang="en-US" sz="1400" dirty="0"/>
              <a:t>	</a:t>
            </a:r>
            <a:r>
              <a:rPr lang="en-US" sz="1400" dirty="0" err="1"/>
              <a:t>urlPattern</a:t>
            </a:r>
            <a:r>
              <a:rPr lang="en-US" sz="1400" dirty="0" err="1">
                <a:solidFill>
                  <a:srgbClr val="CC0000"/>
                </a:solidFill>
              </a:rPr>
              <a:t>s</a:t>
            </a:r>
            <a:r>
              <a:rPr lang="en-US" sz="1400" dirty="0"/>
              <a:t> = { "*.</a:t>
            </a:r>
            <a:r>
              <a:rPr lang="en-US" sz="1400" dirty="0" err="1"/>
              <a:t>jsp</a:t>
            </a:r>
            <a:r>
              <a:rPr lang="en-US" sz="1400" dirty="0"/>
              <a:t>" }, </a:t>
            </a:r>
            <a:r>
              <a:rPr lang="en-US" sz="1400" dirty="0" err="1"/>
              <a:t>servletNames</a:t>
            </a:r>
            <a:r>
              <a:rPr lang="en-US" sz="1400" dirty="0"/>
              <a:t> = { "</a:t>
            </a:r>
            <a:r>
              <a:rPr lang="en-US" sz="1400" dirty="0" err="1"/>
              <a:t>TestServlet</a:t>
            </a:r>
            <a:r>
              <a:rPr lang="en-US" sz="1400" dirty="0"/>
              <a:t>" }, </a:t>
            </a:r>
          </a:p>
          <a:p>
            <a:r>
              <a:rPr lang="en-US" sz="1400" dirty="0"/>
              <a:t>	</a:t>
            </a:r>
            <a:r>
              <a:rPr lang="en-US" sz="1400" dirty="0" err="1"/>
              <a:t>initParams</a:t>
            </a:r>
            <a:r>
              <a:rPr lang="en-US" sz="1400" dirty="0"/>
              <a:t> = { @WebInitParam(name = "</a:t>
            </a:r>
            <a:r>
              <a:rPr lang="en-US" sz="1400" dirty="0" err="1"/>
              <a:t>CharacterEncoding</a:t>
            </a:r>
            <a:r>
              <a:rPr lang="en-US" sz="1400" dirty="0"/>
              <a:t>", value = "UTF-8") }, </a:t>
            </a:r>
          </a:p>
          <a:p>
            <a:r>
              <a:rPr lang="en-US" sz="1400" dirty="0"/>
              <a:t>	</a:t>
            </a:r>
            <a:r>
              <a:rPr lang="en-US" sz="1400" dirty="0" err="1"/>
              <a:t>dispatcherTypes</a:t>
            </a:r>
            <a:r>
              <a:rPr lang="en-US" sz="1400" dirty="0"/>
              <a:t> = { </a:t>
            </a:r>
            <a:r>
              <a:rPr lang="en-US" sz="1400" dirty="0" err="1"/>
              <a:t>DispatcherType.REQUEST</a:t>
            </a:r>
            <a:r>
              <a:rPr lang="en-US" sz="1400" dirty="0"/>
              <a:t> }, </a:t>
            </a:r>
          </a:p>
          <a:p>
            <a:r>
              <a:rPr lang="en-US" sz="1400" dirty="0"/>
              <a:t>	</a:t>
            </a:r>
            <a:r>
              <a:rPr lang="en-US" sz="1400" dirty="0" err="1"/>
              <a:t>asyncSupported</a:t>
            </a:r>
            <a:r>
              <a:rPr lang="en-US" sz="1400" dirty="0"/>
              <a:t> = false</a:t>
            </a:r>
          </a:p>
          <a:p>
            <a:r>
              <a:rPr lang="en-US" sz="1400" dirty="0"/>
              <a:t>	)</a:t>
            </a:r>
          </a:p>
        </p:txBody>
      </p:sp>
      <p:sp>
        <p:nvSpPr>
          <p:cNvPr id="6" name="矩形 5">
            <a:extLst>
              <a:ext uri="{FF2B5EF4-FFF2-40B4-BE49-F238E27FC236}">
                <a16:creationId xmlns:a16="http://schemas.microsoft.com/office/drawing/2014/main" id="{6BE94596-5620-4C21-83E1-3B0FC7AA4BCF}"/>
              </a:ext>
            </a:extLst>
          </p:cNvPr>
          <p:cNvSpPr/>
          <p:nvPr/>
        </p:nvSpPr>
        <p:spPr>
          <a:xfrm>
            <a:off x="571244" y="4711705"/>
            <a:ext cx="8568952" cy="1200329"/>
          </a:xfrm>
          <a:prstGeom prst="rect">
            <a:avLst/>
          </a:prstGeom>
        </p:spPr>
        <p:txBody>
          <a:bodyPr wrap="square">
            <a:spAutoFit/>
          </a:bodyPr>
          <a:lstStyle/>
          <a:p>
            <a:r>
              <a:rPr lang="zh-CN" altLang="en-US" dirty="0"/>
              <a:t>从上述两种配置方式来看，使用</a:t>
            </a:r>
            <a:r>
              <a:rPr lang="en-US" altLang="zh-CN" dirty="0">
                <a:solidFill>
                  <a:srgbClr val="CC0000"/>
                </a:solidFill>
              </a:rPr>
              <a:t>@</a:t>
            </a:r>
            <a:r>
              <a:rPr lang="en-US" altLang="zh-CN" dirty="0" err="1"/>
              <a:t>WebFilter</a:t>
            </a:r>
            <a:r>
              <a:rPr lang="zh-CN" altLang="en-US" dirty="0"/>
              <a:t>的方式更加快捷方便，</a:t>
            </a:r>
            <a:r>
              <a:rPr lang="zh-CN" altLang="en-US" b="1" u="sng" dirty="0">
                <a:solidFill>
                  <a:srgbClr val="FF0000"/>
                </a:solidFill>
              </a:rPr>
              <a:t>但这种方式对多个</a:t>
            </a:r>
            <a:r>
              <a:rPr lang="en-US" altLang="zh-CN" b="1" u="sng" dirty="0">
                <a:solidFill>
                  <a:srgbClr val="FF0000"/>
                </a:solidFill>
              </a:rPr>
              <a:t>Filter</a:t>
            </a:r>
            <a:r>
              <a:rPr lang="zh-CN" altLang="en-US" b="1" u="sng" dirty="0">
                <a:solidFill>
                  <a:srgbClr val="FF0000"/>
                </a:solidFill>
              </a:rPr>
              <a:t>的实例化和执行顺序并没有提供相关的参数</a:t>
            </a:r>
            <a:r>
              <a:rPr lang="zh-CN" altLang="en-US" dirty="0"/>
              <a:t>，在目前</a:t>
            </a:r>
            <a:r>
              <a:rPr lang="en-US" altLang="zh-CN" dirty="0" err="1"/>
              <a:t>JavaEE</a:t>
            </a:r>
            <a:r>
              <a:rPr lang="en-US" altLang="zh-CN" dirty="0"/>
              <a:t> 7</a:t>
            </a:r>
            <a:r>
              <a:rPr lang="zh-CN" altLang="en-US" dirty="0"/>
              <a:t>版本中默认按照</a:t>
            </a:r>
            <a:r>
              <a:rPr lang="en-US" altLang="zh-CN" dirty="0"/>
              <a:t>@</a:t>
            </a:r>
            <a:r>
              <a:rPr lang="en-US" altLang="zh-CN" dirty="0" err="1"/>
              <a:t>WebFilter</a:t>
            </a:r>
            <a:r>
              <a:rPr lang="zh-CN" altLang="en-US" dirty="0"/>
              <a:t>的属性</a:t>
            </a:r>
            <a:r>
              <a:rPr lang="en-US" altLang="zh-CN" dirty="0" err="1"/>
              <a:t>filterName</a:t>
            </a:r>
            <a:r>
              <a:rPr lang="zh-CN" altLang="en-US" dirty="0"/>
              <a:t>所定义的类名的</a:t>
            </a:r>
            <a:r>
              <a:rPr lang="zh-CN" altLang="en-US" b="1" u="sng" dirty="0">
                <a:solidFill>
                  <a:srgbClr val="FF0000"/>
                </a:solidFill>
              </a:rPr>
              <a:t>大小写拼写顺序</a:t>
            </a:r>
            <a:r>
              <a:rPr lang="zh-CN" altLang="en-US" u="sng" dirty="0"/>
              <a:t>作为多个过滤器的实例化和执行顺序。</a:t>
            </a:r>
          </a:p>
        </p:txBody>
      </p:sp>
    </p:spTree>
    <p:extLst>
      <p:ext uri="{BB962C8B-B14F-4D97-AF65-F5344CB8AC3E}">
        <p14:creationId xmlns:p14="http://schemas.microsoft.com/office/powerpoint/2010/main" val="2437273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rotWithShape="1">
          <a:blip r:embed="rId2">
            <a:extLst>
              <a:ext uri="{28A0092B-C50C-407E-A947-70E740481C1C}">
                <a14:useLocalDpi xmlns:a14="http://schemas.microsoft.com/office/drawing/2010/main" val="0"/>
              </a:ext>
            </a:extLst>
          </a:blip>
          <a:srcRect l="3101"/>
          <a:stretch/>
        </p:blipFill>
        <p:spPr bwMode="auto">
          <a:xfrm>
            <a:off x="-1996" y="1052736"/>
            <a:ext cx="9103043" cy="42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5320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7504" y="548680"/>
            <a:ext cx="8928992" cy="583264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nSpc>
                <a:spcPct val="150000"/>
              </a:lnSpc>
            </a:pPr>
            <a:r>
              <a:rPr lang="zh-CN" altLang="en-US" sz="2000" dirty="0">
                <a:solidFill>
                  <a:schemeClr val="tx1"/>
                </a:solidFill>
                <a:latin typeface="微软雅黑" pitchFamily="34" charset="-122"/>
                <a:ea typeface="微软雅黑" pitchFamily="34" charset="-122"/>
              </a:rPr>
              <a:t>前面讲过设置</a:t>
            </a:r>
            <a:r>
              <a:rPr lang="en-US" altLang="zh-CN" sz="2000" dirty="0" err="1">
                <a:solidFill>
                  <a:schemeClr val="tx1"/>
                </a:solidFill>
                <a:latin typeface="微软雅黑" pitchFamily="34" charset="-122"/>
                <a:ea typeface="微软雅黑" pitchFamily="34" charset="-122"/>
              </a:rPr>
              <a:t>reuqest</a:t>
            </a:r>
            <a:r>
              <a:rPr lang="zh-CN" altLang="en-US" sz="2000" dirty="0">
                <a:solidFill>
                  <a:schemeClr val="tx1"/>
                </a:solidFill>
                <a:latin typeface="微软雅黑" pitchFamily="34" charset="-122"/>
                <a:ea typeface="微软雅黑" pitchFamily="34" charset="-122"/>
              </a:rPr>
              <a:t>的编码方式：</a:t>
            </a:r>
            <a:endParaRPr lang="en-US" altLang="zh-CN" sz="2000" dirty="0">
              <a:solidFill>
                <a:schemeClr val="tx1"/>
              </a:solidFill>
              <a:latin typeface="微软雅黑" pitchFamily="34" charset="-122"/>
              <a:ea typeface="微软雅黑" pitchFamily="34" charset="-122"/>
            </a:endParaRPr>
          </a:p>
          <a:p>
            <a:pPr algn="ctr">
              <a:lnSpc>
                <a:spcPct val="150000"/>
              </a:lnSpc>
            </a:pPr>
            <a:r>
              <a:rPr lang="en-US" altLang="zh-CN" sz="2000" dirty="0" err="1">
                <a:solidFill>
                  <a:srgbClr val="0000FF"/>
                </a:solidFill>
                <a:latin typeface="微软雅黑" pitchFamily="34" charset="-122"/>
                <a:ea typeface="微软雅黑" pitchFamily="34" charset="-122"/>
              </a:rPr>
              <a:t>request.setCharacterEncoding</a:t>
            </a:r>
            <a:r>
              <a:rPr lang="en-US" altLang="zh-CN" sz="2000" dirty="0">
                <a:solidFill>
                  <a:srgbClr val="0000FF"/>
                </a:solidFill>
                <a:latin typeface="微软雅黑" pitchFamily="34" charset="-122"/>
                <a:ea typeface="微软雅黑" pitchFamily="34" charset="-122"/>
              </a:rPr>
              <a:t>(“UTF-8”);</a:t>
            </a:r>
          </a:p>
          <a:p>
            <a:pPr>
              <a:lnSpc>
                <a:spcPct val="150000"/>
              </a:lnSpc>
            </a:pPr>
            <a:r>
              <a:rPr lang="zh-CN" altLang="en-US" sz="2000" dirty="0">
                <a:solidFill>
                  <a:schemeClr val="tx1"/>
                </a:solidFill>
                <a:latin typeface="微软雅黑" pitchFamily="34" charset="-122"/>
                <a:ea typeface="微软雅黑" pitchFamily="34" charset="-122"/>
              </a:rPr>
              <a:t>但使用这种方法有一个缺点：必须对每一个获得请求参数的程序都要加入上述程序代码，这种做法显然增加了重复的工作量，此时可使用过滤器批量设置请求编码。</a:t>
            </a:r>
            <a:endParaRPr lang="en-US" altLang="zh-CN" sz="2000" dirty="0">
              <a:solidFill>
                <a:schemeClr val="tx1"/>
              </a:solidFill>
              <a:latin typeface="微软雅黑" pitchFamily="34" charset="-122"/>
              <a:ea typeface="微软雅黑" pitchFamily="34" charset="-122"/>
            </a:endParaRPr>
          </a:p>
          <a:p>
            <a:pPr>
              <a:lnSpc>
                <a:spcPct val="150000"/>
              </a:lnSpc>
            </a:pPr>
            <a:endParaRPr lang="en-US" altLang="zh-CN" sz="2000" dirty="0">
              <a:solidFill>
                <a:schemeClr val="tx1"/>
              </a:solidFill>
              <a:latin typeface="微软雅黑" pitchFamily="34" charset="-122"/>
              <a:ea typeface="微软雅黑" pitchFamily="34" charset="-122"/>
            </a:endParaRPr>
          </a:p>
          <a:p>
            <a:pPr>
              <a:lnSpc>
                <a:spcPct val="150000"/>
              </a:lnSpc>
            </a:pPr>
            <a:r>
              <a:rPr lang="en-US" altLang="zh-CN" sz="2000" dirty="0">
                <a:solidFill>
                  <a:srgbClr val="0000FF"/>
                </a:solidFill>
                <a:latin typeface="微软雅黑" pitchFamily="34" charset="-122"/>
                <a:ea typeface="微软雅黑" pitchFamily="34" charset="-122"/>
              </a:rPr>
              <a:t>SetCharacterEncodingFilter.java</a:t>
            </a:r>
          </a:p>
          <a:p>
            <a:pPr>
              <a:lnSpc>
                <a:spcPct val="150000"/>
              </a:lnSpc>
            </a:pPr>
            <a:r>
              <a:rPr lang="en-US" altLang="zh-CN" sz="2000" dirty="0">
                <a:solidFill>
                  <a:srgbClr val="0000FF"/>
                </a:solidFill>
                <a:latin typeface="微软雅黑" pitchFamily="34" charset="-122"/>
                <a:ea typeface="微软雅黑" pitchFamily="34" charset="-122"/>
              </a:rPr>
              <a:t>web.xml</a:t>
            </a:r>
            <a:endParaRPr lang="zh-CN" altLang="en-US" sz="2000" dirty="0">
              <a:solidFill>
                <a:srgbClr val="0000FF"/>
              </a:solidFill>
              <a:latin typeface="微软雅黑" pitchFamily="34" charset="-122"/>
              <a:ea typeface="微软雅黑" pitchFamily="34" charset="-122"/>
            </a:endParaRPr>
          </a:p>
          <a:p>
            <a:pPr>
              <a:lnSpc>
                <a:spcPct val="90000"/>
              </a:lnSpc>
            </a:pPr>
            <a:endParaRPr lang="zh-CN" altLang="en-US" sz="2000" b="1" dirty="0">
              <a:solidFill>
                <a:srgbClr val="C00000"/>
              </a:solidFill>
              <a:latin typeface="微软雅黑" pitchFamily="34" charset="-122"/>
              <a:ea typeface="微软雅黑" pitchFamily="34" charset="-122"/>
            </a:endParaRPr>
          </a:p>
          <a:p>
            <a:pPr>
              <a:lnSpc>
                <a:spcPct val="90000"/>
              </a:lnSpc>
            </a:pPr>
            <a:endParaRPr lang="en-US" altLang="zh-CN"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130</a:t>
            </a:fld>
            <a:r>
              <a:rPr lang="en-US" altLang="zh-CN"/>
              <a:t>-</a:t>
            </a:r>
            <a:endParaRPr lang="zh-CN" altLang="en-US" dirty="0"/>
          </a:p>
        </p:txBody>
      </p:sp>
      <p:sp>
        <p:nvSpPr>
          <p:cNvPr id="5" name="平行四边形 4"/>
          <p:cNvSpPr/>
          <p:nvPr/>
        </p:nvSpPr>
        <p:spPr>
          <a:xfrm>
            <a:off x="1817500" y="384865"/>
            <a:ext cx="5328592"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1" dirty="0">
                <a:solidFill>
                  <a:srgbClr val="C00000"/>
                </a:solidFill>
                <a:latin typeface="微软雅黑" pitchFamily="34" charset="-122"/>
                <a:ea typeface="微软雅黑" pitchFamily="34" charset="-122"/>
              </a:rPr>
              <a:t>例子：批量设置请求编码</a:t>
            </a:r>
          </a:p>
        </p:txBody>
      </p:sp>
      <p:pic>
        <p:nvPicPr>
          <p:cNvPr id="6" name="图片 5">
            <a:extLst>
              <a:ext uri="{FF2B5EF4-FFF2-40B4-BE49-F238E27FC236}">
                <a16:creationId xmlns:a16="http://schemas.microsoft.com/office/drawing/2014/main" id="{C1194AC0-30B8-41D2-AEA2-3DD8BF7EAE0F}"/>
              </a:ext>
            </a:extLst>
          </p:cNvPr>
          <p:cNvPicPr>
            <a:picLocks noChangeAspect="1"/>
          </p:cNvPicPr>
          <p:nvPr/>
        </p:nvPicPr>
        <p:blipFill>
          <a:blip r:embed="rId3"/>
          <a:stretch>
            <a:fillRect/>
          </a:stretch>
        </p:blipFill>
        <p:spPr>
          <a:xfrm>
            <a:off x="4788024" y="3140968"/>
            <a:ext cx="3998094" cy="2664296"/>
          </a:xfrm>
          <a:prstGeom prst="rect">
            <a:avLst/>
          </a:prstGeom>
        </p:spPr>
      </p:pic>
    </p:spTree>
    <p:extLst>
      <p:ext uri="{BB962C8B-B14F-4D97-AF65-F5344CB8AC3E}">
        <p14:creationId xmlns:p14="http://schemas.microsoft.com/office/powerpoint/2010/main" val="41453416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500594"/>
          </a:xfrm>
        </p:spPr>
        <p:txBody>
          <a:bodyPr/>
          <a:lstStyle/>
          <a:p>
            <a:r>
              <a:rPr lang="zh-CN" altLang="en-US" sz="1600" dirty="0"/>
              <a:t>在一个</a:t>
            </a:r>
            <a:r>
              <a:rPr sz="1600" dirty="0"/>
              <a:t>Web</a:t>
            </a:r>
            <a:r>
              <a:rPr lang="zh-CN" altLang="en-US" sz="1600" dirty="0"/>
              <a:t>应用中，也可以部署多个过滤器，这些过滤器组成了一个过滤器链。</a:t>
            </a:r>
            <a:endParaRPr sz="1600" dirty="0"/>
          </a:p>
          <a:p>
            <a:r>
              <a:rPr lang="zh-CN" altLang="en-US" sz="1600" dirty="0"/>
              <a:t>过滤器链中的每个过滤器负责特定的操作和任务，客户端的请求可以在这些过滤器之间进行传递，直到达到目标资源。</a:t>
            </a:r>
            <a:endParaRPr sz="1600" dirty="0"/>
          </a:p>
          <a:p>
            <a:r>
              <a:rPr lang="zh-CN" altLang="en-US" sz="1600" dirty="0"/>
              <a:t>例如，一个由两个</a:t>
            </a:r>
            <a:r>
              <a:rPr sz="1600" dirty="0"/>
              <a:t>Filter</a:t>
            </a:r>
            <a:r>
              <a:rPr lang="zh-CN" altLang="en-US" sz="1600" dirty="0"/>
              <a:t>所组成的过滤器链的过滤过程：</a:t>
            </a:r>
            <a:endParaRPr sz="1600" dirty="0"/>
          </a:p>
          <a:p>
            <a:endParaRPr i="0" dirty="0"/>
          </a:p>
          <a:p>
            <a:endParaRPr dirty="0"/>
          </a:p>
          <a:p>
            <a:endParaRPr i="0" dirty="0"/>
          </a:p>
          <a:p>
            <a:pPr lvl="1"/>
            <a:endParaRPr lang="en-US" altLang="zh-CN" i="0" dirty="0"/>
          </a:p>
          <a:p>
            <a:pPr lvl="1"/>
            <a:endParaRPr lang="en-US" altLang="zh-CN" i="0" dirty="0"/>
          </a:p>
        </p:txBody>
      </p:sp>
      <p:sp>
        <p:nvSpPr>
          <p:cNvPr id="4" name="标题 3"/>
          <p:cNvSpPr>
            <a:spLocks noGrp="1"/>
          </p:cNvSpPr>
          <p:nvPr>
            <p:ph type="title"/>
          </p:nvPr>
        </p:nvSpPr>
        <p:spPr>
          <a:xfrm>
            <a:off x="620690" y="563011"/>
            <a:ext cx="1799427" cy="547687"/>
          </a:xfrm>
        </p:spPr>
        <p:txBody>
          <a:bodyPr/>
          <a:lstStyle/>
          <a:p>
            <a:r>
              <a:rPr dirty="0"/>
              <a:t>过滤器链</a:t>
            </a:r>
          </a:p>
        </p:txBody>
      </p:sp>
      <p:sp>
        <p:nvSpPr>
          <p:cNvPr id="183298"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93538"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93537" name="Object 1"/>
          <p:cNvGraphicFramePr>
            <a:graphicFrameLocks noChangeAspect="1"/>
          </p:cNvGraphicFramePr>
          <p:nvPr/>
        </p:nvGraphicFramePr>
        <p:xfrm>
          <a:off x="1437720" y="3000372"/>
          <a:ext cx="6420428" cy="2000264"/>
        </p:xfrm>
        <a:graphic>
          <a:graphicData uri="http://schemas.openxmlformats.org/presentationml/2006/ole">
            <mc:AlternateContent xmlns:mc="http://schemas.openxmlformats.org/markup-compatibility/2006">
              <mc:Choice xmlns:v="urn:schemas-microsoft-com:vml" Requires="v">
                <p:oleObj name="Visio" r:id="rId3" imgW="6510240" imgH="2018312" progId="Visio.Drawing.11">
                  <p:embed/>
                </p:oleObj>
              </mc:Choice>
              <mc:Fallback>
                <p:oleObj name="Visio" r:id="rId3" imgW="6510240" imgH="2018312" progId="Visio.Drawing.11">
                  <p:embed/>
                  <p:pic>
                    <p:nvPicPr>
                      <p:cNvPr id="19353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7720" y="3000372"/>
                        <a:ext cx="6420428" cy="20002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图片 6"/>
          <p:cNvPicPr>
            <a:picLocks noChangeAspect="1"/>
          </p:cNvPicPr>
          <p:nvPr/>
        </p:nvPicPr>
        <p:blipFill>
          <a:blip r:embed="rId5" cstate="print">
            <a:duotone>
              <a:schemeClr val="accent1">
                <a:shade val="45000"/>
                <a:satMod val="135000"/>
              </a:schemeClr>
              <a:prstClr val="white"/>
            </a:duotone>
          </a:blip>
          <a:stretch>
            <a:fillRect/>
          </a:stretch>
        </p:blipFill>
        <p:spPr>
          <a:xfrm>
            <a:off x="655680" y="5136646"/>
            <a:ext cx="484014" cy="484014"/>
          </a:xfrm>
          <a:prstGeom prst="rect">
            <a:avLst/>
          </a:prstGeom>
        </p:spPr>
      </p:pic>
      <p:sp>
        <p:nvSpPr>
          <p:cNvPr id="8" name="文本占位符 9"/>
          <p:cNvSpPr txBox="1">
            <a:spLocks/>
          </p:cNvSpPr>
          <p:nvPr/>
        </p:nvSpPr>
        <p:spPr>
          <a:xfrm>
            <a:off x="1214414" y="5136646"/>
            <a:ext cx="7500990" cy="792684"/>
          </a:xfrm>
          <a:prstGeom prst="rect">
            <a:avLst/>
          </a:prstGeom>
          <a:solidFill>
            <a:srgbClr val="FF9999"/>
          </a:solidFill>
        </p:spPr>
        <p:txBody>
          <a:bodyPr/>
          <a:lstStyle/>
          <a:p>
            <a:pPr lvl="0" eaLnBrk="0" fontAlgn="base" hangingPunct="0">
              <a:lnSpc>
                <a:spcPct val="150000"/>
              </a:lnSpc>
              <a:spcBef>
                <a:spcPct val="20000"/>
              </a:spcBef>
              <a:spcAft>
                <a:spcPct val="0"/>
              </a:spcAft>
              <a:buClr>
                <a:schemeClr val="accent1"/>
              </a:buClr>
            </a:pPr>
            <a:r>
              <a:rPr lang="zh-CN" altLang="en-US" sz="1600" dirty="0">
                <a:latin typeface="黑体" pitchFamily="49" charset="-122"/>
                <a:ea typeface="黑体" pitchFamily="49" charset="-122"/>
              </a:rPr>
              <a:t>在客户端的请求响应过程中，并不需要经过所有的过滤器链，而是根据过滤器链中每个过滤器的过滤条件来匹配需要过滤的资源。</a:t>
            </a:r>
            <a:endParaRPr kumimoji="1" lang="zh-CN" altLang="en-US" sz="1600" dirty="0">
              <a:solidFill>
                <a:srgbClr val="000000"/>
              </a:solidFill>
              <a:latin typeface="黑体" pitchFamily="49" charset="-122"/>
              <a:ea typeface="黑体" pitchFamily="49" charset="-122"/>
            </a:endParaRPr>
          </a:p>
        </p:txBody>
      </p:sp>
      <p:sp>
        <p:nvSpPr>
          <p:cNvPr id="9" name="文本框 6"/>
          <p:cNvSpPr txBox="1"/>
          <p:nvPr/>
        </p:nvSpPr>
        <p:spPr>
          <a:xfrm>
            <a:off x="620690" y="5589606"/>
            <a:ext cx="593725" cy="339725"/>
          </a:xfrm>
          <a:prstGeom prst="rect">
            <a:avLst/>
          </a:prstGeom>
          <a:noFill/>
        </p:spPr>
        <p:txBody>
          <a:bodyPr wrap="none">
            <a:spAutoFit/>
          </a:bodyPr>
          <a:lstStyle/>
          <a:p>
            <a:pPr>
              <a:defRPr/>
            </a:pPr>
            <a:r>
              <a:rPr lang="zh-CN" altLang="en-US" sz="1600" dirty="0">
                <a:ln w="0"/>
                <a:solidFill>
                  <a:schemeClr val="accent1"/>
                </a:solidFill>
                <a:effectLst>
                  <a:outerShdw blurRad="38100" dist="25400" dir="5400000" algn="ctr" rotWithShape="0">
                    <a:srgbClr val="6E747A">
                      <a:alpha val="43000"/>
                    </a:srgbClr>
                  </a:outerShdw>
                </a:effectLst>
                <a:latin typeface="Adobe 仿宋 Std R" pitchFamily="18" charset="-122"/>
                <a:ea typeface="Adobe 仿宋 Std R" pitchFamily="18" charset="-122"/>
              </a:rPr>
              <a:t>注意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93537"/>
                                        </p:tgtEl>
                                        <p:attrNameLst>
                                          <p:attrName>style.visibility</p:attrName>
                                        </p:attrNameLst>
                                      </p:cBhvr>
                                      <p:to>
                                        <p:strVal val="visible"/>
                                      </p:to>
                                    </p:set>
                                    <p:animEffect transition="in" filter="blinds(horizontal)">
                                      <p:cBhvr>
                                        <p:cTn id="16" dur="500"/>
                                        <p:tgtEl>
                                          <p:spTgt spid="19353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8">
                                            <p:bg/>
                                          </p:spTgt>
                                        </p:tgtEl>
                                        <p:attrNameLst>
                                          <p:attrName>style.visibility</p:attrName>
                                        </p:attrNameLst>
                                      </p:cBhvr>
                                      <p:to>
                                        <p:strVal val="visible"/>
                                      </p:to>
                                    </p:set>
                                    <p:anim calcmode="lin" valueType="num">
                                      <p:cBhvr additive="base">
                                        <p:cTn id="26" dur="500" fill="hold"/>
                                        <p:tgtEl>
                                          <p:spTgt spid="8">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8">
                                            <p:bg/>
                                          </p:spTgt>
                                        </p:tgtEl>
                                        <p:attrNameLst>
                                          <p:attrName>ppt_y</p:attrName>
                                        </p:attrNameLst>
                                      </p:cBhvr>
                                      <p:tavLst>
                                        <p:tav tm="0">
                                          <p:val>
                                            <p:strVal val="1+#ppt_h/2"/>
                                          </p:val>
                                        </p:tav>
                                        <p:tav tm="100000">
                                          <p:val>
                                            <p:strVal val="#ppt_y"/>
                                          </p:val>
                                        </p:tav>
                                      </p:tavLst>
                                    </p:anim>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 calcmode="lin" valueType="num">
                                      <p:cBhvr additive="base">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930C7B1-C43E-4B17-8644-E55C4F30BB1E}"/>
              </a:ext>
            </a:extLst>
          </p:cNvPr>
          <p:cNvSpPr>
            <a:spLocks noGrp="1"/>
          </p:cNvSpPr>
          <p:nvPr>
            <p:ph type="sldNum" sz="quarter" idx="16"/>
          </p:nvPr>
        </p:nvSpPr>
        <p:spPr/>
        <p:txBody>
          <a:bodyPr/>
          <a:lstStyle/>
          <a:p>
            <a:r>
              <a:rPr lang="en-US" altLang="zh-CN"/>
              <a:t>-</a:t>
            </a:r>
            <a:fld id="{607E7C13-E761-4825-B475-3D492D85C8BC}" type="slidenum">
              <a:rPr lang="zh-CN" altLang="en-US" smtClean="0"/>
              <a:pPr/>
              <a:t>132</a:t>
            </a:fld>
            <a:r>
              <a:rPr lang="en-US" altLang="zh-CN"/>
              <a:t>-</a:t>
            </a:r>
            <a:endParaRPr lang="zh-CN" altLang="en-US" dirty="0"/>
          </a:p>
        </p:txBody>
      </p:sp>
      <p:sp>
        <p:nvSpPr>
          <p:cNvPr id="4" name="矩形 3">
            <a:extLst>
              <a:ext uri="{FF2B5EF4-FFF2-40B4-BE49-F238E27FC236}">
                <a16:creationId xmlns:a16="http://schemas.microsoft.com/office/drawing/2014/main" id="{C1DD1209-5EB6-42D6-B3E9-7CEC395F0256}"/>
              </a:ext>
            </a:extLst>
          </p:cNvPr>
          <p:cNvSpPr/>
          <p:nvPr/>
        </p:nvSpPr>
        <p:spPr>
          <a:xfrm>
            <a:off x="1187624" y="2505670"/>
            <a:ext cx="6552728" cy="923330"/>
          </a:xfrm>
          <a:prstGeom prst="rect">
            <a:avLst/>
          </a:prstGeom>
        </p:spPr>
        <p:txBody>
          <a:bodyPr wrap="square">
            <a:spAutoFit/>
          </a:bodyPr>
          <a:lstStyle/>
          <a:p>
            <a:r>
              <a:rPr lang="zh-CN" altLang="en-US" dirty="0"/>
              <a:t>FilterChain</a:t>
            </a:r>
          </a:p>
          <a:p>
            <a:r>
              <a:rPr lang="zh-CN" altLang="en-US" dirty="0"/>
              <a:t>  * doFilter(ServletRequest, ServletResponse)：放行！</a:t>
            </a:r>
          </a:p>
          <a:p>
            <a:r>
              <a:rPr lang="zh-CN" altLang="en-US" dirty="0"/>
              <a:t>  放行，</a:t>
            </a:r>
            <a:r>
              <a:rPr lang="zh-CN" altLang="en-US" dirty="0">
                <a:solidFill>
                  <a:srgbClr val="FF0000"/>
                </a:solidFill>
              </a:rPr>
              <a:t>就相当于调用了目标Servlet的service()方法！</a:t>
            </a:r>
          </a:p>
        </p:txBody>
      </p:sp>
      <p:sp>
        <p:nvSpPr>
          <p:cNvPr id="5" name="矩形 4">
            <a:extLst>
              <a:ext uri="{FF2B5EF4-FFF2-40B4-BE49-F238E27FC236}">
                <a16:creationId xmlns:a16="http://schemas.microsoft.com/office/drawing/2014/main" id="{869EF9B2-0737-4725-8055-2266E98F524C}"/>
              </a:ext>
            </a:extLst>
          </p:cNvPr>
          <p:cNvSpPr/>
          <p:nvPr/>
        </p:nvSpPr>
        <p:spPr>
          <a:xfrm>
            <a:off x="1115616" y="980728"/>
            <a:ext cx="4572000" cy="1200329"/>
          </a:xfrm>
          <a:prstGeom prst="rect">
            <a:avLst/>
          </a:prstGeom>
        </p:spPr>
        <p:txBody>
          <a:bodyPr>
            <a:spAutoFit/>
          </a:bodyPr>
          <a:lstStyle/>
          <a:p>
            <a:r>
              <a:rPr lang="zh-CN" altLang="en-US" dirty="0"/>
              <a:t>FilterConfig--&gt;与ServletConfig相似</a:t>
            </a:r>
          </a:p>
          <a:p>
            <a:r>
              <a:rPr lang="zh-CN" altLang="en-US" dirty="0"/>
              <a:t>  * 获取初始化参数：getInitParameter()</a:t>
            </a:r>
          </a:p>
          <a:p>
            <a:r>
              <a:rPr lang="zh-CN" altLang="en-US" dirty="0"/>
              <a:t>  * 获取过滤器名称：getFilterName()</a:t>
            </a:r>
          </a:p>
          <a:p>
            <a:r>
              <a:rPr lang="zh-CN" altLang="en-US" dirty="0"/>
              <a:t>  * 获取appliction：getServletContext()</a:t>
            </a:r>
          </a:p>
        </p:txBody>
      </p:sp>
      <p:sp>
        <p:nvSpPr>
          <p:cNvPr id="6" name="矩形 5">
            <a:extLst>
              <a:ext uri="{FF2B5EF4-FFF2-40B4-BE49-F238E27FC236}">
                <a16:creationId xmlns:a16="http://schemas.microsoft.com/office/drawing/2014/main" id="{DBE88D4C-FB74-44FD-9867-CA51C8AF9A0D}"/>
              </a:ext>
            </a:extLst>
          </p:cNvPr>
          <p:cNvSpPr/>
          <p:nvPr/>
        </p:nvSpPr>
        <p:spPr>
          <a:xfrm>
            <a:off x="1295636" y="3899120"/>
            <a:ext cx="6336704" cy="2308324"/>
          </a:xfrm>
          <a:prstGeom prst="rect">
            <a:avLst/>
          </a:prstGeom>
        </p:spPr>
        <p:txBody>
          <a:bodyPr wrap="square">
            <a:spAutoFit/>
          </a:bodyPr>
          <a:lstStyle/>
          <a:p>
            <a:r>
              <a:rPr lang="zh-CN" altLang="en-US" dirty="0"/>
              <a:t>过滤器的</a:t>
            </a:r>
            <a:r>
              <a:rPr lang="en-US" altLang="zh-CN" dirty="0"/>
              <a:t>5</a:t>
            </a:r>
            <a:r>
              <a:rPr lang="zh-CN" altLang="en-US" dirty="0"/>
              <a:t>种拦截方式</a:t>
            </a:r>
          </a:p>
          <a:p>
            <a:r>
              <a:rPr lang="zh-CN" altLang="en-US" dirty="0">
                <a:solidFill>
                  <a:srgbClr val="FF0000"/>
                </a:solidFill>
              </a:rPr>
              <a:t>  &lt;dispatcher&gt;REQUEST&lt;/dispatcher&gt;默认的！</a:t>
            </a:r>
          </a:p>
          <a:p>
            <a:r>
              <a:rPr lang="zh-CN" altLang="en-US" dirty="0">
                <a:solidFill>
                  <a:srgbClr val="FF0000"/>
                </a:solidFill>
              </a:rPr>
              <a:t>  &lt;dispatcher&gt;FORWARD&lt;/dispatcher&gt;                           </a:t>
            </a:r>
            <a:r>
              <a:rPr lang="en-US" altLang="zh-CN" dirty="0" err="1">
                <a:solidFill>
                  <a:srgbClr val="FF0000"/>
                </a:solidFill>
              </a:rPr>
              <a:t>request.getRequestDispatcher</a:t>
            </a:r>
            <a:r>
              <a:rPr lang="en-US" altLang="zh-CN" dirty="0">
                <a:solidFill>
                  <a:srgbClr val="FF0000"/>
                </a:solidFill>
              </a:rPr>
              <a:t>().forward();</a:t>
            </a:r>
            <a:r>
              <a:rPr lang="en-US" altLang="zh-CN" dirty="0"/>
              <a:t>              &lt;</a:t>
            </a:r>
            <a:r>
              <a:rPr lang="en-US" altLang="zh-CN" dirty="0" err="1"/>
              <a:t>jsp:forward</a:t>
            </a:r>
            <a:r>
              <a:rPr lang="en-US" altLang="zh-CN" dirty="0"/>
              <a:t>&gt;</a:t>
            </a:r>
            <a:endParaRPr lang="zh-CN" altLang="en-US" dirty="0"/>
          </a:p>
          <a:p>
            <a:r>
              <a:rPr lang="zh-CN" altLang="en-US" dirty="0"/>
              <a:t>  &lt;dispatcher&gt;INCLUDE&lt;/dispatcher&gt;                        </a:t>
            </a:r>
            <a:r>
              <a:rPr lang="en-US" altLang="zh-CN" dirty="0"/>
              <a:t>&lt;</a:t>
            </a:r>
            <a:r>
              <a:rPr lang="en-US" altLang="zh-CN" dirty="0" err="1"/>
              <a:t>jsp:include</a:t>
            </a:r>
            <a:r>
              <a:rPr lang="en-US" altLang="zh-CN" dirty="0"/>
              <a:t>&gt;</a:t>
            </a:r>
            <a:endParaRPr lang="zh-CN" altLang="en-US" dirty="0"/>
          </a:p>
          <a:p>
            <a:r>
              <a:rPr lang="zh-CN" altLang="en-US" dirty="0"/>
              <a:t>  &lt;dispatcher&gt;ERROR&lt;/dispatcher&gt;</a:t>
            </a:r>
          </a:p>
          <a:p>
            <a:r>
              <a:rPr lang="zh-CN" altLang="en-US" dirty="0"/>
              <a:t> &lt;dispatcher&gt;</a:t>
            </a:r>
            <a:r>
              <a:rPr lang="en-US" altLang="zh-CN" dirty="0"/>
              <a:t>ASYNC</a:t>
            </a:r>
            <a:r>
              <a:rPr lang="zh-CN" altLang="en-US" dirty="0"/>
              <a:t>&lt;/dispatcher&gt;  拦截异步操作</a:t>
            </a:r>
          </a:p>
          <a:p>
            <a:r>
              <a:rPr lang="zh-CN" altLang="en-US" dirty="0"/>
              <a:t>在&lt;filter-mapping&gt;中进行配置!</a:t>
            </a:r>
          </a:p>
        </p:txBody>
      </p:sp>
    </p:spTree>
    <p:extLst>
      <p:ext uri="{BB962C8B-B14F-4D97-AF65-F5344CB8AC3E}">
        <p14:creationId xmlns:p14="http://schemas.microsoft.com/office/powerpoint/2010/main" val="11035309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7504" y="991950"/>
            <a:ext cx="8928992" cy="5461386"/>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nSpc>
                <a:spcPct val="80000"/>
              </a:lnSpc>
            </a:pPr>
            <a:r>
              <a:rPr lang="en-US" altLang="zh-CN" sz="2000" dirty="0"/>
              <a:t>public class </a:t>
            </a:r>
            <a:r>
              <a:rPr lang="en-US" altLang="zh-CN" sz="2000" dirty="0" err="1"/>
              <a:t>SetCharacterEncodingFilter</a:t>
            </a:r>
            <a:r>
              <a:rPr lang="en-US" altLang="zh-CN" sz="2000" dirty="0"/>
              <a:t> implements </a:t>
            </a:r>
            <a:r>
              <a:rPr lang="en-US" altLang="zh-CN" sz="2000" dirty="0">
                <a:solidFill>
                  <a:srgbClr val="0000FF"/>
                </a:solidFill>
              </a:rPr>
              <a:t>Filter</a:t>
            </a:r>
            <a:r>
              <a:rPr lang="en-US" altLang="zh-CN" sz="2000" dirty="0"/>
              <a:t> {</a:t>
            </a:r>
          </a:p>
          <a:p>
            <a:pPr>
              <a:lnSpc>
                <a:spcPct val="80000"/>
              </a:lnSpc>
            </a:pPr>
            <a:r>
              <a:rPr lang="en-US" altLang="zh-CN" sz="2000" dirty="0"/>
              <a:t>	String encoding;</a:t>
            </a:r>
          </a:p>
          <a:p>
            <a:pPr>
              <a:lnSpc>
                <a:spcPct val="80000"/>
              </a:lnSpc>
            </a:pPr>
            <a:r>
              <a:rPr lang="en-US" altLang="zh-CN" sz="2000" dirty="0"/>
              <a:t>	public </a:t>
            </a:r>
            <a:r>
              <a:rPr lang="en-US" altLang="zh-CN" sz="2000" dirty="0" err="1"/>
              <a:t>SetCharacterEncodingFilter</a:t>
            </a:r>
            <a:r>
              <a:rPr lang="en-US" altLang="zh-CN" sz="2000" dirty="0"/>
              <a:t>() {</a:t>
            </a:r>
          </a:p>
          <a:p>
            <a:pPr>
              <a:lnSpc>
                <a:spcPct val="80000"/>
              </a:lnSpc>
            </a:pPr>
            <a:r>
              <a:rPr lang="en-US" altLang="zh-CN" sz="2000" dirty="0"/>
              <a:t>	}</a:t>
            </a:r>
          </a:p>
          <a:p>
            <a:pPr>
              <a:lnSpc>
                <a:spcPct val="80000"/>
              </a:lnSpc>
            </a:pPr>
            <a:r>
              <a:rPr lang="en-US" altLang="zh-CN" sz="2000" dirty="0"/>
              <a:t>	</a:t>
            </a:r>
            <a:r>
              <a:rPr lang="en-US" altLang="zh-CN" sz="2000" dirty="0">
                <a:solidFill>
                  <a:srgbClr val="0000FF"/>
                </a:solidFill>
              </a:rPr>
              <a:t>public void </a:t>
            </a:r>
            <a:r>
              <a:rPr lang="en-US" altLang="zh-CN" sz="2000" dirty="0" err="1">
                <a:solidFill>
                  <a:srgbClr val="0000FF"/>
                </a:solidFill>
              </a:rPr>
              <a:t>init</a:t>
            </a:r>
            <a:r>
              <a:rPr lang="en-US" altLang="zh-CN" sz="2000" dirty="0"/>
              <a:t>(</a:t>
            </a:r>
            <a:r>
              <a:rPr lang="en-US" altLang="zh-CN" sz="2000" dirty="0" err="1"/>
              <a:t>FilterConfig</a:t>
            </a:r>
            <a:r>
              <a:rPr lang="en-US" altLang="zh-CN" sz="2000" dirty="0"/>
              <a:t> </a:t>
            </a:r>
            <a:r>
              <a:rPr lang="en-US" altLang="zh-CN" sz="2000" dirty="0" err="1"/>
              <a:t>fConfig</a:t>
            </a:r>
            <a:r>
              <a:rPr lang="en-US" altLang="zh-CN" sz="2000" dirty="0"/>
              <a:t>) throws </a:t>
            </a:r>
            <a:r>
              <a:rPr lang="en-US" altLang="zh-CN" sz="2000" dirty="0" err="1"/>
              <a:t>ServletException</a:t>
            </a:r>
            <a:r>
              <a:rPr lang="en-US" altLang="zh-CN" sz="2000" dirty="0"/>
              <a:t> {</a:t>
            </a:r>
          </a:p>
          <a:p>
            <a:pPr>
              <a:lnSpc>
                <a:spcPct val="80000"/>
              </a:lnSpc>
            </a:pPr>
            <a:r>
              <a:rPr lang="en-US" altLang="zh-CN" sz="2000" dirty="0"/>
              <a:t>		// </a:t>
            </a:r>
            <a:r>
              <a:rPr lang="zh-CN" altLang="en-US" sz="2000" dirty="0"/>
              <a:t>获取过滤器配置的初始参数</a:t>
            </a:r>
          </a:p>
          <a:p>
            <a:pPr>
              <a:lnSpc>
                <a:spcPct val="80000"/>
              </a:lnSpc>
            </a:pPr>
            <a:r>
              <a:rPr lang="zh-CN" altLang="en-US" sz="2000" dirty="0"/>
              <a:t>		</a:t>
            </a:r>
            <a:r>
              <a:rPr lang="en-US" altLang="zh-CN" sz="2000" dirty="0" err="1"/>
              <a:t>this.encoding</a:t>
            </a:r>
            <a:r>
              <a:rPr lang="en-US" altLang="zh-CN" sz="2000" dirty="0"/>
              <a:t> = </a:t>
            </a:r>
            <a:r>
              <a:rPr lang="en-US" altLang="zh-CN" sz="2000" dirty="0" err="1"/>
              <a:t>fConfig.getInitParameter</a:t>
            </a:r>
            <a:r>
              <a:rPr lang="en-US" altLang="zh-CN" sz="2000" dirty="0"/>
              <a:t>("encoding");</a:t>
            </a:r>
          </a:p>
          <a:p>
            <a:pPr>
              <a:lnSpc>
                <a:spcPct val="80000"/>
              </a:lnSpc>
            </a:pPr>
            <a:r>
              <a:rPr lang="en-US" altLang="zh-CN" sz="2000" dirty="0"/>
              <a:t>	}</a:t>
            </a:r>
          </a:p>
          <a:p>
            <a:pPr>
              <a:lnSpc>
                <a:spcPct val="80000"/>
              </a:lnSpc>
            </a:pPr>
            <a:r>
              <a:rPr lang="en-US" altLang="zh-CN" sz="2000" dirty="0"/>
              <a:t>	</a:t>
            </a:r>
            <a:r>
              <a:rPr lang="en-US" altLang="zh-CN" sz="2000" dirty="0">
                <a:solidFill>
                  <a:srgbClr val="0000FF"/>
                </a:solidFill>
              </a:rPr>
              <a:t>public void destroy() </a:t>
            </a:r>
            <a:r>
              <a:rPr lang="en-US" altLang="zh-CN" sz="2000" dirty="0"/>
              <a:t>{</a:t>
            </a:r>
          </a:p>
          <a:p>
            <a:pPr>
              <a:lnSpc>
                <a:spcPct val="80000"/>
              </a:lnSpc>
            </a:pPr>
            <a:r>
              <a:rPr lang="en-US" altLang="zh-CN" sz="2000" dirty="0"/>
              <a:t>		</a:t>
            </a:r>
            <a:r>
              <a:rPr lang="en-US" altLang="zh-CN" sz="2000" dirty="0" err="1"/>
              <a:t>this.encoding</a:t>
            </a:r>
            <a:r>
              <a:rPr lang="en-US" altLang="zh-CN" sz="2000" dirty="0"/>
              <a:t> = null;</a:t>
            </a:r>
          </a:p>
          <a:p>
            <a:pPr>
              <a:lnSpc>
                <a:spcPct val="80000"/>
              </a:lnSpc>
            </a:pPr>
            <a:r>
              <a:rPr lang="en-US" altLang="zh-CN" sz="2000" dirty="0"/>
              <a:t>	}</a:t>
            </a:r>
          </a:p>
          <a:p>
            <a:pPr>
              <a:lnSpc>
                <a:spcPct val="80000"/>
              </a:lnSpc>
            </a:pPr>
            <a:r>
              <a:rPr lang="en-US" altLang="zh-CN" sz="2000" dirty="0"/>
              <a:t>	</a:t>
            </a:r>
            <a:r>
              <a:rPr lang="en-US" altLang="zh-CN" sz="2000" dirty="0">
                <a:solidFill>
                  <a:srgbClr val="0000FF"/>
                </a:solidFill>
              </a:rPr>
              <a:t>public void </a:t>
            </a:r>
            <a:r>
              <a:rPr lang="en-US" altLang="zh-CN" sz="2000" dirty="0" err="1">
                <a:solidFill>
                  <a:srgbClr val="0000FF"/>
                </a:solidFill>
              </a:rPr>
              <a:t>doFilter</a:t>
            </a:r>
            <a:r>
              <a:rPr lang="en-US" altLang="zh-CN" sz="2000" dirty="0"/>
              <a:t>(</a:t>
            </a:r>
            <a:r>
              <a:rPr lang="en-US" altLang="zh-CN" sz="2000" dirty="0" err="1"/>
              <a:t>ServletRequest</a:t>
            </a:r>
            <a:r>
              <a:rPr lang="en-US" altLang="zh-CN" sz="2000" dirty="0"/>
              <a:t> request, </a:t>
            </a:r>
            <a:r>
              <a:rPr lang="en-US" altLang="zh-CN" sz="2000" dirty="0" err="1"/>
              <a:t>ServletResponse</a:t>
            </a:r>
            <a:r>
              <a:rPr lang="en-US" altLang="zh-CN" sz="2000" dirty="0"/>
              <a:t> response,</a:t>
            </a:r>
          </a:p>
          <a:p>
            <a:pPr>
              <a:lnSpc>
                <a:spcPct val="80000"/>
              </a:lnSpc>
            </a:pPr>
            <a:r>
              <a:rPr lang="en-US" altLang="zh-CN" sz="2000" dirty="0"/>
              <a:t>			</a:t>
            </a:r>
            <a:r>
              <a:rPr lang="en-US" altLang="zh-CN" sz="2000" dirty="0" err="1"/>
              <a:t>FilterChain</a:t>
            </a:r>
            <a:r>
              <a:rPr lang="en-US" altLang="zh-CN" sz="2000" dirty="0"/>
              <a:t> chain) throws </a:t>
            </a:r>
            <a:r>
              <a:rPr lang="en-US" altLang="zh-CN" sz="2000" dirty="0" err="1"/>
              <a:t>IOException</a:t>
            </a:r>
            <a:r>
              <a:rPr lang="en-US" altLang="zh-CN" sz="2000" dirty="0"/>
              <a:t>, </a:t>
            </a:r>
            <a:r>
              <a:rPr lang="en-US" altLang="zh-CN" sz="2000" dirty="0" err="1"/>
              <a:t>ServletException</a:t>
            </a:r>
            <a:r>
              <a:rPr lang="en-US" altLang="zh-CN" sz="2000" dirty="0"/>
              <a:t> {</a:t>
            </a:r>
          </a:p>
          <a:p>
            <a:pPr>
              <a:lnSpc>
                <a:spcPct val="80000"/>
              </a:lnSpc>
            </a:pPr>
            <a:r>
              <a:rPr lang="en-US" altLang="zh-CN" sz="2000" dirty="0"/>
              <a:t>		if (encoding == null)</a:t>
            </a:r>
          </a:p>
          <a:p>
            <a:pPr>
              <a:lnSpc>
                <a:spcPct val="80000"/>
              </a:lnSpc>
            </a:pPr>
            <a:r>
              <a:rPr lang="en-US" altLang="zh-CN" sz="2000" dirty="0"/>
              <a:t>			encoding = "UTF-8";</a:t>
            </a:r>
          </a:p>
          <a:p>
            <a:pPr>
              <a:lnSpc>
                <a:spcPct val="80000"/>
              </a:lnSpc>
            </a:pPr>
            <a:r>
              <a:rPr lang="en-US" altLang="zh-CN" sz="2000" dirty="0"/>
              <a:t>		// </a:t>
            </a:r>
            <a:r>
              <a:rPr lang="zh-CN" altLang="en-US" sz="2000" dirty="0"/>
              <a:t>设置请求的编码</a:t>
            </a:r>
          </a:p>
          <a:p>
            <a:pPr>
              <a:lnSpc>
                <a:spcPct val="80000"/>
              </a:lnSpc>
            </a:pPr>
            <a:r>
              <a:rPr lang="zh-CN" altLang="en-US" sz="2000" dirty="0"/>
              <a:t>		</a:t>
            </a:r>
            <a:r>
              <a:rPr lang="en-US" altLang="zh-CN" sz="2000" dirty="0" err="1"/>
              <a:t>request.setCharacterEncoding</a:t>
            </a:r>
            <a:r>
              <a:rPr lang="en-US" altLang="zh-CN" sz="2000" dirty="0"/>
              <a:t>(encoding);</a:t>
            </a:r>
          </a:p>
          <a:p>
            <a:pPr>
              <a:lnSpc>
                <a:spcPct val="80000"/>
              </a:lnSpc>
            </a:pPr>
            <a:r>
              <a:rPr lang="en-US" altLang="zh-CN" sz="2000" dirty="0"/>
              <a:t>		// </a:t>
            </a:r>
            <a:r>
              <a:rPr lang="zh-CN" altLang="en-US" sz="2000" dirty="0"/>
              <a:t>过滤传递</a:t>
            </a:r>
          </a:p>
          <a:p>
            <a:pPr>
              <a:lnSpc>
                <a:spcPct val="80000"/>
              </a:lnSpc>
            </a:pPr>
            <a:r>
              <a:rPr lang="zh-CN" altLang="en-US" sz="2000" dirty="0"/>
              <a:t>		</a:t>
            </a:r>
            <a:r>
              <a:rPr lang="en-US" altLang="zh-CN" sz="2000" b="1" dirty="0" err="1">
                <a:solidFill>
                  <a:srgbClr val="FF0000"/>
                </a:solidFill>
              </a:rPr>
              <a:t>chain.doFilter</a:t>
            </a:r>
            <a:r>
              <a:rPr lang="en-US" altLang="zh-CN" sz="2000" b="1" dirty="0">
                <a:solidFill>
                  <a:srgbClr val="FF0000"/>
                </a:solidFill>
              </a:rPr>
              <a:t>(request, response);</a:t>
            </a:r>
          </a:p>
          <a:p>
            <a:pPr>
              <a:lnSpc>
                <a:spcPct val="80000"/>
              </a:lnSpc>
            </a:pPr>
            <a:r>
              <a:rPr lang="en-US" altLang="zh-CN" sz="2000" dirty="0"/>
              <a:t>	}</a:t>
            </a:r>
          </a:p>
          <a:p>
            <a:pPr>
              <a:lnSpc>
                <a:spcPct val="80000"/>
              </a:lnSpc>
            </a:pPr>
            <a:r>
              <a:rPr lang="en-US" altLang="zh-CN" sz="2000" dirty="0"/>
              <a:t>}</a:t>
            </a:r>
          </a:p>
          <a:p>
            <a:pPr>
              <a:lnSpc>
                <a:spcPct val="80000"/>
              </a:lnSpc>
            </a:pPr>
            <a:endParaRPr lang="en-US" altLang="zh-CN" sz="2000" dirty="0"/>
          </a:p>
        </p:txBody>
      </p:sp>
      <p:sp>
        <p:nvSpPr>
          <p:cNvPr id="2" name="内容占位符 1"/>
          <p:cNvSpPr>
            <a:spLocks noGrp="1"/>
          </p:cNvSpPr>
          <p:nvPr>
            <p:ph sz="quarter" idx="10"/>
          </p:nvPr>
        </p:nvSpPr>
        <p:spPr>
          <a:xfrm>
            <a:off x="323528" y="260648"/>
            <a:ext cx="8712968" cy="526500"/>
          </a:xfrm>
        </p:spPr>
        <p:txBody>
          <a:bodyPr>
            <a:normAutofit fontScale="92500" lnSpcReduction="10000"/>
          </a:bodyPr>
          <a:lstStyle/>
          <a:p>
            <a:r>
              <a:rPr lang="zh-CN" altLang="en-US" sz="2400" dirty="0"/>
              <a:t>例子：批量设置请求编码。</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133</a:t>
            </a:fld>
            <a:r>
              <a:rPr lang="en-US" altLang="zh-CN"/>
              <a:t>-</a:t>
            </a:r>
            <a:endParaRPr lang="zh-CN" altLang="en-US" dirty="0"/>
          </a:p>
        </p:txBody>
      </p:sp>
      <p:sp>
        <p:nvSpPr>
          <p:cNvPr id="5" name="平行四边形 4"/>
          <p:cNvSpPr/>
          <p:nvPr/>
        </p:nvSpPr>
        <p:spPr>
          <a:xfrm>
            <a:off x="1835696" y="787148"/>
            <a:ext cx="5328592"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C00000"/>
                </a:solidFill>
                <a:latin typeface="微软雅黑" pitchFamily="34" charset="-122"/>
                <a:ea typeface="微软雅黑" pitchFamily="34" charset="-122"/>
              </a:rPr>
              <a:t>SetCharacterEncodingFilter.java</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5055010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7504" y="548680"/>
            <a:ext cx="8928992" cy="5832648"/>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r>
              <a:rPr lang="en-US" altLang="zh-CN" sz="2000" dirty="0"/>
              <a:t>&lt;?xml version="1.0" encoding="UTF-8"?&gt;</a:t>
            </a:r>
          </a:p>
          <a:p>
            <a:r>
              <a:rPr lang="en-US" altLang="zh-CN" sz="2000" dirty="0"/>
              <a:t>&lt;web-app&gt;</a:t>
            </a:r>
          </a:p>
          <a:p>
            <a:r>
              <a:rPr lang="en-US" altLang="zh-CN" sz="2000" dirty="0"/>
              <a:t>  &lt;display-name&gt;chapter10&lt;/display-name&gt;</a:t>
            </a:r>
          </a:p>
          <a:p>
            <a:r>
              <a:rPr lang="en-US" altLang="zh-CN" sz="2000" dirty="0">
                <a:solidFill>
                  <a:srgbClr val="0000FF"/>
                </a:solidFill>
              </a:rPr>
              <a:t>  &lt;filter&gt;</a:t>
            </a:r>
          </a:p>
          <a:p>
            <a:r>
              <a:rPr lang="en-US" altLang="zh-CN" sz="2000" dirty="0">
                <a:solidFill>
                  <a:srgbClr val="0000FF"/>
                </a:solidFill>
              </a:rPr>
              <a:t>    &lt;filter-name&gt;</a:t>
            </a:r>
            <a:r>
              <a:rPr lang="en-US" altLang="zh-CN" sz="2000" dirty="0" err="1">
                <a:solidFill>
                  <a:srgbClr val="0000FF"/>
                </a:solidFill>
              </a:rPr>
              <a:t>SetCharacterEncodingFilter</a:t>
            </a:r>
            <a:r>
              <a:rPr lang="en-US" altLang="zh-CN" sz="2000" dirty="0">
                <a:solidFill>
                  <a:srgbClr val="0000FF"/>
                </a:solidFill>
              </a:rPr>
              <a:t>&lt;/filter-name&gt;</a:t>
            </a:r>
          </a:p>
          <a:p>
            <a:r>
              <a:rPr lang="en-US" altLang="zh-CN" sz="2000" dirty="0">
                <a:solidFill>
                  <a:srgbClr val="0000FF"/>
                </a:solidFill>
              </a:rPr>
              <a:t>    &lt;filter-class&gt;</a:t>
            </a:r>
            <a:r>
              <a:rPr lang="en-US" altLang="zh-CN" sz="2000" dirty="0" err="1">
                <a:solidFill>
                  <a:srgbClr val="0000FF"/>
                </a:solidFill>
              </a:rPr>
              <a:t>com.edu.ysu.filter.SetCharacterEncodingFilter</a:t>
            </a:r>
            <a:r>
              <a:rPr lang="en-US" altLang="zh-CN" sz="2000" dirty="0">
                <a:solidFill>
                  <a:srgbClr val="0000FF"/>
                </a:solidFill>
              </a:rPr>
              <a:t>&lt;/filter-class&gt;</a:t>
            </a:r>
          </a:p>
          <a:p>
            <a:r>
              <a:rPr lang="en-US" altLang="zh-CN" sz="2000" dirty="0">
                <a:solidFill>
                  <a:srgbClr val="0000FF"/>
                </a:solidFill>
              </a:rPr>
              <a:t>	&lt;</a:t>
            </a:r>
            <a:r>
              <a:rPr lang="en-US" altLang="zh-CN" sz="2000" dirty="0" err="1">
                <a:solidFill>
                  <a:srgbClr val="0000FF"/>
                </a:solidFill>
              </a:rPr>
              <a:t>init-param</a:t>
            </a:r>
            <a:r>
              <a:rPr lang="en-US" altLang="zh-CN" sz="2000" dirty="0">
                <a:solidFill>
                  <a:srgbClr val="0000FF"/>
                </a:solidFill>
              </a:rPr>
              <a:t>&gt;</a:t>
            </a:r>
          </a:p>
          <a:p>
            <a:r>
              <a:rPr lang="en-US" altLang="zh-CN" sz="2000" dirty="0">
                <a:solidFill>
                  <a:srgbClr val="0000FF"/>
                </a:solidFill>
              </a:rPr>
              <a:t>    	&lt;</a:t>
            </a:r>
            <a:r>
              <a:rPr lang="en-US" altLang="zh-CN" sz="2000" dirty="0" err="1">
                <a:solidFill>
                  <a:srgbClr val="0000FF"/>
                </a:solidFill>
              </a:rPr>
              <a:t>param</a:t>
            </a:r>
            <a:r>
              <a:rPr lang="en-US" altLang="zh-CN" sz="2000" dirty="0">
                <a:solidFill>
                  <a:srgbClr val="0000FF"/>
                </a:solidFill>
              </a:rPr>
              <a:t>-name&gt;encoding&lt;/</a:t>
            </a:r>
            <a:r>
              <a:rPr lang="en-US" altLang="zh-CN" sz="2000" dirty="0" err="1">
                <a:solidFill>
                  <a:srgbClr val="0000FF"/>
                </a:solidFill>
              </a:rPr>
              <a:t>param</a:t>
            </a:r>
            <a:r>
              <a:rPr lang="en-US" altLang="zh-CN" sz="2000" dirty="0">
                <a:solidFill>
                  <a:srgbClr val="0000FF"/>
                </a:solidFill>
              </a:rPr>
              <a:t>-name&gt;</a:t>
            </a:r>
          </a:p>
          <a:p>
            <a:r>
              <a:rPr lang="en-US" altLang="zh-CN" sz="2000" dirty="0">
                <a:solidFill>
                  <a:srgbClr val="0000FF"/>
                </a:solidFill>
              </a:rPr>
              <a:t>    	&lt;</a:t>
            </a:r>
            <a:r>
              <a:rPr lang="en-US" altLang="zh-CN" sz="2000" dirty="0" err="1">
                <a:solidFill>
                  <a:srgbClr val="0000FF"/>
                </a:solidFill>
              </a:rPr>
              <a:t>param</a:t>
            </a:r>
            <a:r>
              <a:rPr lang="en-US" altLang="zh-CN" sz="2000" dirty="0">
                <a:solidFill>
                  <a:srgbClr val="0000FF"/>
                </a:solidFill>
              </a:rPr>
              <a:t>-value&gt;UTF-8&lt;/</a:t>
            </a:r>
            <a:r>
              <a:rPr lang="en-US" altLang="zh-CN" sz="2000" dirty="0" err="1">
                <a:solidFill>
                  <a:srgbClr val="0000FF"/>
                </a:solidFill>
              </a:rPr>
              <a:t>param</a:t>
            </a:r>
            <a:r>
              <a:rPr lang="en-US" altLang="zh-CN" sz="2000" dirty="0">
                <a:solidFill>
                  <a:srgbClr val="0000FF"/>
                </a:solidFill>
              </a:rPr>
              <a:t>-value&gt;</a:t>
            </a:r>
          </a:p>
          <a:p>
            <a:r>
              <a:rPr lang="en-US" altLang="zh-CN" sz="2000" dirty="0">
                <a:solidFill>
                  <a:srgbClr val="0000FF"/>
                </a:solidFill>
              </a:rPr>
              <a:t>    &lt;/</a:t>
            </a:r>
            <a:r>
              <a:rPr lang="en-US" altLang="zh-CN" sz="2000" dirty="0" err="1">
                <a:solidFill>
                  <a:srgbClr val="0000FF"/>
                </a:solidFill>
              </a:rPr>
              <a:t>init-param</a:t>
            </a:r>
            <a:r>
              <a:rPr lang="en-US" altLang="zh-CN" sz="2000" dirty="0">
                <a:solidFill>
                  <a:srgbClr val="0000FF"/>
                </a:solidFill>
              </a:rPr>
              <a:t>&gt;</a:t>
            </a:r>
          </a:p>
          <a:p>
            <a:r>
              <a:rPr lang="en-US" altLang="zh-CN" sz="2000" dirty="0">
                <a:solidFill>
                  <a:srgbClr val="0000FF"/>
                </a:solidFill>
              </a:rPr>
              <a:t>  &lt;/filter&gt;</a:t>
            </a:r>
          </a:p>
          <a:p>
            <a:r>
              <a:rPr lang="en-US" altLang="zh-CN" sz="2000" dirty="0">
                <a:solidFill>
                  <a:srgbClr val="0000FF"/>
                </a:solidFill>
              </a:rPr>
              <a:t>  &lt;filter-mapping&gt;</a:t>
            </a:r>
          </a:p>
          <a:p>
            <a:r>
              <a:rPr lang="en-US" altLang="zh-CN" sz="2000" dirty="0">
                <a:solidFill>
                  <a:srgbClr val="0000FF"/>
                </a:solidFill>
              </a:rPr>
              <a:t>    &lt;filter-name&gt;</a:t>
            </a:r>
            <a:r>
              <a:rPr lang="en-US" altLang="zh-CN" sz="2000" dirty="0" err="1">
                <a:solidFill>
                  <a:srgbClr val="0000FF"/>
                </a:solidFill>
              </a:rPr>
              <a:t>SetCharacterEncodingFilter</a:t>
            </a:r>
            <a:r>
              <a:rPr lang="en-US" altLang="zh-CN" sz="2000" dirty="0">
                <a:solidFill>
                  <a:srgbClr val="0000FF"/>
                </a:solidFill>
              </a:rPr>
              <a:t>&lt;/filter-name&gt;</a:t>
            </a:r>
          </a:p>
          <a:p>
            <a:r>
              <a:rPr lang="en-US" altLang="zh-CN" sz="2000" dirty="0">
                <a:solidFill>
                  <a:srgbClr val="0000FF"/>
                </a:solidFill>
              </a:rPr>
              <a:t>    &lt;</a:t>
            </a:r>
            <a:r>
              <a:rPr lang="en-US" altLang="zh-CN" sz="2000" dirty="0" err="1">
                <a:solidFill>
                  <a:srgbClr val="0000FF"/>
                </a:solidFill>
              </a:rPr>
              <a:t>url</a:t>
            </a:r>
            <a:r>
              <a:rPr lang="en-US" altLang="zh-CN" sz="2000" dirty="0">
                <a:solidFill>
                  <a:srgbClr val="0000FF"/>
                </a:solidFill>
              </a:rPr>
              <a:t>-pattern&gt;/*&lt;/</a:t>
            </a:r>
            <a:r>
              <a:rPr lang="en-US" altLang="zh-CN" sz="2000" dirty="0" err="1">
                <a:solidFill>
                  <a:srgbClr val="0000FF"/>
                </a:solidFill>
              </a:rPr>
              <a:t>url</a:t>
            </a:r>
            <a:r>
              <a:rPr lang="en-US" altLang="zh-CN" sz="2000" dirty="0">
                <a:solidFill>
                  <a:srgbClr val="0000FF"/>
                </a:solidFill>
              </a:rPr>
              <a:t>-pattern&gt;</a:t>
            </a:r>
          </a:p>
          <a:p>
            <a:r>
              <a:rPr lang="en-US" altLang="zh-CN" sz="2000" dirty="0">
                <a:solidFill>
                  <a:srgbClr val="0000FF"/>
                </a:solidFill>
              </a:rPr>
              <a:t>  &lt;/filter-mapping&gt;</a:t>
            </a:r>
            <a:endParaRPr lang="en-US" altLang="zh-CN" sz="2000" dirty="0"/>
          </a:p>
          <a:p>
            <a:r>
              <a:rPr lang="en-US" altLang="zh-CN" sz="2000" dirty="0"/>
              <a:t>&lt;/web-app&gt;</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134</a:t>
            </a:fld>
            <a:r>
              <a:rPr lang="en-US" altLang="zh-CN"/>
              <a:t>-</a:t>
            </a:r>
            <a:endParaRPr lang="zh-CN" altLang="en-US" dirty="0"/>
          </a:p>
        </p:txBody>
      </p:sp>
      <p:sp>
        <p:nvSpPr>
          <p:cNvPr id="5" name="平行四边形 4"/>
          <p:cNvSpPr/>
          <p:nvPr/>
        </p:nvSpPr>
        <p:spPr>
          <a:xfrm>
            <a:off x="1835696" y="404664"/>
            <a:ext cx="5328592"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C00000"/>
                </a:solidFill>
                <a:latin typeface="微软雅黑" pitchFamily="34" charset="-122"/>
                <a:ea typeface="微软雅黑" pitchFamily="34" charset="-122"/>
              </a:rPr>
              <a:t>web.xml</a:t>
            </a:r>
            <a:endParaRPr lang="zh-CN" altLang="en-US" sz="2000" b="1" dirty="0">
              <a:solidFill>
                <a:srgbClr val="C00000"/>
              </a:solidFill>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F58A596-B92A-4CB8-BA8A-70C82B25894A}"/>
                  </a:ext>
                </a:extLst>
              </p14:cNvPr>
              <p14:cNvContentPartPr/>
              <p14:nvPr/>
            </p14:nvContentPartPr>
            <p14:xfrm>
              <a:off x="636480" y="2705760"/>
              <a:ext cx="5787720" cy="1253880"/>
            </p14:xfrm>
          </p:contentPart>
        </mc:Choice>
        <mc:Fallback xmlns="">
          <p:pic>
            <p:nvPicPr>
              <p:cNvPr id="2" name="墨迹 1">
                <a:extLst>
                  <a:ext uri="{FF2B5EF4-FFF2-40B4-BE49-F238E27FC236}">
                    <a16:creationId xmlns:a16="http://schemas.microsoft.com/office/drawing/2014/main" id="{8F58A596-B92A-4CB8-BA8A-70C82B25894A}"/>
                  </a:ext>
                </a:extLst>
              </p:cNvPr>
              <p:cNvPicPr/>
              <p:nvPr/>
            </p:nvPicPr>
            <p:blipFill>
              <a:blip r:embed="rId4"/>
              <a:stretch>
                <a:fillRect/>
              </a:stretch>
            </p:blipFill>
            <p:spPr>
              <a:xfrm>
                <a:off x="627120" y="2696400"/>
                <a:ext cx="5806440" cy="1272600"/>
              </a:xfrm>
              <a:prstGeom prst="rect">
                <a:avLst/>
              </a:prstGeom>
            </p:spPr>
          </p:pic>
        </mc:Fallback>
      </mc:AlternateContent>
    </p:spTree>
    <p:extLst>
      <p:ext uri="{BB962C8B-B14F-4D97-AF65-F5344CB8AC3E}">
        <p14:creationId xmlns:p14="http://schemas.microsoft.com/office/powerpoint/2010/main" val="15705247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135</a:t>
            </a:fld>
            <a:r>
              <a:rPr lang="en-US" altLang="zh-CN"/>
              <a:t>-</a:t>
            </a:r>
            <a:endParaRPr lang="zh-CN" altLang="en-US" dirty="0"/>
          </a:p>
        </p:txBody>
      </p:sp>
      <p:sp>
        <p:nvSpPr>
          <p:cNvPr id="9" name="矩形 8">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8.2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开发基础</a:t>
            </a:r>
          </a:p>
        </p:txBody>
      </p:sp>
      <p:sp>
        <p:nvSpPr>
          <p:cNvPr id="10" name="矩形 9">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bg1">
                    <a:lumMod val="50000"/>
                  </a:schemeClr>
                </a:solidFill>
                <a:latin typeface="微软雅黑" pitchFamily="34" charset="-122"/>
                <a:ea typeface="微软雅黑" pitchFamily="34" charset="-122"/>
              </a:rPr>
              <a:t>8.1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是什么</a:t>
            </a:r>
          </a:p>
        </p:txBody>
      </p:sp>
      <p:sp>
        <p:nvSpPr>
          <p:cNvPr id="11" name="矩形 10">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8.3 </a:t>
            </a:r>
            <a:r>
              <a:rPr lang="zh-CN" altLang="en-US" sz="2600" b="1" dirty="0">
                <a:solidFill>
                  <a:schemeClr val="bg1">
                    <a:lumMod val="50000"/>
                  </a:schemeClr>
                </a:solidFill>
                <a:latin typeface="微软雅黑" pitchFamily="34" charset="-122"/>
                <a:ea typeface="微软雅黑" pitchFamily="34" charset="-122"/>
              </a:rPr>
              <a:t>配置</a:t>
            </a:r>
            <a:r>
              <a:rPr lang="en-US" altLang="zh-CN" sz="2600" b="1" dirty="0" err="1">
                <a:solidFill>
                  <a:schemeClr val="bg1">
                    <a:lumMod val="50000"/>
                  </a:schemeClr>
                </a:solidFill>
                <a:latin typeface="微软雅黑" pitchFamily="34" charset="-122"/>
                <a:ea typeface="微软雅黑" pitchFamily="34" charset="-122"/>
              </a:rPr>
              <a:t>Servlet</a:t>
            </a:r>
            <a:endParaRPr lang="zh-CN" altLang="en-US" sz="2600" b="1" dirty="0">
              <a:solidFill>
                <a:schemeClr val="bg1">
                  <a:lumMod val="50000"/>
                </a:schemeClr>
              </a:solidFill>
              <a:latin typeface="微软雅黑" pitchFamily="34" charset="-122"/>
              <a:ea typeface="微软雅黑" pitchFamily="34" charset="-122"/>
            </a:endParaRPr>
          </a:p>
        </p:txBody>
      </p:sp>
      <p:sp>
        <p:nvSpPr>
          <p:cNvPr id="12" name="矩形 11">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8.4 </a:t>
            </a:r>
            <a:r>
              <a:rPr lang="en-US" altLang="zh-CN" sz="2600" b="1" dirty="0" err="1">
                <a:solidFill>
                  <a:schemeClr val="bg1">
                    <a:lumMod val="50000"/>
                  </a:schemeClr>
                </a:solidFill>
                <a:latin typeface="微软雅黑" pitchFamily="34" charset="-122"/>
                <a:ea typeface="微软雅黑" pitchFamily="34" charset="-122"/>
              </a:rPr>
              <a:t>Servlet</a:t>
            </a:r>
            <a:r>
              <a:rPr lang="en-US" altLang="zh-CN" sz="2600" b="1" dirty="0">
                <a:solidFill>
                  <a:schemeClr val="bg1">
                    <a:lumMod val="50000"/>
                  </a:schemeClr>
                </a:solidFill>
                <a:latin typeface="微软雅黑" pitchFamily="34" charset="-122"/>
                <a:ea typeface="微软雅黑" pitchFamily="34" charset="-122"/>
              </a:rPr>
              <a:t> </a:t>
            </a:r>
            <a:r>
              <a:rPr lang="zh-CN" altLang="en-US" sz="2600" b="1" dirty="0">
                <a:solidFill>
                  <a:schemeClr val="bg1">
                    <a:lumMod val="50000"/>
                  </a:schemeClr>
                </a:solidFill>
                <a:latin typeface="微软雅黑" pitchFamily="34" charset="-122"/>
                <a:ea typeface="微软雅黑" pitchFamily="34" charset="-122"/>
              </a:rPr>
              <a:t>接口和类</a:t>
            </a:r>
            <a:endParaRPr lang="zh-CN" altLang="zh-CN" sz="2600" b="1" dirty="0">
              <a:solidFill>
                <a:schemeClr val="bg1">
                  <a:lumMod val="50000"/>
                </a:schemeClr>
              </a:solidFill>
              <a:latin typeface="微软雅黑" pitchFamily="34" charset="-122"/>
              <a:ea typeface="微软雅黑" pitchFamily="34" charset="-122"/>
            </a:endParaRPr>
          </a:p>
        </p:txBody>
      </p:sp>
      <p:sp>
        <p:nvSpPr>
          <p:cNvPr id="13" name="矩形 12">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8.5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过滤器</a:t>
            </a:r>
          </a:p>
        </p:txBody>
      </p:sp>
      <p:sp>
        <p:nvSpPr>
          <p:cNvPr id="14" name="矩形 13">
            <a:hlinkClick r:id="" action="ppaction://noaction"/>
          </p:cNvPr>
          <p:cNvSpPr/>
          <p:nvPr/>
        </p:nvSpPr>
        <p:spPr>
          <a:xfrm>
            <a:off x="2285984" y="5000636"/>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rgbClr val="0000FF"/>
                </a:solidFill>
                <a:latin typeface="微软雅黑" pitchFamily="34" charset="-122"/>
                <a:ea typeface="微软雅黑" pitchFamily="34" charset="-122"/>
              </a:rPr>
              <a:t>8.6 </a:t>
            </a:r>
            <a:r>
              <a:rPr lang="en-US" altLang="zh-CN" sz="2600" b="1" dirty="0" err="1">
                <a:solidFill>
                  <a:srgbClr val="0000FF"/>
                </a:solidFill>
                <a:latin typeface="微软雅黑" pitchFamily="34" charset="-122"/>
                <a:ea typeface="微软雅黑" pitchFamily="34" charset="-122"/>
              </a:rPr>
              <a:t>Servlet</a:t>
            </a:r>
            <a:r>
              <a:rPr lang="zh-CN" altLang="en-US" sz="2600" b="1" dirty="0">
                <a:solidFill>
                  <a:srgbClr val="0000FF"/>
                </a:solidFill>
                <a:latin typeface="微软雅黑" pitchFamily="34" charset="-122"/>
                <a:ea typeface="微软雅黑" pitchFamily="34" charset="-122"/>
              </a:rPr>
              <a:t>监听器</a:t>
            </a:r>
          </a:p>
        </p:txBody>
      </p:sp>
    </p:spTree>
    <p:extLst>
      <p:ext uri="{BB962C8B-B14F-4D97-AF65-F5344CB8AC3E}">
        <p14:creationId xmlns:p14="http://schemas.microsoft.com/office/powerpoint/2010/main" val="25030318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548680"/>
            <a:ext cx="8424936" cy="5904656"/>
          </a:xfrm>
        </p:spPr>
        <p:txBody>
          <a:bodyPr>
            <a:normAutofit/>
          </a:bodyPr>
          <a:lstStyle/>
          <a:p>
            <a:r>
              <a:rPr lang="en-US" altLang="zh-CN" dirty="0"/>
              <a:t>Web</a:t>
            </a:r>
            <a:r>
              <a:rPr lang="zh-CN" altLang="en-US" dirty="0"/>
              <a:t>事件监听器接口可分为三类   </a:t>
            </a:r>
            <a:r>
              <a:rPr lang="en-US" altLang="zh-CN" dirty="0">
                <a:solidFill>
                  <a:srgbClr val="CC0000"/>
                </a:solidFill>
                <a:sym typeface="Wingdings" panose="05000000000000000000" pitchFamily="2" charset="2"/>
              </a:rPr>
              <a:t>(3</a:t>
            </a:r>
            <a:r>
              <a:rPr lang="zh-CN" altLang="en-US" dirty="0">
                <a:solidFill>
                  <a:srgbClr val="CC0000"/>
                </a:solidFill>
                <a:sym typeface="Wingdings" panose="05000000000000000000" pitchFamily="2" charset="2"/>
              </a:rPr>
              <a:t>大域</a:t>
            </a:r>
            <a:r>
              <a:rPr lang="en-US" altLang="zh-CN" dirty="0">
                <a:solidFill>
                  <a:srgbClr val="CC0000"/>
                </a:solidFill>
                <a:sym typeface="Wingdings" panose="05000000000000000000" pitchFamily="2" charset="2"/>
              </a:rPr>
              <a:t>)</a:t>
            </a:r>
            <a:endParaRPr lang="en-US" altLang="zh-CN" dirty="0">
              <a:solidFill>
                <a:srgbClr val="CC0000"/>
              </a:solidFill>
            </a:endParaRPr>
          </a:p>
          <a:p>
            <a:pPr marL="514350" indent="-514350">
              <a:buFont typeface="+mj-ea"/>
              <a:buAutoNum type="circleNumDbPlain"/>
            </a:pPr>
            <a:r>
              <a:rPr lang="zh-CN" altLang="en-US" sz="2400" dirty="0"/>
              <a:t>与</a:t>
            </a:r>
            <a:r>
              <a:rPr lang="en-US" altLang="zh-CN" sz="2400" dirty="0"/>
              <a:t>Servlet</a:t>
            </a:r>
            <a:r>
              <a:rPr lang="zh-CN" altLang="en-US" sz="2400" dirty="0"/>
              <a:t>上下文相关的监听器</a:t>
            </a:r>
            <a:endParaRPr lang="en-US" altLang="zh-CN" sz="2400" dirty="0"/>
          </a:p>
          <a:p>
            <a:pPr lvl="1"/>
            <a:r>
              <a:rPr lang="en-US" altLang="zh-CN" sz="2000" dirty="0" err="1">
                <a:solidFill>
                  <a:srgbClr val="FF0000"/>
                </a:solidFill>
              </a:rPr>
              <a:t>ServletContext</a:t>
            </a:r>
            <a:r>
              <a:rPr lang="en-US" altLang="zh-CN" sz="2000" dirty="0" err="1">
                <a:solidFill>
                  <a:srgbClr val="0000FF"/>
                </a:solidFill>
              </a:rPr>
              <a:t>Listener</a:t>
            </a:r>
            <a:r>
              <a:rPr lang="en-US" altLang="zh-CN" sz="2000" dirty="0">
                <a:solidFill>
                  <a:srgbClr val="0000FF"/>
                </a:solidFill>
              </a:rPr>
              <a:t>  (</a:t>
            </a:r>
            <a:r>
              <a:rPr lang="zh-CN" altLang="en-US" sz="2000" dirty="0">
                <a:solidFill>
                  <a:srgbClr val="0000FF"/>
                </a:solidFill>
              </a:rPr>
              <a:t>生、死监听</a:t>
            </a:r>
            <a:r>
              <a:rPr lang="en-US" altLang="zh-CN" sz="2000" dirty="0">
                <a:solidFill>
                  <a:srgbClr val="0000FF"/>
                </a:solidFill>
              </a:rPr>
              <a:t>)</a:t>
            </a:r>
          </a:p>
          <a:p>
            <a:pPr lvl="1"/>
            <a:r>
              <a:rPr lang="en-US" altLang="zh-CN" sz="2000" dirty="0" err="1">
                <a:solidFill>
                  <a:srgbClr val="0000FF"/>
                </a:solidFill>
              </a:rPr>
              <a:t>ServletContextAttributeListener</a:t>
            </a:r>
            <a:r>
              <a:rPr lang="zh-CN" altLang="en-US" sz="2000" dirty="0">
                <a:solidFill>
                  <a:srgbClr val="0000FF"/>
                </a:solidFill>
              </a:rPr>
              <a:t>（</a:t>
            </a:r>
            <a:r>
              <a:rPr lang="zh-CN" altLang="en-US" sz="2000" u="sng" dirty="0">
                <a:solidFill>
                  <a:srgbClr val="0000FF"/>
                </a:solidFill>
              </a:rPr>
              <a:t>属性监听， </a:t>
            </a:r>
            <a:r>
              <a:rPr lang="en-US" altLang="zh-CN" sz="2000" u="sng" dirty="0">
                <a:solidFill>
                  <a:srgbClr val="0000FF"/>
                </a:solidFill>
              </a:rPr>
              <a:t>set/get/remove</a:t>
            </a:r>
            <a:r>
              <a:rPr lang="zh-CN" altLang="en-US" sz="2000" dirty="0">
                <a:solidFill>
                  <a:srgbClr val="0000FF"/>
                </a:solidFill>
              </a:rPr>
              <a:t>）</a:t>
            </a:r>
            <a:endParaRPr lang="en-US" altLang="zh-CN" dirty="0">
              <a:solidFill>
                <a:srgbClr val="0000FF"/>
              </a:solidFill>
            </a:endParaRPr>
          </a:p>
          <a:p>
            <a:pPr marL="514350" indent="-514350">
              <a:buFont typeface="+mj-ea"/>
              <a:buAutoNum type="circleNumDbPlain"/>
            </a:pPr>
            <a:r>
              <a:rPr lang="zh-CN" altLang="en-US" sz="2400" dirty="0"/>
              <a:t>与会话相关的监听器</a:t>
            </a:r>
            <a:endParaRPr lang="en-US" altLang="zh-CN" sz="2400" dirty="0"/>
          </a:p>
          <a:p>
            <a:pPr lvl="1"/>
            <a:r>
              <a:rPr lang="en-US" altLang="zh-CN" sz="2000" dirty="0" err="1">
                <a:solidFill>
                  <a:srgbClr val="FF0000"/>
                </a:solidFill>
              </a:rPr>
              <a:t>HttpSession</a:t>
            </a:r>
            <a:r>
              <a:rPr lang="en-US" altLang="zh-CN" sz="2000" dirty="0" err="1">
                <a:solidFill>
                  <a:srgbClr val="0000FF"/>
                </a:solidFill>
              </a:rPr>
              <a:t>Listener</a:t>
            </a:r>
            <a:endParaRPr lang="en-US" altLang="zh-CN" sz="2000" dirty="0">
              <a:solidFill>
                <a:srgbClr val="0000FF"/>
              </a:solidFill>
            </a:endParaRPr>
          </a:p>
          <a:p>
            <a:pPr lvl="1"/>
            <a:r>
              <a:rPr lang="en-US" altLang="zh-CN" sz="2000" dirty="0" err="1">
                <a:solidFill>
                  <a:srgbClr val="0000FF"/>
                </a:solidFill>
              </a:rPr>
              <a:t>HttpSessionAttributeListener</a:t>
            </a:r>
            <a:endParaRPr lang="en-US" altLang="zh-CN" sz="2000" dirty="0"/>
          </a:p>
          <a:p>
            <a:pPr marL="514350" indent="-514350">
              <a:buFont typeface="+mj-ea"/>
              <a:buAutoNum type="circleNumDbPlain"/>
            </a:pPr>
            <a:r>
              <a:rPr lang="zh-CN" altLang="en-US" sz="2400" dirty="0"/>
              <a:t>与请求相关的监听器</a:t>
            </a:r>
            <a:endParaRPr lang="en-US" altLang="zh-CN" sz="2400" dirty="0"/>
          </a:p>
          <a:p>
            <a:pPr lvl="1"/>
            <a:r>
              <a:rPr lang="en-US" altLang="zh-CN" sz="2000" dirty="0" err="1">
                <a:solidFill>
                  <a:srgbClr val="FF0000"/>
                </a:solidFill>
              </a:rPr>
              <a:t>ServletRequest</a:t>
            </a:r>
            <a:r>
              <a:rPr lang="en-US" altLang="zh-CN" sz="2000" dirty="0" err="1">
                <a:solidFill>
                  <a:srgbClr val="0000FF"/>
                </a:solidFill>
              </a:rPr>
              <a:t>Listener</a:t>
            </a:r>
            <a:endParaRPr lang="en-US" altLang="zh-CN" sz="2000" dirty="0">
              <a:solidFill>
                <a:srgbClr val="0000FF"/>
              </a:solidFill>
            </a:endParaRPr>
          </a:p>
          <a:p>
            <a:pPr lvl="1"/>
            <a:r>
              <a:rPr lang="en-US" altLang="zh-CN" sz="2000" dirty="0" err="1">
                <a:solidFill>
                  <a:srgbClr val="0000FF"/>
                </a:solidFill>
              </a:rPr>
              <a:t>ServletRequestAttributeListener</a:t>
            </a:r>
            <a:endParaRPr lang="en-US" altLang="zh-CN" sz="26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136</a:t>
            </a:fld>
            <a:r>
              <a:rPr lang="en-US" altLang="zh-CN"/>
              <a:t>-</a:t>
            </a:r>
            <a:endParaRPr lang="zh-CN" altLang="en-US" dirty="0"/>
          </a:p>
        </p:txBody>
      </p:sp>
    </p:spTree>
    <p:extLst>
      <p:ext uri="{BB962C8B-B14F-4D97-AF65-F5344CB8AC3E}">
        <p14:creationId xmlns:p14="http://schemas.microsoft.com/office/powerpoint/2010/main" val="305920982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1412776"/>
            <a:ext cx="8496944" cy="4968552"/>
          </a:xfrm>
        </p:spPr>
        <p:txBody>
          <a:bodyPr>
            <a:normAutofit/>
          </a:bodyPr>
          <a:lstStyle/>
          <a:p>
            <a:pPr marL="457200" indent="-457200">
              <a:buFont typeface="+mj-ea"/>
              <a:buAutoNum type="circleNumDbPlain"/>
            </a:pPr>
            <a:r>
              <a:rPr lang="en-US" altLang="zh-CN" sz="2400" dirty="0" err="1">
                <a:solidFill>
                  <a:srgbClr val="0000FF"/>
                </a:solidFill>
              </a:rPr>
              <a:t>ServletContextListener</a:t>
            </a:r>
            <a:r>
              <a:rPr lang="zh-CN" altLang="en-US" sz="2400" dirty="0">
                <a:solidFill>
                  <a:srgbClr val="0000FF"/>
                </a:solidFill>
              </a:rPr>
              <a:t>：</a:t>
            </a:r>
            <a:r>
              <a:rPr lang="zh-CN" altLang="en-US" sz="2400" dirty="0"/>
              <a:t>用于监听</a:t>
            </a:r>
            <a:r>
              <a:rPr lang="en-US" altLang="zh-CN" sz="2400" dirty="0"/>
              <a:t>Web</a:t>
            </a:r>
            <a:r>
              <a:rPr lang="zh-CN" altLang="en-US" sz="2400" dirty="0"/>
              <a:t> </a:t>
            </a:r>
            <a:r>
              <a:rPr lang="en-US" altLang="zh-CN" sz="2400" dirty="0"/>
              <a:t>application</a:t>
            </a:r>
            <a:r>
              <a:rPr lang="zh-CN" altLang="en-US" sz="2400" dirty="0"/>
              <a:t>的</a:t>
            </a:r>
            <a:r>
              <a:rPr lang="en-US" altLang="zh-CN" sz="2400" dirty="0" err="1"/>
              <a:t>ServletContext</a:t>
            </a:r>
            <a:r>
              <a:rPr lang="zh-CN" altLang="en-US" sz="2400" dirty="0"/>
              <a:t>对象的创建和销毁事件。</a:t>
            </a:r>
            <a:endParaRPr lang="en-US" altLang="zh-CN" sz="2400" dirty="0"/>
          </a:p>
          <a:p>
            <a:pPr marL="457200" indent="-457200">
              <a:buFont typeface="+mj-ea"/>
              <a:buAutoNum type="circleNumDbPlain"/>
            </a:pPr>
            <a:r>
              <a:rPr lang="en-US" altLang="zh-CN" sz="2400" dirty="0" err="1">
                <a:solidFill>
                  <a:srgbClr val="0000FF"/>
                </a:solidFill>
              </a:rPr>
              <a:t>ServletContextAttributeListener</a:t>
            </a:r>
            <a:r>
              <a:rPr lang="zh-CN" altLang="en-US" sz="2400" dirty="0">
                <a:solidFill>
                  <a:srgbClr val="0000FF"/>
                </a:solidFill>
              </a:rPr>
              <a:t>：</a:t>
            </a:r>
            <a:r>
              <a:rPr lang="zh-CN" altLang="en-US" sz="2400" dirty="0"/>
              <a:t>用于监听</a:t>
            </a:r>
            <a:r>
              <a:rPr lang="en-US" altLang="zh-CN" sz="2400" dirty="0"/>
              <a:t>Web application</a:t>
            </a:r>
            <a:r>
              <a:rPr lang="zh-CN" altLang="en-US" sz="2400" dirty="0"/>
              <a:t>范围内属性的创建、删除和修改。</a:t>
            </a:r>
            <a:endParaRPr lang="en-US" altLang="zh-CN" sz="2400" dirty="0"/>
          </a:p>
          <a:p>
            <a:endParaRPr lang="en-US" altLang="zh-CN"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137</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a:t>
            </a:r>
            <a:r>
              <a:rPr lang="zh-CN" altLang="en-US" dirty="0"/>
              <a:t>、与</a:t>
            </a:r>
            <a:r>
              <a:rPr lang="en-US" altLang="zh-CN" dirty="0"/>
              <a:t>Servlet</a:t>
            </a:r>
            <a:r>
              <a:rPr lang="zh-CN" altLang="en-US" dirty="0"/>
              <a:t>上下文相关的监听器</a:t>
            </a:r>
            <a:endParaRPr lang="en-US" altLang="zh-CN" dirty="0"/>
          </a:p>
        </p:txBody>
      </p:sp>
      <p:pic>
        <p:nvPicPr>
          <p:cNvPr id="7" name="图片 6">
            <a:extLst>
              <a:ext uri="{FF2B5EF4-FFF2-40B4-BE49-F238E27FC236}">
                <a16:creationId xmlns:a16="http://schemas.microsoft.com/office/drawing/2014/main" id="{F1F5E09E-B40C-816C-0DA9-6104145B0AB1}"/>
              </a:ext>
            </a:extLst>
          </p:cNvPr>
          <p:cNvPicPr>
            <a:picLocks noChangeAspect="1"/>
          </p:cNvPicPr>
          <p:nvPr/>
        </p:nvPicPr>
        <p:blipFill>
          <a:blip r:embed="rId2"/>
          <a:stretch>
            <a:fillRect/>
          </a:stretch>
        </p:blipFill>
        <p:spPr>
          <a:xfrm>
            <a:off x="3778731" y="3789040"/>
            <a:ext cx="5341291" cy="2358529"/>
          </a:xfrm>
          <a:prstGeom prst="rect">
            <a:avLst/>
          </a:prstGeom>
        </p:spPr>
      </p:pic>
      <p:pic>
        <p:nvPicPr>
          <p:cNvPr id="9" name="图片 8">
            <a:extLst>
              <a:ext uri="{FF2B5EF4-FFF2-40B4-BE49-F238E27FC236}">
                <a16:creationId xmlns:a16="http://schemas.microsoft.com/office/drawing/2014/main" id="{5C2DCE5B-7075-AD10-C44C-89826B9A1E59}"/>
              </a:ext>
            </a:extLst>
          </p:cNvPr>
          <p:cNvPicPr>
            <a:picLocks noChangeAspect="1"/>
          </p:cNvPicPr>
          <p:nvPr/>
        </p:nvPicPr>
        <p:blipFill>
          <a:blip r:embed="rId3"/>
          <a:stretch>
            <a:fillRect/>
          </a:stretch>
        </p:blipFill>
        <p:spPr>
          <a:xfrm>
            <a:off x="739794" y="3803197"/>
            <a:ext cx="2782036" cy="2339181"/>
          </a:xfrm>
          <a:prstGeom prst="rect">
            <a:avLst/>
          </a:prstGeom>
        </p:spPr>
      </p:pic>
    </p:spTree>
    <p:extLst>
      <p:ext uri="{BB962C8B-B14F-4D97-AF65-F5344CB8AC3E}">
        <p14:creationId xmlns:p14="http://schemas.microsoft.com/office/powerpoint/2010/main" val="20098233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1412776"/>
            <a:ext cx="8496944" cy="4968552"/>
          </a:xfrm>
        </p:spPr>
        <p:txBody>
          <a:bodyPr>
            <a:normAutofit/>
          </a:bodyPr>
          <a:lstStyle/>
          <a:p>
            <a:pPr marL="457200" indent="-457200">
              <a:buFont typeface="+mj-ea"/>
              <a:buAutoNum type="circleNumDbPlain"/>
            </a:pPr>
            <a:r>
              <a:rPr lang="en-US" altLang="zh-CN" sz="2400" dirty="0" err="1">
                <a:solidFill>
                  <a:srgbClr val="0000FF"/>
                </a:solidFill>
              </a:rPr>
              <a:t>ServletContextListener</a:t>
            </a:r>
            <a:r>
              <a:rPr lang="zh-CN" altLang="en-US" sz="2400" dirty="0">
                <a:solidFill>
                  <a:srgbClr val="0000FF"/>
                </a:solidFill>
              </a:rPr>
              <a:t>：</a:t>
            </a:r>
            <a:r>
              <a:rPr lang="zh-CN" altLang="en-US" sz="2400" dirty="0"/>
              <a:t>用于监听</a:t>
            </a:r>
            <a:r>
              <a:rPr lang="en-US" altLang="zh-CN" sz="2400" dirty="0"/>
              <a:t>Web</a:t>
            </a:r>
            <a:r>
              <a:rPr lang="zh-CN" altLang="en-US" sz="2400" dirty="0"/>
              <a:t> </a:t>
            </a:r>
            <a:r>
              <a:rPr lang="en-US" altLang="zh-CN" sz="2400" dirty="0"/>
              <a:t>application</a:t>
            </a:r>
            <a:r>
              <a:rPr lang="zh-CN" altLang="en-US" sz="2400" dirty="0"/>
              <a:t>的</a:t>
            </a:r>
            <a:r>
              <a:rPr lang="en-US" altLang="zh-CN" sz="2400" dirty="0" err="1"/>
              <a:t>ServletContext</a:t>
            </a:r>
            <a:r>
              <a:rPr lang="zh-CN" altLang="en-US" sz="2400" dirty="0"/>
              <a:t>对象的创建和销毁事件。</a:t>
            </a:r>
            <a:endParaRPr lang="en-US" altLang="zh-CN" sz="2400" dirty="0"/>
          </a:p>
          <a:p>
            <a:pPr marL="457200" indent="-457200">
              <a:buFont typeface="+mj-ea"/>
              <a:buAutoNum type="circleNumDbPlain"/>
            </a:pPr>
            <a:r>
              <a:rPr lang="en-US" altLang="zh-CN" sz="2400" dirty="0" err="1">
                <a:solidFill>
                  <a:srgbClr val="0000FF"/>
                </a:solidFill>
              </a:rPr>
              <a:t>ServletContextAttributeListener</a:t>
            </a:r>
            <a:r>
              <a:rPr lang="zh-CN" altLang="en-US" sz="2400" dirty="0">
                <a:solidFill>
                  <a:srgbClr val="0000FF"/>
                </a:solidFill>
              </a:rPr>
              <a:t>：</a:t>
            </a:r>
            <a:r>
              <a:rPr lang="zh-CN" altLang="en-US" sz="2400" dirty="0"/>
              <a:t>用于监听</a:t>
            </a:r>
            <a:r>
              <a:rPr lang="en-US" altLang="zh-CN" sz="2400" dirty="0"/>
              <a:t>Web application</a:t>
            </a:r>
            <a:r>
              <a:rPr lang="zh-CN" altLang="en-US" sz="2400" dirty="0"/>
              <a:t>范围内属性的创建、删除和修改。</a:t>
            </a:r>
            <a:endParaRPr lang="en-US" altLang="zh-CN" sz="2400" dirty="0"/>
          </a:p>
          <a:p>
            <a:endParaRPr lang="en-US" altLang="zh-CN"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138</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a:t>
            </a:r>
            <a:r>
              <a:rPr lang="zh-CN" altLang="en-US" dirty="0"/>
              <a:t>、与</a:t>
            </a:r>
            <a:r>
              <a:rPr lang="en-US" altLang="zh-CN" dirty="0"/>
              <a:t>Servlet</a:t>
            </a:r>
            <a:r>
              <a:rPr lang="zh-CN" altLang="en-US" dirty="0"/>
              <a:t>上下文相关的监听器</a:t>
            </a:r>
            <a:endParaRPr lang="en-US" altLang="zh-CN" dirty="0"/>
          </a:p>
        </p:txBody>
      </p:sp>
      <p:pic>
        <p:nvPicPr>
          <p:cNvPr id="7" name="图片 6">
            <a:extLst>
              <a:ext uri="{FF2B5EF4-FFF2-40B4-BE49-F238E27FC236}">
                <a16:creationId xmlns:a16="http://schemas.microsoft.com/office/drawing/2014/main" id="{F1F5E09E-B40C-816C-0DA9-6104145B0AB1}"/>
              </a:ext>
            </a:extLst>
          </p:cNvPr>
          <p:cNvPicPr>
            <a:picLocks noChangeAspect="1"/>
          </p:cNvPicPr>
          <p:nvPr/>
        </p:nvPicPr>
        <p:blipFill>
          <a:blip r:embed="rId2"/>
          <a:stretch>
            <a:fillRect/>
          </a:stretch>
        </p:blipFill>
        <p:spPr>
          <a:xfrm>
            <a:off x="3778731" y="3789040"/>
            <a:ext cx="5341291" cy="2358529"/>
          </a:xfrm>
          <a:prstGeom prst="rect">
            <a:avLst/>
          </a:prstGeom>
        </p:spPr>
      </p:pic>
      <p:pic>
        <p:nvPicPr>
          <p:cNvPr id="9" name="图片 8">
            <a:extLst>
              <a:ext uri="{FF2B5EF4-FFF2-40B4-BE49-F238E27FC236}">
                <a16:creationId xmlns:a16="http://schemas.microsoft.com/office/drawing/2014/main" id="{5C2DCE5B-7075-AD10-C44C-89826B9A1E59}"/>
              </a:ext>
            </a:extLst>
          </p:cNvPr>
          <p:cNvPicPr>
            <a:picLocks noChangeAspect="1"/>
          </p:cNvPicPr>
          <p:nvPr/>
        </p:nvPicPr>
        <p:blipFill>
          <a:blip r:embed="rId3"/>
          <a:stretch>
            <a:fillRect/>
          </a:stretch>
        </p:blipFill>
        <p:spPr>
          <a:xfrm>
            <a:off x="739794" y="3803197"/>
            <a:ext cx="2782036" cy="2339181"/>
          </a:xfrm>
          <a:prstGeom prst="rect">
            <a:avLst/>
          </a:prstGeom>
        </p:spPr>
      </p:pic>
      <p:pic>
        <p:nvPicPr>
          <p:cNvPr id="11" name="图片 10">
            <a:extLst>
              <a:ext uri="{FF2B5EF4-FFF2-40B4-BE49-F238E27FC236}">
                <a16:creationId xmlns:a16="http://schemas.microsoft.com/office/drawing/2014/main" id="{38F32A3D-932E-F011-9832-BCFAA78762E0}"/>
              </a:ext>
            </a:extLst>
          </p:cNvPr>
          <p:cNvPicPr>
            <a:picLocks noChangeAspect="1"/>
          </p:cNvPicPr>
          <p:nvPr/>
        </p:nvPicPr>
        <p:blipFill>
          <a:blip r:embed="rId4"/>
          <a:stretch>
            <a:fillRect/>
          </a:stretch>
        </p:blipFill>
        <p:spPr>
          <a:xfrm>
            <a:off x="909637" y="209550"/>
            <a:ext cx="7324725" cy="6438900"/>
          </a:xfrm>
          <a:prstGeom prst="rect">
            <a:avLst/>
          </a:prstGeom>
        </p:spPr>
      </p:pic>
    </p:spTree>
    <p:extLst>
      <p:ext uri="{BB962C8B-B14F-4D97-AF65-F5344CB8AC3E}">
        <p14:creationId xmlns:p14="http://schemas.microsoft.com/office/powerpoint/2010/main" val="35974548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836712"/>
            <a:ext cx="8064896" cy="5112568"/>
          </a:xfrm>
        </p:spPr>
        <p:txBody>
          <a:bodyPr>
            <a:normAutofit/>
          </a:bodyPr>
          <a:lstStyle/>
          <a:p>
            <a:pPr marL="514350" indent="-514350">
              <a:buFont typeface="+mj-ea"/>
              <a:buAutoNum type="circleNumDbPlain"/>
            </a:pPr>
            <a:r>
              <a:rPr lang="en-US" altLang="zh-CN" sz="2400" dirty="0" err="1">
                <a:solidFill>
                  <a:srgbClr val="CC0000"/>
                </a:solidFill>
              </a:rPr>
              <a:t>ServletContext</a:t>
            </a:r>
            <a:r>
              <a:rPr lang="en-US" altLang="zh-CN" sz="2400" dirty="0" err="1"/>
              <a:t>Listener</a:t>
            </a:r>
            <a:r>
              <a:rPr lang="zh-CN" altLang="en-US" sz="2400" dirty="0"/>
              <a:t>监听器接口</a:t>
            </a:r>
            <a:endParaRPr lang="en-US" altLang="zh-CN" sz="2400" dirty="0"/>
          </a:p>
          <a:p>
            <a:r>
              <a:rPr lang="zh-CN" altLang="en-US" sz="2400" dirty="0"/>
              <a:t>两个事件处理方法：</a:t>
            </a:r>
          </a:p>
          <a:p>
            <a:pPr lvl="1"/>
            <a:r>
              <a:rPr lang="en-US" altLang="zh-CN" sz="2000" dirty="0" err="1">
                <a:solidFill>
                  <a:srgbClr val="0000FF"/>
                </a:solidFill>
              </a:rPr>
              <a:t>contextInitialized</a:t>
            </a:r>
            <a:r>
              <a:rPr lang="en-US" altLang="zh-CN" sz="2000" dirty="0">
                <a:solidFill>
                  <a:srgbClr val="0000FF"/>
                </a:solidFill>
              </a:rPr>
              <a:t>(</a:t>
            </a:r>
            <a:r>
              <a:rPr lang="en-US" altLang="zh-CN" sz="2000" dirty="0" err="1">
                <a:solidFill>
                  <a:srgbClr val="0000FF"/>
                </a:solidFill>
              </a:rPr>
              <a:t>ServletContextEvent</a:t>
            </a:r>
            <a:r>
              <a:rPr lang="en-US" altLang="zh-CN" sz="2000" dirty="0">
                <a:solidFill>
                  <a:srgbClr val="0000FF"/>
                </a:solidFill>
              </a:rPr>
              <a:t> </a:t>
            </a:r>
            <a:r>
              <a:rPr lang="en-US" altLang="zh-CN" sz="2000" dirty="0" err="1">
                <a:solidFill>
                  <a:srgbClr val="0000FF"/>
                </a:solidFill>
              </a:rPr>
              <a:t>sce</a:t>
            </a:r>
            <a:r>
              <a:rPr lang="en-US" altLang="zh-CN" sz="2000" dirty="0">
                <a:solidFill>
                  <a:srgbClr val="0000FF"/>
                </a:solidFill>
              </a:rPr>
              <a:t>)</a:t>
            </a:r>
            <a:r>
              <a:rPr lang="zh-CN" altLang="en-US" sz="2000" dirty="0">
                <a:solidFill>
                  <a:srgbClr val="0000FF"/>
                </a:solidFill>
              </a:rPr>
              <a:t>：</a:t>
            </a:r>
            <a:r>
              <a:rPr lang="zh-CN" altLang="en-US" sz="2000" dirty="0"/>
              <a:t>启动</a:t>
            </a:r>
            <a:r>
              <a:rPr lang="en-US" altLang="zh-CN" sz="2000" dirty="0"/>
              <a:t>Web</a:t>
            </a:r>
            <a:r>
              <a:rPr lang="zh-CN" altLang="en-US" sz="2000" dirty="0"/>
              <a:t>应用创建</a:t>
            </a:r>
            <a:r>
              <a:rPr lang="en-US" altLang="zh-CN" sz="2000" dirty="0" err="1"/>
              <a:t>ServletContext</a:t>
            </a:r>
            <a:r>
              <a:rPr lang="zh-CN" altLang="en-US" sz="2000" dirty="0"/>
              <a:t>对象时，</a:t>
            </a:r>
            <a:r>
              <a:rPr lang="en-US" altLang="zh-CN" sz="2000" dirty="0"/>
              <a:t> Web</a:t>
            </a:r>
            <a:r>
              <a:rPr lang="zh-CN" altLang="en-US" sz="2000" dirty="0"/>
              <a:t>容器调用</a:t>
            </a:r>
            <a:r>
              <a:rPr lang="en-US" altLang="zh-CN" sz="2000" dirty="0"/>
              <a:t>Listener</a:t>
            </a:r>
            <a:r>
              <a:rPr lang="zh-CN" altLang="en-US" sz="2000" dirty="0"/>
              <a:t>的该方法。该方法接收</a:t>
            </a:r>
            <a:r>
              <a:rPr lang="en-US" altLang="zh-CN" sz="2000" dirty="0" err="1"/>
              <a:t>ServletContextEvent</a:t>
            </a:r>
            <a:r>
              <a:rPr lang="zh-CN" altLang="en-US" sz="2000" dirty="0"/>
              <a:t>事件对象，通过此对象可获得当前被创建的</a:t>
            </a:r>
            <a:r>
              <a:rPr lang="en-US" altLang="zh-CN" sz="2000" dirty="0" err="1"/>
              <a:t>ServletContext</a:t>
            </a:r>
            <a:r>
              <a:rPr lang="zh-CN" altLang="en-US" sz="2000" dirty="0"/>
              <a:t>对象。</a:t>
            </a:r>
          </a:p>
          <a:p>
            <a:pPr lvl="1"/>
            <a:r>
              <a:rPr lang="en-US" altLang="zh-CN" sz="2000" dirty="0" err="1">
                <a:solidFill>
                  <a:srgbClr val="0000FF"/>
                </a:solidFill>
              </a:rPr>
              <a:t>contextDestroyed</a:t>
            </a:r>
            <a:r>
              <a:rPr lang="en-US" altLang="zh-CN" sz="2000" dirty="0">
                <a:solidFill>
                  <a:srgbClr val="0000FF"/>
                </a:solidFill>
              </a:rPr>
              <a:t>(</a:t>
            </a:r>
            <a:r>
              <a:rPr lang="en-US" altLang="zh-CN" sz="2000" dirty="0" err="1">
                <a:solidFill>
                  <a:srgbClr val="0000FF"/>
                </a:solidFill>
              </a:rPr>
              <a:t>ServletContextEvent</a:t>
            </a:r>
            <a:r>
              <a:rPr lang="en-US" altLang="zh-CN" sz="2000" dirty="0">
                <a:solidFill>
                  <a:srgbClr val="0000FF"/>
                </a:solidFill>
              </a:rPr>
              <a:t> </a:t>
            </a:r>
            <a:r>
              <a:rPr lang="en-US" altLang="zh-CN" sz="2000" dirty="0" err="1">
                <a:solidFill>
                  <a:srgbClr val="0000FF"/>
                </a:solidFill>
              </a:rPr>
              <a:t>sce</a:t>
            </a:r>
            <a:r>
              <a:rPr lang="en-US" altLang="zh-CN" sz="2000" dirty="0">
                <a:solidFill>
                  <a:srgbClr val="0000FF"/>
                </a:solidFill>
              </a:rPr>
              <a:t>)</a:t>
            </a:r>
            <a:r>
              <a:rPr lang="zh-CN" altLang="en-US" sz="2000" dirty="0">
                <a:solidFill>
                  <a:srgbClr val="0000FF"/>
                </a:solidFill>
              </a:rPr>
              <a:t>：</a:t>
            </a:r>
            <a:r>
              <a:rPr lang="zh-CN" altLang="en-US" sz="2000" dirty="0"/>
              <a:t>关闭</a:t>
            </a:r>
            <a:r>
              <a:rPr lang="en-US" altLang="zh-CN" sz="2000" dirty="0"/>
              <a:t>Web</a:t>
            </a:r>
            <a:r>
              <a:rPr lang="zh-CN" altLang="en-US" sz="2000" dirty="0"/>
              <a:t>应用时，</a:t>
            </a:r>
            <a:r>
              <a:rPr lang="en-US" altLang="zh-CN" sz="2000" dirty="0"/>
              <a:t> </a:t>
            </a:r>
            <a:r>
              <a:rPr lang="en-US" altLang="zh-CN" sz="2000" dirty="0" err="1"/>
              <a:t>ServletContext</a:t>
            </a:r>
            <a:r>
              <a:rPr lang="zh-CN" altLang="en-US" sz="2000" dirty="0"/>
              <a:t>对象被销毁，</a:t>
            </a:r>
            <a:r>
              <a:rPr lang="en-US" altLang="zh-CN" sz="2000" dirty="0"/>
              <a:t>Web</a:t>
            </a:r>
            <a:r>
              <a:rPr lang="zh-CN" altLang="en-US" sz="2000" dirty="0"/>
              <a:t>容器调用</a:t>
            </a:r>
            <a:r>
              <a:rPr lang="en-US" altLang="zh-CN" sz="2000" dirty="0"/>
              <a:t>Listener</a:t>
            </a:r>
            <a:r>
              <a:rPr lang="zh-CN" altLang="en-US" sz="2000" dirty="0"/>
              <a:t>的该方法，同时向其传递</a:t>
            </a:r>
            <a:r>
              <a:rPr lang="en-US" altLang="zh-CN" sz="2000" dirty="0" err="1"/>
              <a:t>ServletContextEvent</a:t>
            </a:r>
            <a:r>
              <a:rPr lang="zh-CN" altLang="en-US" sz="2000" dirty="0"/>
              <a:t>事件对象。</a:t>
            </a:r>
            <a:endParaRPr lang="en-US" altLang="zh-CN" sz="2000" dirty="0"/>
          </a:p>
          <a:p>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139</a:t>
            </a:fld>
            <a:r>
              <a:rPr lang="en-US" altLang="zh-CN"/>
              <a:t>-</a:t>
            </a:r>
            <a:endParaRPr lang="zh-CN" altLang="en-US" dirty="0"/>
          </a:p>
        </p:txBody>
      </p:sp>
    </p:spTree>
    <p:extLst>
      <p:ext uri="{BB962C8B-B14F-4D97-AF65-F5344CB8AC3E}">
        <p14:creationId xmlns:p14="http://schemas.microsoft.com/office/powerpoint/2010/main" val="7271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1</a:t>
            </a:r>
            <a:r>
              <a:rPr lang="zh-CN" altLang="en-US" dirty="0">
                <a:solidFill>
                  <a:srgbClr val="0000FF"/>
                </a:solidFill>
              </a:rPr>
              <a:t>、加载和实例化</a:t>
            </a:r>
            <a:endParaRPr lang="en-US" altLang="zh-CN" dirty="0">
              <a:solidFill>
                <a:srgbClr val="0000FF"/>
              </a:solidFill>
            </a:endParaRPr>
          </a:p>
          <a:p>
            <a:r>
              <a:rPr lang="en-US" altLang="zh-CN" sz="2400" dirty="0"/>
              <a:t>Servlet</a:t>
            </a:r>
            <a:r>
              <a:rPr lang="zh-CN" altLang="en-US" sz="2400" dirty="0"/>
              <a:t>的创建是指加载和实例化两个过程。</a:t>
            </a:r>
            <a:endParaRPr lang="en-US" altLang="zh-CN" sz="2400" dirty="0"/>
          </a:p>
          <a:p>
            <a:r>
              <a:rPr lang="en-US" altLang="zh-CN" sz="2400" dirty="0"/>
              <a:t>Servlet</a:t>
            </a:r>
            <a:r>
              <a:rPr lang="zh-CN" altLang="en-US" sz="2400" dirty="0"/>
              <a:t>容器在如下时刻加载和实例化一个</a:t>
            </a:r>
            <a:r>
              <a:rPr lang="en-US" altLang="zh-CN" sz="2400" dirty="0"/>
              <a:t>Servlet</a:t>
            </a:r>
            <a:r>
              <a:rPr lang="zh-CN" altLang="en-US" sz="2400" dirty="0"/>
              <a:t>：</a:t>
            </a:r>
            <a:endParaRPr lang="en-US" altLang="zh-CN" sz="2400" dirty="0"/>
          </a:p>
          <a:p>
            <a:pPr lvl="1"/>
            <a:r>
              <a:rPr lang="zh-CN" altLang="en-US" sz="2000" dirty="0"/>
              <a:t>客户端第一次请求某个</a:t>
            </a:r>
            <a:r>
              <a:rPr lang="en-US" altLang="zh-CN" sz="2000" dirty="0"/>
              <a:t>Servlet</a:t>
            </a:r>
            <a:r>
              <a:rPr lang="zh-CN" altLang="en-US" sz="2000" dirty="0"/>
              <a:t>时，系统创建该</a:t>
            </a:r>
            <a:r>
              <a:rPr lang="en-US" altLang="zh-CN" sz="2000" dirty="0"/>
              <a:t>Servlet</a:t>
            </a:r>
            <a:r>
              <a:rPr lang="zh-CN" altLang="en-US" sz="2000" dirty="0"/>
              <a:t>实例；</a:t>
            </a:r>
            <a:endParaRPr lang="en-US" altLang="zh-CN" sz="2000" dirty="0"/>
          </a:p>
          <a:p>
            <a:pPr lvl="1"/>
            <a:r>
              <a:rPr lang="en-US" altLang="zh-CN" sz="2000" dirty="0"/>
              <a:t>Web</a:t>
            </a:r>
            <a:r>
              <a:rPr lang="zh-CN" altLang="en-US" sz="2000" dirty="0"/>
              <a:t>应用启动时创建</a:t>
            </a:r>
            <a:r>
              <a:rPr lang="en-US" altLang="zh-CN" sz="2000" dirty="0"/>
              <a:t>Servlet</a:t>
            </a:r>
            <a:r>
              <a:rPr lang="zh-CN" altLang="en-US" sz="2000" dirty="0"/>
              <a:t>实例，即</a:t>
            </a:r>
            <a:r>
              <a:rPr lang="en-US" altLang="zh-CN" sz="2000" dirty="0"/>
              <a:t>load-on-startup Servlet</a:t>
            </a:r>
            <a:r>
              <a:rPr lang="zh-CN" altLang="en-US" sz="2000" dirty="0"/>
              <a:t>。</a:t>
            </a:r>
            <a:endParaRPr lang="en-US" altLang="zh-CN"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14</a:t>
            </a:fld>
            <a:r>
              <a:rPr lang="en-US" altLang="zh-CN"/>
              <a:t>-</a:t>
            </a:r>
            <a:endParaRPr lang="zh-CN" altLang="en-US" dirty="0"/>
          </a:p>
        </p:txBody>
      </p:sp>
    </p:spTree>
    <p:extLst>
      <p:ext uri="{BB962C8B-B14F-4D97-AF65-F5344CB8AC3E}">
        <p14:creationId xmlns:p14="http://schemas.microsoft.com/office/powerpoint/2010/main" val="335828723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11560" y="620688"/>
            <a:ext cx="7992888" cy="5328592"/>
          </a:xfrm>
        </p:spPr>
        <p:txBody>
          <a:bodyPr>
            <a:normAutofit/>
          </a:bodyPr>
          <a:lstStyle/>
          <a:p>
            <a:pPr marL="457200" indent="-457200">
              <a:buFont typeface="+mj-ea"/>
              <a:buAutoNum type="circleNumDbPlain" startAt="2"/>
            </a:pPr>
            <a:r>
              <a:rPr lang="en-US" altLang="zh-CN" sz="2400" dirty="0" err="1"/>
              <a:t>ServletContextAttributeListener</a:t>
            </a:r>
            <a:r>
              <a:rPr lang="zh-CN" altLang="en-US" sz="2400" dirty="0"/>
              <a:t>监听器接口</a:t>
            </a:r>
            <a:endParaRPr lang="en-US" altLang="zh-CN" sz="2400" dirty="0"/>
          </a:p>
          <a:p>
            <a:r>
              <a:rPr lang="zh-CN" altLang="en-US" sz="2400" dirty="0"/>
              <a:t>三个事件处理方法：</a:t>
            </a:r>
            <a:endParaRPr lang="en-US" altLang="zh-CN" sz="2400" dirty="0">
              <a:solidFill>
                <a:srgbClr val="0000FF"/>
              </a:solidFill>
            </a:endParaRPr>
          </a:p>
          <a:p>
            <a:r>
              <a:rPr lang="en-US" altLang="zh-CN" sz="2000" dirty="0" err="1">
                <a:solidFill>
                  <a:srgbClr val="0000FF"/>
                </a:solidFill>
              </a:rPr>
              <a:t>attributeAdded</a:t>
            </a:r>
            <a:r>
              <a:rPr lang="en-US" altLang="zh-CN" sz="2000" dirty="0">
                <a:solidFill>
                  <a:srgbClr val="0000FF"/>
                </a:solidFill>
              </a:rPr>
              <a:t>(</a:t>
            </a:r>
            <a:r>
              <a:rPr lang="en-US" altLang="zh-CN" sz="2000" dirty="0" err="1">
                <a:solidFill>
                  <a:srgbClr val="0000FF"/>
                </a:solidFill>
              </a:rPr>
              <a:t>ServletContextAttributeEvent</a:t>
            </a:r>
            <a:r>
              <a:rPr lang="en-US" altLang="zh-CN" sz="2000" dirty="0">
                <a:solidFill>
                  <a:srgbClr val="0000FF"/>
                </a:solidFill>
              </a:rPr>
              <a:t> event)</a:t>
            </a:r>
            <a:r>
              <a:rPr lang="zh-CN" altLang="en-US" sz="2000" dirty="0">
                <a:solidFill>
                  <a:srgbClr val="0000FF"/>
                </a:solidFill>
              </a:rPr>
              <a:t>：</a:t>
            </a:r>
            <a:r>
              <a:rPr lang="zh-CN" altLang="en-US" sz="2000" dirty="0"/>
              <a:t>当程序把一个属性存入</a:t>
            </a:r>
            <a:r>
              <a:rPr lang="en-US" altLang="zh-CN" sz="2000" dirty="0"/>
              <a:t>application</a:t>
            </a:r>
            <a:r>
              <a:rPr lang="zh-CN" altLang="en-US" sz="2000" dirty="0"/>
              <a:t>范围时，</a:t>
            </a:r>
            <a:r>
              <a:rPr lang="en-US" altLang="zh-CN" sz="2000" dirty="0"/>
              <a:t>Web</a:t>
            </a:r>
            <a:r>
              <a:rPr lang="zh-CN" altLang="en-US" sz="2000" dirty="0"/>
              <a:t>容器调用该方法，同时向其传递</a:t>
            </a:r>
            <a:r>
              <a:rPr lang="en-US" altLang="zh-CN" sz="2000" dirty="0" err="1"/>
              <a:t>servletContextAttributeEvent</a:t>
            </a:r>
            <a:r>
              <a:rPr lang="zh-CN" altLang="en-US" sz="2000" dirty="0"/>
              <a:t>事件对象。</a:t>
            </a:r>
          </a:p>
          <a:p>
            <a:r>
              <a:rPr lang="en-US" altLang="zh-CN" sz="2000" dirty="0" err="1">
                <a:solidFill>
                  <a:srgbClr val="0000FF"/>
                </a:solidFill>
              </a:rPr>
              <a:t>attributeRemoved</a:t>
            </a:r>
            <a:r>
              <a:rPr lang="en-US" altLang="zh-CN" sz="2000" dirty="0">
                <a:solidFill>
                  <a:srgbClr val="0000FF"/>
                </a:solidFill>
              </a:rPr>
              <a:t>(</a:t>
            </a:r>
            <a:r>
              <a:rPr lang="en-US" altLang="zh-CN" sz="2000" dirty="0" err="1">
                <a:solidFill>
                  <a:srgbClr val="0000FF"/>
                </a:solidFill>
              </a:rPr>
              <a:t>ServletContextAttributeEvent</a:t>
            </a:r>
            <a:r>
              <a:rPr lang="en-US" altLang="zh-CN" sz="2000" dirty="0">
                <a:solidFill>
                  <a:srgbClr val="0000FF"/>
                </a:solidFill>
              </a:rPr>
              <a:t> event)</a:t>
            </a:r>
            <a:r>
              <a:rPr lang="zh-CN" altLang="en-US" sz="2000" dirty="0">
                <a:solidFill>
                  <a:srgbClr val="0000FF"/>
                </a:solidFill>
              </a:rPr>
              <a:t>：</a:t>
            </a:r>
            <a:r>
              <a:rPr lang="zh-CN" altLang="en-US" sz="2000" dirty="0"/>
              <a:t>当程序把一个属性从</a:t>
            </a:r>
            <a:r>
              <a:rPr lang="en-US" altLang="zh-CN" sz="2000" dirty="0"/>
              <a:t>application</a:t>
            </a:r>
            <a:r>
              <a:rPr lang="zh-CN" altLang="en-US" sz="2000" dirty="0"/>
              <a:t>范围删除时，</a:t>
            </a:r>
            <a:r>
              <a:rPr lang="en-US" altLang="zh-CN" sz="2000" dirty="0"/>
              <a:t>Web</a:t>
            </a:r>
            <a:r>
              <a:rPr lang="zh-CN" altLang="en-US" sz="2000" dirty="0"/>
              <a:t>容器调用该方法，同时向其传递</a:t>
            </a:r>
            <a:r>
              <a:rPr lang="en-US" altLang="zh-CN" sz="2000" dirty="0" err="1"/>
              <a:t>servletContextAttributeEvent</a:t>
            </a:r>
            <a:r>
              <a:rPr lang="zh-CN" altLang="en-US" sz="2000" dirty="0"/>
              <a:t>事件对象。</a:t>
            </a:r>
          </a:p>
          <a:p>
            <a:r>
              <a:rPr lang="en-US" altLang="zh-CN" sz="2000" dirty="0" err="1">
                <a:solidFill>
                  <a:srgbClr val="0000FF"/>
                </a:solidFill>
              </a:rPr>
              <a:t>attributeReplaced</a:t>
            </a:r>
            <a:r>
              <a:rPr lang="en-US" altLang="zh-CN" sz="2000" dirty="0">
                <a:solidFill>
                  <a:srgbClr val="0000FF"/>
                </a:solidFill>
              </a:rPr>
              <a:t>(</a:t>
            </a:r>
            <a:r>
              <a:rPr lang="en-US" altLang="zh-CN" sz="2000" dirty="0" err="1">
                <a:solidFill>
                  <a:srgbClr val="0000FF"/>
                </a:solidFill>
              </a:rPr>
              <a:t>ServletContextAttributeEvent</a:t>
            </a:r>
            <a:r>
              <a:rPr lang="en-US" altLang="zh-CN" sz="2000" dirty="0">
                <a:solidFill>
                  <a:srgbClr val="0000FF"/>
                </a:solidFill>
              </a:rPr>
              <a:t> event)</a:t>
            </a:r>
            <a:r>
              <a:rPr lang="zh-CN" altLang="en-US" sz="2000" dirty="0">
                <a:solidFill>
                  <a:srgbClr val="0000FF"/>
                </a:solidFill>
              </a:rPr>
              <a:t>：</a:t>
            </a:r>
            <a:r>
              <a:rPr lang="zh-CN" altLang="en-US" sz="2000" dirty="0"/>
              <a:t>当程序替换</a:t>
            </a:r>
            <a:r>
              <a:rPr lang="en-US" altLang="zh-CN" sz="2000" dirty="0"/>
              <a:t>application</a:t>
            </a:r>
            <a:r>
              <a:rPr lang="zh-CN" altLang="en-US" sz="2000" dirty="0"/>
              <a:t>范围内的属性时，</a:t>
            </a:r>
            <a:r>
              <a:rPr lang="en-US" altLang="zh-CN" sz="2000" dirty="0"/>
              <a:t>Web</a:t>
            </a:r>
            <a:r>
              <a:rPr lang="zh-CN" altLang="en-US" sz="2000" dirty="0"/>
              <a:t>容器调用该方法，同时向其传递</a:t>
            </a:r>
            <a:r>
              <a:rPr lang="en-US" altLang="zh-CN" sz="2000" dirty="0" err="1"/>
              <a:t>servletContextAttributeEvent</a:t>
            </a:r>
            <a:r>
              <a:rPr lang="zh-CN" altLang="en-US" sz="2000" dirty="0"/>
              <a:t>事件对象。</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140</a:t>
            </a:fld>
            <a:r>
              <a:rPr lang="en-US" altLang="zh-CN"/>
              <a:t>-</a:t>
            </a:r>
            <a:endParaRPr lang="zh-CN" altLang="en-US" dirty="0"/>
          </a:p>
        </p:txBody>
      </p:sp>
    </p:spTree>
    <p:extLst>
      <p:ext uri="{BB962C8B-B14F-4D97-AF65-F5344CB8AC3E}">
        <p14:creationId xmlns:p14="http://schemas.microsoft.com/office/powerpoint/2010/main" val="20098233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457200" indent="-457200">
              <a:buFont typeface="+mj-ea"/>
              <a:buAutoNum type="circleNumDbPlain"/>
            </a:pPr>
            <a:r>
              <a:rPr lang="en-US" altLang="zh-CN" sz="2400" dirty="0" err="1">
                <a:solidFill>
                  <a:srgbClr val="0000FF"/>
                </a:solidFill>
              </a:rPr>
              <a:t>HttpSessionListener</a:t>
            </a:r>
            <a:r>
              <a:rPr lang="zh-CN" altLang="en-US" sz="2400" dirty="0">
                <a:solidFill>
                  <a:srgbClr val="0000FF"/>
                </a:solidFill>
              </a:rPr>
              <a:t>：</a:t>
            </a:r>
            <a:r>
              <a:rPr lang="zh-CN" altLang="en-US" sz="2400" dirty="0"/>
              <a:t>用于监听用户</a:t>
            </a:r>
            <a:r>
              <a:rPr lang="en-US" altLang="zh-CN" sz="2400" dirty="0"/>
              <a:t>session</a:t>
            </a:r>
            <a:r>
              <a:rPr lang="zh-CN" altLang="en-US" sz="2400" dirty="0"/>
              <a:t>的开始和结束。</a:t>
            </a:r>
            <a:endParaRPr lang="en-US" altLang="zh-CN" sz="2400" dirty="0"/>
          </a:p>
          <a:p>
            <a:pPr marL="457200" indent="-457200">
              <a:buFont typeface="+mj-ea"/>
              <a:buAutoNum type="circleNumDbPlain"/>
            </a:pPr>
            <a:r>
              <a:rPr lang="en-US" altLang="zh-CN" sz="2400" dirty="0" err="1">
                <a:solidFill>
                  <a:srgbClr val="0000FF"/>
                </a:solidFill>
              </a:rPr>
              <a:t>HttpSessionAttributeListener</a:t>
            </a:r>
            <a:r>
              <a:rPr lang="zh-CN" altLang="en-US" sz="2400" dirty="0">
                <a:solidFill>
                  <a:srgbClr val="0000FF"/>
                </a:solidFill>
              </a:rPr>
              <a:t>：</a:t>
            </a:r>
            <a:r>
              <a:rPr lang="zh-CN" altLang="en-US" sz="2400" dirty="0"/>
              <a:t>用于监听</a:t>
            </a:r>
            <a:r>
              <a:rPr lang="en-US" altLang="zh-CN" sz="2400" dirty="0" err="1"/>
              <a:t>HttpSession</a:t>
            </a:r>
            <a:r>
              <a:rPr lang="zh-CN" altLang="en-US" sz="2400" dirty="0"/>
              <a:t>范围内属性的改变。</a:t>
            </a:r>
            <a:endParaRPr lang="en-US" altLang="zh-CN" sz="2400" dirty="0"/>
          </a:p>
          <a:p>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141</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2</a:t>
            </a:r>
            <a:r>
              <a:rPr lang="zh-CN" altLang="en-US" dirty="0"/>
              <a:t>、与会话相关的监听器</a:t>
            </a:r>
            <a:endParaRPr lang="en-US" altLang="zh-CN" dirty="0"/>
          </a:p>
        </p:txBody>
      </p:sp>
    </p:spTree>
    <p:extLst>
      <p:ext uri="{BB962C8B-B14F-4D97-AF65-F5344CB8AC3E}">
        <p14:creationId xmlns:p14="http://schemas.microsoft.com/office/powerpoint/2010/main" val="6896875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9512" y="944724"/>
            <a:ext cx="7776864" cy="4968552"/>
          </a:xfrm>
        </p:spPr>
        <p:txBody>
          <a:bodyPr>
            <a:normAutofit/>
          </a:bodyPr>
          <a:lstStyle/>
          <a:p>
            <a:r>
              <a:rPr lang="en-US" altLang="zh-CN" sz="2000" dirty="0">
                <a:solidFill>
                  <a:srgbClr val="0000FF"/>
                </a:solidFill>
              </a:rPr>
              <a:t>Listener</a:t>
            </a:r>
            <a:r>
              <a:rPr lang="zh-CN" altLang="en-US" sz="2000" dirty="0">
                <a:solidFill>
                  <a:srgbClr val="0000FF"/>
                </a:solidFill>
              </a:rPr>
              <a:t>的作用：</a:t>
            </a:r>
            <a:endParaRPr lang="en-US" altLang="zh-CN" sz="2000" dirty="0">
              <a:solidFill>
                <a:srgbClr val="0000FF"/>
              </a:solidFill>
            </a:endParaRPr>
          </a:p>
          <a:p>
            <a:pPr lvl="1"/>
            <a:r>
              <a:rPr lang="zh-CN" altLang="en-US" sz="1800" dirty="0"/>
              <a:t>当</a:t>
            </a:r>
            <a:r>
              <a:rPr lang="en-US" altLang="zh-CN" sz="1800" dirty="0"/>
              <a:t>Java Web</a:t>
            </a:r>
            <a:r>
              <a:rPr lang="zh-CN" altLang="en-US" sz="1800" dirty="0"/>
              <a:t>应用程序在</a:t>
            </a:r>
            <a:r>
              <a:rPr lang="en-US" altLang="zh-CN" sz="1800" dirty="0"/>
              <a:t>web</a:t>
            </a:r>
            <a:r>
              <a:rPr lang="zh-CN" altLang="en-US" sz="1800" dirty="0"/>
              <a:t>容器中运行时，在</a:t>
            </a:r>
            <a:r>
              <a:rPr lang="en-US" altLang="zh-CN" sz="1800" dirty="0"/>
              <a:t>Java Web</a:t>
            </a:r>
            <a:r>
              <a:rPr lang="zh-CN" altLang="en-US" sz="1800" dirty="0"/>
              <a:t>应用程序内部会不断发生各种事件，例如，</a:t>
            </a:r>
            <a:r>
              <a:rPr lang="en-US" altLang="zh-CN" sz="1800" dirty="0"/>
              <a:t> </a:t>
            </a:r>
            <a:r>
              <a:rPr lang="en-US" altLang="zh-CN" sz="1800" dirty="0">
                <a:solidFill>
                  <a:srgbClr val="0000FF"/>
                </a:solidFill>
              </a:rPr>
              <a:t>Web</a:t>
            </a:r>
            <a:r>
              <a:rPr lang="zh-CN" altLang="en-US" sz="1800" dirty="0">
                <a:solidFill>
                  <a:srgbClr val="0000FF"/>
                </a:solidFill>
              </a:rPr>
              <a:t>应用启动、</a:t>
            </a:r>
            <a:r>
              <a:rPr lang="en-US" altLang="zh-CN" sz="1800" dirty="0">
                <a:solidFill>
                  <a:srgbClr val="0000FF"/>
                </a:solidFill>
              </a:rPr>
              <a:t> Web</a:t>
            </a:r>
            <a:r>
              <a:rPr lang="zh-CN" altLang="en-US" sz="1800" dirty="0">
                <a:solidFill>
                  <a:srgbClr val="0000FF"/>
                </a:solidFill>
              </a:rPr>
              <a:t>应用停止、用户</a:t>
            </a:r>
            <a:r>
              <a:rPr lang="en-US" altLang="zh-CN" sz="1800" dirty="0">
                <a:solidFill>
                  <a:srgbClr val="0000FF"/>
                </a:solidFill>
              </a:rPr>
              <a:t>session</a:t>
            </a:r>
            <a:r>
              <a:rPr lang="zh-CN" altLang="en-US" sz="1800" dirty="0">
                <a:solidFill>
                  <a:srgbClr val="0000FF"/>
                </a:solidFill>
              </a:rPr>
              <a:t>开始和用户</a:t>
            </a:r>
            <a:r>
              <a:rPr lang="en-US" altLang="zh-CN" sz="1800" dirty="0">
                <a:solidFill>
                  <a:srgbClr val="0000FF"/>
                </a:solidFill>
              </a:rPr>
              <a:t>session</a:t>
            </a:r>
            <a:r>
              <a:rPr lang="zh-CN" altLang="en-US" sz="1800" dirty="0">
                <a:solidFill>
                  <a:srgbClr val="0000FF"/>
                </a:solidFill>
              </a:rPr>
              <a:t>结束等</a:t>
            </a:r>
            <a:r>
              <a:rPr lang="zh-CN" altLang="en-US" sz="1800" dirty="0"/>
              <a:t>，这些</a:t>
            </a:r>
            <a:r>
              <a:rPr lang="en-US" altLang="zh-CN" sz="1800" dirty="0"/>
              <a:t>Web</a:t>
            </a:r>
            <a:r>
              <a:rPr lang="zh-CN" altLang="en-US" sz="1800" dirty="0"/>
              <a:t>事件对开发者来说通常是看不见的，所以可以用</a:t>
            </a:r>
            <a:r>
              <a:rPr lang="en-US" altLang="zh-CN" sz="1800" dirty="0">
                <a:solidFill>
                  <a:srgbClr val="0000FF"/>
                </a:solidFill>
              </a:rPr>
              <a:t>Listener</a:t>
            </a:r>
            <a:r>
              <a:rPr lang="zh-CN" altLang="en-US" sz="1800" dirty="0">
                <a:solidFill>
                  <a:srgbClr val="0000FF"/>
                </a:solidFill>
              </a:rPr>
              <a:t>来监听</a:t>
            </a:r>
            <a:r>
              <a:rPr lang="en-US" altLang="zh-CN" sz="1800" dirty="0">
                <a:solidFill>
                  <a:srgbClr val="0000FF"/>
                </a:solidFill>
              </a:rPr>
              <a:t>Web</a:t>
            </a:r>
            <a:r>
              <a:rPr lang="zh-CN" altLang="en-US" sz="1800" dirty="0">
                <a:solidFill>
                  <a:srgbClr val="0000FF"/>
                </a:solidFill>
              </a:rPr>
              <a:t>应用的内部事件</a:t>
            </a:r>
            <a:r>
              <a:rPr lang="zh-CN" altLang="en-US" sz="1800" dirty="0"/>
              <a:t>。</a:t>
            </a:r>
            <a:endParaRPr lang="en-US" altLang="zh-CN" sz="1800" dirty="0"/>
          </a:p>
          <a:p>
            <a:r>
              <a:rPr lang="zh-CN" altLang="en-US" sz="2000" dirty="0">
                <a:solidFill>
                  <a:srgbClr val="0000FF"/>
                </a:solidFill>
              </a:rPr>
              <a:t>适用场合：</a:t>
            </a:r>
            <a:endParaRPr lang="en-US" altLang="zh-CN" sz="2000" dirty="0">
              <a:solidFill>
                <a:srgbClr val="0000FF"/>
              </a:solidFill>
            </a:endParaRPr>
          </a:p>
          <a:p>
            <a:pPr lvl="1"/>
            <a:r>
              <a:rPr lang="zh-CN" altLang="zh-CN" sz="1800" dirty="0"/>
              <a:t>统计在线人数和在线用户</a:t>
            </a:r>
          </a:p>
          <a:p>
            <a:pPr lvl="1"/>
            <a:r>
              <a:rPr lang="zh-CN" altLang="zh-CN" sz="1800" dirty="0"/>
              <a:t>系统加载时进行信息的初始化工作</a:t>
            </a:r>
          </a:p>
          <a:p>
            <a:pPr lvl="1"/>
            <a:r>
              <a:rPr lang="zh-CN" altLang="zh-CN" sz="1800" dirty="0"/>
              <a:t>统计网站的访问量</a:t>
            </a:r>
          </a:p>
          <a:p>
            <a:pPr lvl="1"/>
            <a:r>
              <a:rPr lang="zh-CN" altLang="zh-CN" sz="1800" dirty="0"/>
              <a:t>跟</a:t>
            </a:r>
            <a:r>
              <a:rPr lang="en-US" altLang="zh-CN" sz="1800" dirty="0"/>
              <a:t>Spring</a:t>
            </a:r>
            <a:r>
              <a:rPr lang="zh-CN" altLang="zh-CN" sz="1800" dirty="0"/>
              <a:t>结合</a:t>
            </a:r>
          </a:p>
          <a:p>
            <a:endParaRPr lang="en-US" altLang="zh-CN" sz="2000" dirty="0"/>
          </a:p>
          <a:p>
            <a:endParaRPr lang="zh-CN" altLang="en-US" sz="2000" dirty="0"/>
          </a:p>
          <a:p>
            <a:endParaRPr lang="zh-CN" altLang="en-US" sz="2000"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142</a:t>
            </a:fld>
            <a:r>
              <a:rPr lang="en-US" altLang="zh-CN"/>
              <a:t>-</a:t>
            </a:r>
            <a:endParaRPr lang="zh-CN" altLang="en-US" dirty="0"/>
          </a:p>
        </p:txBody>
      </p:sp>
      <p:pic>
        <p:nvPicPr>
          <p:cNvPr id="5" name="图片 4">
            <a:extLst>
              <a:ext uri="{FF2B5EF4-FFF2-40B4-BE49-F238E27FC236}">
                <a16:creationId xmlns:a16="http://schemas.microsoft.com/office/drawing/2014/main" id="{9488190D-4471-F18A-0CFC-A8067F3B9723}"/>
              </a:ext>
            </a:extLst>
          </p:cNvPr>
          <p:cNvPicPr>
            <a:picLocks noChangeAspect="1"/>
          </p:cNvPicPr>
          <p:nvPr/>
        </p:nvPicPr>
        <p:blipFill>
          <a:blip r:embed="rId2"/>
          <a:stretch>
            <a:fillRect/>
          </a:stretch>
        </p:blipFill>
        <p:spPr>
          <a:xfrm>
            <a:off x="201475" y="800545"/>
            <a:ext cx="8201688" cy="4752528"/>
          </a:xfrm>
          <a:prstGeom prst="rect">
            <a:avLst/>
          </a:prstGeom>
        </p:spPr>
      </p:pic>
      <p:pic>
        <p:nvPicPr>
          <p:cNvPr id="7" name="图片 6">
            <a:extLst>
              <a:ext uri="{FF2B5EF4-FFF2-40B4-BE49-F238E27FC236}">
                <a16:creationId xmlns:a16="http://schemas.microsoft.com/office/drawing/2014/main" id="{EBBDB2A9-BF81-58F8-C451-3C8984B6B58F}"/>
              </a:ext>
            </a:extLst>
          </p:cNvPr>
          <p:cNvPicPr>
            <a:picLocks noChangeAspect="1"/>
          </p:cNvPicPr>
          <p:nvPr/>
        </p:nvPicPr>
        <p:blipFill>
          <a:blip r:embed="rId3"/>
          <a:stretch>
            <a:fillRect/>
          </a:stretch>
        </p:blipFill>
        <p:spPr>
          <a:xfrm>
            <a:off x="1619672" y="229499"/>
            <a:ext cx="7430809" cy="6399001"/>
          </a:xfrm>
          <a:prstGeom prst="rect">
            <a:avLst/>
          </a:prstGeom>
        </p:spPr>
      </p:pic>
    </p:spTree>
    <p:extLst>
      <p:ext uri="{BB962C8B-B14F-4D97-AF65-F5344CB8AC3E}">
        <p14:creationId xmlns:p14="http://schemas.microsoft.com/office/powerpoint/2010/main" val="8001671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412776"/>
            <a:ext cx="8136904" cy="4968552"/>
          </a:xfrm>
        </p:spPr>
        <p:txBody>
          <a:bodyPr>
            <a:normAutofit/>
          </a:bodyPr>
          <a:lstStyle/>
          <a:p>
            <a:pPr marL="457200" indent="-457200">
              <a:buFont typeface="+mj-ea"/>
              <a:buAutoNum type="circleNumDbPlain"/>
            </a:pPr>
            <a:r>
              <a:rPr lang="en-US" altLang="zh-CN" sz="2400" dirty="0" err="1">
                <a:solidFill>
                  <a:srgbClr val="0000FF"/>
                </a:solidFill>
              </a:rPr>
              <a:t>ServletRequestListener</a:t>
            </a:r>
            <a:r>
              <a:rPr lang="zh-CN" altLang="en-US" sz="2400" dirty="0">
                <a:solidFill>
                  <a:srgbClr val="0000FF"/>
                </a:solidFill>
              </a:rPr>
              <a:t>：</a:t>
            </a:r>
            <a:r>
              <a:rPr lang="zh-CN" altLang="en-US" sz="2400" dirty="0"/>
              <a:t>用于监听用户请求的产生和结束。</a:t>
            </a:r>
            <a:endParaRPr lang="en-US" altLang="zh-CN" sz="2400" dirty="0"/>
          </a:p>
          <a:p>
            <a:pPr marL="457200" indent="-457200">
              <a:buFont typeface="+mj-ea"/>
              <a:buAutoNum type="circleNumDbPlain"/>
            </a:pPr>
            <a:r>
              <a:rPr lang="en-US" altLang="zh-CN" sz="2400" dirty="0" err="1">
                <a:solidFill>
                  <a:srgbClr val="0000FF"/>
                </a:solidFill>
              </a:rPr>
              <a:t>ServletRequestAttributeListener</a:t>
            </a:r>
            <a:r>
              <a:rPr lang="zh-CN" altLang="en-US" sz="2400" dirty="0">
                <a:solidFill>
                  <a:srgbClr val="0000FF"/>
                </a:solidFill>
              </a:rPr>
              <a:t>：</a:t>
            </a:r>
            <a:r>
              <a:rPr lang="zh-CN" altLang="en-US" sz="2400" dirty="0"/>
              <a:t>用于监听</a:t>
            </a:r>
            <a:r>
              <a:rPr lang="en-US" altLang="zh-CN" sz="2400" dirty="0" err="1"/>
              <a:t>ServletRequest</a:t>
            </a:r>
            <a:r>
              <a:rPr lang="zh-CN" altLang="en-US" sz="2400" dirty="0"/>
              <a:t>范围内属性的改变。</a:t>
            </a:r>
            <a:endParaRPr lang="en-US" altLang="zh-CN" sz="2400" dirty="0"/>
          </a:p>
          <a:p>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143</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3</a:t>
            </a:r>
            <a:r>
              <a:rPr lang="zh-CN" altLang="en-US" dirty="0"/>
              <a:t>、与请求相关的监听器</a:t>
            </a:r>
            <a:endParaRPr lang="en-US" altLang="zh-CN" dirty="0"/>
          </a:p>
        </p:txBody>
      </p:sp>
      <p:pic>
        <p:nvPicPr>
          <p:cNvPr id="5" name="图片 4">
            <a:extLst>
              <a:ext uri="{FF2B5EF4-FFF2-40B4-BE49-F238E27FC236}">
                <a16:creationId xmlns:a16="http://schemas.microsoft.com/office/drawing/2014/main" id="{647AD5FD-164C-4F05-B508-748BF04693CE}"/>
              </a:ext>
            </a:extLst>
          </p:cNvPr>
          <p:cNvPicPr>
            <a:picLocks noChangeAspect="1"/>
          </p:cNvPicPr>
          <p:nvPr/>
        </p:nvPicPr>
        <p:blipFill>
          <a:blip r:embed="rId2"/>
          <a:stretch>
            <a:fillRect/>
          </a:stretch>
        </p:blipFill>
        <p:spPr>
          <a:xfrm>
            <a:off x="4283968" y="1946104"/>
            <a:ext cx="4801016" cy="4435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968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071964"/>
          </a:xfrm>
        </p:spPr>
        <p:txBody>
          <a:bodyPr/>
          <a:lstStyle/>
          <a:p>
            <a:r>
              <a:rPr lang="zh-CN" dirty="0"/>
              <a:t>本任务使用</a:t>
            </a:r>
            <a:r>
              <a:rPr dirty="0"/>
              <a:t>Filter</a:t>
            </a:r>
            <a:r>
              <a:rPr lang="zh-CN" dirty="0"/>
              <a:t>技术实现“</a:t>
            </a:r>
            <a:r>
              <a:rPr dirty="0"/>
              <a:t>Q-ITOffer</a:t>
            </a:r>
            <a:r>
              <a:rPr lang="zh-CN" dirty="0"/>
              <a:t>”锐聘网站贯穿项目中的【任务</a:t>
            </a:r>
            <a:r>
              <a:rPr dirty="0"/>
              <a:t>10-1</a:t>
            </a:r>
            <a:r>
              <a:rPr lang="zh-CN" dirty="0"/>
              <a:t>】求职者访问权限过滤功能。</a:t>
            </a:r>
            <a:endParaRPr dirty="0"/>
          </a:p>
          <a:p>
            <a:r>
              <a:rPr lang="zh-CN" dirty="0"/>
              <a:t>任务功能流程图</a:t>
            </a:r>
            <a:endParaRPr lang="zh-CN" altLang="en-US" dirty="0"/>
          </a:p>
        </p:txBody>
      </p:sp>
      <p:sp>
        <p:nvSpPr>
          <p:cNvPr id="4" name="标题 3"/>
          <p:cNvSpPr>
            <a:spLocks noGrp="1"/>
          </p:cNvSpPr>
          <p:nvPr>
            <p:ph type="title"/>
          </p:nvPr>
        </p:nvSpPr>
        <p:spPr>
          <a:xfrm>
            <a:off x="468316" y="875096"/>
            <a:ext cx="6961204" cy="410765"/>
          </a:xfrm>
        </p:spPr>
        <p:txBody>
          <a:bodyPr>
            <a:normAutofit fontScale="90000"/>
          </a:bodyPr>
          <a:lstStyle/>
          <a:p>
            <a:r>
              <a:rPr lang="en-US" dirty="0"/>
              <a:t>10.3.1  </a:t>
            </a:r>
            <a:r>
              <a:rPr dirty="0"/>
              <a:t>【任务</a:t>
            </a:r>
            <a:r>
              <a:rPr lang="en-US" dirty="0"/>
              <a:t>10-1</a:t>
            </a:r>
            <a:r>
              <a:rPr dirty="0"/>
              <a:t>】求职者访问权限过滤</a:t>
            </a:r>
          </a:p>
        </p:txBody>
      </p:sp>
      <p:sp>
        <p:nvSpPr>
          <p:cNvPr id="132098"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0" name="组合 5"/>
          <p:cNvGrpSpPr/>
          <p:nvPr/>
        </p:nvGrpSpPr>
        <p:grpSpPr>
          <a:xfrm>
            <a:off x="642910" y="4000504"/>
            <a:ext cx="2714644" cy="723900"/>
            <a:chOff x="1142976" y="4000510"/>
            <a:chExt cx="7058746" cy="723900"/>
          </a:xfrm>
        </p:grpSpPr>
        <p:sp>
          <p:nvSpPr>
            <p:cNvPr id="11" name="TextBox 14"/>
            <p:cNvSpPr txBox="1">
              <a:spLocks noChangeArrowheads="1"/>
            </p:cNvSpPr>
            <p:nvPr/>
          </p:nvSpPr>
          <p:spPr bwMode="auto">
            <a:xfrm>
              <a:off x="1142976" y="4214824"/>
              <a:ext cx="6481763" cy="500066"/>
            </a:xfrm>
            <a:prstGeom prst="rect">
              <a:avLst/>
            </a:prstGeom>
            <a:solidFill>
              <a:srgbClr val="FFC000"/>
            </a:solidFill>
            <a:ln w="9525">
              <a:noFill/>
              <a:miter lim="800000"/>
              <a:headEnd/>
              <a:tailEnd/>
            </a:ln>
            <a:effectLst>
              <a:outerShdw blurRad="50800" dist="38100" dir="2700000" algn="tl" rotWithShape="0">
                <a:prstClr val="black">
                  <a:alpha val="40000"/>
                </a:prstClr>
              </a:outerShdw>
            </a:effectLst>
          </p:spPr>
          <p:txBody>
            <a:bodyPr wrap="square">
              <a:noAutofit/>
            </a:bodyPr>
            <a:lstStyle>
              <a:lvl1pPr marL="342900" indent="-342900">
                <a:defRPr sz="2400" i="1">
                  <a:solidFill>
                    <a:schemeClr val="tx1"/>
                  </a:solidFill>
                  <a:latin typeface="Arial" panose="020B0604020202020204" pitchFamily="34" charset="0"/>
                  <a:ea typeface="华文细黑" panose="02010600040101010101" pitchFamily="2" charset="-122"/>
                </a:defRPr>
              </a:lvl1pPr>
              <a:lvl2pPr>
                <a:defRPr sz="2400" i="1">
                  <a:solidFill>
                    <a:schemeClr val="tx1"/>
                  </a:solidFill>
                  <a:latin typeface="Arial" panose="020B0604020202020204" pitchFamily="34" charset="0"/>
                  <a:ea typeface="华文细黑" panose="02010600040101010101" pitchFamily="2" charset="-122"/>
                </a:defRPr>
              </a:lvl2pPr>
              <a:lvl3pPr marL="1143000" indent="-228600">
                <a:defRPr sz="2400" i="1">
                  <a:solidFill>
                    <a:schemeClr val="tx1"/>
                  </a:solidFill>
                  <a:latin typeface="Arial" panose="020B0604020202020204" pitchFamily="34" charset="0"/>
                  <a:ea typeface="华文细黑" panose="02010600040101010101" pitchFamily="2" charset="-122"/>
                </a:defRPr>
              </a:lvl3pPr>
              <a:lvl4pPr marL="1600200" indent="-228600">
                <a:defRPr sz="2400" i="1">
                  <a:solidFill>
                    <a:schemeClr val="tx1"/>
                  </a:solidFill>
                  <a:latin typeface="Arial" panose="020B0604020202020204" pitchFamily="34" charset="0"/>
                  <a:ea typeface="华文细黑" panose="02010600040101010101" pitchFamily="2" charset="-122"/>
                </a:defRPr>
              </a:lvl4pPr>
              <a:lvl5pPr marL="2057400" indent="-228600">
                <a:defRPr sz="2400" i="1">
                  <a:solidFill>
                    <a:schemeClr val="tx1"/>
                  </a:solidFill>
                  <a:latin typeface="Arial" panose="020B0604020202020204" pitchFamily="34" charset="0"/>
                  <a:ea typeface="华文细黑" panose="02010600040101010101" pitchFamily="2" charset="-122"/>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华文细黑" panose="02010600040101010101" pitchFamily="2" charset="-122"/>
                </a:defRPr>
              </a:lvl9pPr>
            </a:lstStyle>
            <a:p>
              <a:pPr algn="ctr" eaLnBrk="1" hangingPunct="1">
                <a:lnSpc>
                  <a:spcPct val="150000"/>
                </a:lnSpc>
                <a:defRPr/>
              </a:pPr>
              <a:r>
                <a:rPr lang="zh-CN" altLang="en-US" sz="1800" b="1" i="0" dirty="0">
                  <a:latin typeface="黑体" pitchFamily="49" charset="-122"/>
                  <a:ea typeface="黑体" pitchFamily="49" charset="-122"/>
                </a:rPr>
                <a:t>讲师演示讲解</a:t>
              </a:r>
            </a:p>
          </p:txBody>
        </p:sp>
        <p:pic>
          <p:nvPicPr>
            <p:cNvPr id="12" name="图片 11"/>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6856029" y="4000510"/>
              <a:ext cx="1345693" cy="723900"/>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132099" name="Rectangle 3"/>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 name="Object 2"/>
          <p:cNvGraphicFramePr>
            <a:graphicFrameLocks noChangeAspect="1"/>
          </p:cNvGraphicFramePr>
          <p:nvPr/>
        </p:nvGraphicFramePr>
        <p:xfrm>
          <a:off x="3143241" y="2786058"/>
          <a:ext cx="5907809" cy="2857520"/>
        </p:xfrm>
        <a:graphic>
          <a:graphicData uri="http://schemas.openxmlformats.org/presentationml/2006/ole">
            <mc:AlternateContent xmlns:mc="http://schemas.openxmlformats.org/markup-compatibility/2006">
              <mc:Choice xmlns:v="urn:schemas-microsoft-com:vml" Requires="v">
                <p:oleObj name="Visio" r:id="rId4" imgW="7126650" imgH="3454610" progId="Visio.Drawing.11">
                  <p:embed/>
                </p:oleObj>
              </mc:Choice>
              <mc:Fallback>
                <p:oleObj name="Visio" r:id="rId4" imgW="7126650" imgH="3454610" progId="Visio.Drawing.11">
                  <p:embed/>
                  <p:pic>
                    <p:nvPicPr>
                      <p:cNvPr id="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1" y="2786058"/>
                        <a:ext cx="5907809" cy="2857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00" y="0"/>
            <a:ext cx="9180000" cy="688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489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7544" y="764704"/>
            <a:ext cx="8424936" cy="5184576"/>
          </a:xfrm>
        </p:spPr>
        <p:txBody>
          <a:bodyPr>
            <a:normAutofit/>
          </a:bodyPr>
          <a:lstStyle/>
          <a:p>
            <a:pPr marL="0" indent="0">
              <a:buNone/>
            </a:pPr>
            <a:r>
              <a:rPr lang="en-US" altLang="zh-CN" dirty="0">
                <a:solidFill>
                  <a:srgbClr val="0000FF"/>
                </a:solidFill>
              </a:rPr>
              <a:t>2</a:t>
            </a:r>
            <a:r>
              <a:rPr lang="zh-CN" altLang="en-US" dirty="0">
                <a:solidFill>
                  <a:srgbClr val="0000FF"/>
                </a:solidFill>
              </a:rPr>
              <a:t>、初始化</a:t>
            </a:r>
            <a:endParaRPr lang="en-US" altLang="zh-CN" dirty="0">
              <a:solidFill>
                <a:srgbClr val="0000FF"/>
              </a:solidFill>
            </a:endParaRPr>
          </a:p>
          <a:p>
            <a:r>
              <a:rPr lang="en-US" altLang="zh-CN" sz="2200" dirty="0"/>
              <a:t>Servlet</a:t>
            </a:r>
            <a:r>
              <a:rPr lang="zh-CN" altLang="en-US" sz="2200" dirty="0"/>
              <a:t>实例化后，</a:t>
            </a:r>
            <a:r>
              <a:rPr lang="en-US" altLang="zh-CN" sz="2200" dirty="0"/>
              <a:t> Servlet</a:t>
            </a:r>
            <a:r>
              <a:rPr lang="zh-CN" altLang="en-US" sz="2200" dirty="0"/>
              <a:t>容器将调用</a:t>
            </a:r>
            <a:r>
              <a:rPr lang="en-US" altLang="zh-CN" sz="2200" dirty="0"/>
              <a:t>Servlet</a:t>
            </a:r>
            <a:r>
              <a:rPr lang="zh-CN" altLang="en-US" sz="2200" dirty="0"/>
              <a:t>的</a:t>
            </a:r>
            <a:r>
              <a:rPr lang="en-US" altLang="zh-CN" sz="2200" dirty="0" err="1">
                <a:solidFill>
                  <a:srgbClr val="FF0000"/>
                </a:solidFill>
              </a:rPr>
              <a:t>init</a:t>
            </a:r>
            <a:r>
              <a:rPr lang="en-US" altLang="zh-CN" sz="2200" dirty="0">
                <a:solidFill>
                  <a:srgbClr val="FF0000"/>
                </a:solidFill>
              </a:rPr>
              <a:t>(</a:t>
            </a:r>
            <a:r>
              <a:rPr lang="en-US" altLang="zh-CN" sz="2200" dirty="0" err="1">
                <a:solidFill>
                  <a:srgbClr val="FF0000"/>
                </a:solidFill>
              </a:rPr>
              <a:t>ServletConfig</a:t>
            </a:r>
            <a:r>
              <a:rPr lang="en-US" altLang="zh-CN" sz="2200" dirty="0">
                <a:solidFill>
                  <a:srgbClr val="FF0000"/>
                </a:solidFill>
              </a:rPr>
              <a:t> </a:t>
            </a:r>
            <a:r>
              <a:rPr lang="en-US" altLang="zh-CN" sz="2200" dirty="0" err="1">
                <a:solidFill>
                  <a:srgbClr val="FF0000"/>
                </a:solidFill>
              </a:rPr>
              <a:t>config</a:t>
            </a:r>
            <a:r>
              <a:rPr lang="en-US" altLang="zh-CN" sz="2200" dirty="0">
                <a:solidFill>
                  <a:srgbClr val="FF0000"/>
                </a:solidFill>
              </a:rPr>
              <a:t>)</a:t>
            </a:r>
            <a:r>
              <a:rPr lang="zh-CN" altLang="en-US" sz="2200" dirty="0"/>
              <a:t>方法来对</a:t>
            </a:r>
            <a:r>
              <a:rPr lang="en-US" altLang="zh-CN" sz="2200" dirty="0"/>
              <a:t>Servlet</a:t>
            </a:r>
            <a:r>
              <a:rPr lang="zh-CN" altLang="en-US" sz="2200" dirty="0"/>
              <a:t>实例进行初始化；</a:t>
            </a:r>
            <a:endParaRPr lang="en-US" altLang="zh-CN" sz="2200" dirty="0"/>
          </a:p>
          <a:p>
            <a:r>
              <a:rPr lang="zh-CN" altLang="en-US" sz="2200" dirty="0"/>
              <a:t>如果初始化没有问题，</a:t>
            </a:r>
            <a:r>
              <a:rPr lang="en-US" altLang="zh-CN" sz="2200" dirty="0"/>
              <a:t> Servlet</a:t>
            </a:r>
            <a:r>
              <a:rPr lang="zh-CN" altLang="en-US" sz="2200" dirty="0"/>
              <a:t>在</a:t>
            </a:r>
            <a:r>
              <a:rPr lang="en-US" altLang="zh-CN" sz="2200" dirty="0"/>
              <a:t>Web</a:t>
            </a:r>
            <a:r>
              <a:rPr lang="zh-CN" altLang="en-US" sz="2200" dirty="0"/>
              <a:t>容器中会处于服务可用状态；如果初始化失败，</a:t>
            </a:r>
            <a:r>
              <a:rPr lang="en-US" altLang="zh-CN" sz="2200" dirty="0"/>
              <a:t> Servlet</a:t>
            </a:r>
            <a:r>
              <a:rPr lang="zh-CN" altLang="en-US" sz="2200" dirty="0"/>
              <a:t>容器会从运行环境中清除掉该实例；</a:t>
            </a:r>
            <a:endParaRPr lang="en-US" altLang="zh-CN" sz="2200" dirty="0"/>
          </a:p>
          <a:p>
            <a:r>
              <a:rPr lang="zh-CN" altLang="en-US" sz="2200" dirty="0"/>
              <a:t>当</a:t>
            </a:r>
            <a:r>
              <a:rPr lang="en-US" altLang="zh-CN" sz="2200" dirty="0"/>
              <a:t>Servlet</a:t>
            </a:r>
            <a:r>
              <a:rPr lang="zh-CN" altLang="en-US" sz="2200" dirty="0"/>
              <a:t>运行出现异常时，</a:t>
            </a:r>
            <a:r>
              <a:rPr lang="en-US" altLang="zh-CN" sz="2200" dirty="0"/>
              <a:t> Servlet</a:t>
            </a:r>
            <a:r>
              <a:rPr lang="zh-CN" altLang="en-US" sz="2200" dirty="0"/>
              <a:t>容器会使该实例变为服务不可用状态。</a:t>
            </a:r>
            <a:r>
              <a:rPr lang="en-US" altLang="zh-CN" sz="2200" dirty="0"/>
              <a:t>Web</a:t>
            </a:r>
            <a:r>
              <a:rPr lang="zh-CN" altLang="en-US" sz="2200" dirty="0"/>
              <a:t>程序维护人员可以设置</a:t>
            </a:r>
            <a:r>
              <a:rPr lang="en-US" altLang="zh-CN" sz="2200" dirty="0"/>
              <a:t>Servlet</a:t>
            </a:r>
            <a:r>
              <a:rPr lang="zh-CN" altLang="en-US" sz="2200" dirty="0"/>
              <a:t>，使其成为服务不可用状态，或者从服务不可用状态恢复成服务可用状态。</a:t>
            </a:r>
            <a:endParaRPr lang="en-US" altLang="zh-CN" sz="2200" dirty="0"/>
          </a:p>
          <a:p>
            <a:endParaRPr lang="en-US" altLang="zh-CN"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15</a:t>
            </a:fld>
            <a:r>
              <a:rPr lang="en-US" altLang="zh-CN"/>
              <a:t>-</a:t>
            </a:r>
            <a:endParaRPr lang="zh-CN" altLang="en-US" dirty="0"/>
          </a:p>
        </p:txBody>
      </p:sp>
    </p:spTree>
    <p:extLst>
      <p:ext uri="{BB962C8B-B14F-4D97-AF65-F5344CB8AC3E}">
        <p14:creationId xmlns:p14="http://schemas.microsoft.com/office/powerpoint/2010/main" val="199761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7544" y="764704"/>
            <a:ext cx="8424936" cy="5544616"/>
          </a:xfrm>
        </p:spPr>
        <p:txBody>
          <a:bodyPr>
            <a:normAutofit lnSpcReduction="10000"/>
          </a:bodyPr>
          <a:lstStyle/>
          <a:p>
            <a:pPr marL="0" indent="0">
              <a:buNone/>
            </a:pPr>
            <a:r>
              <a:rPr lang="en-US" altLang="zh-CN" dirty="0">
                <a:solidFill>
                  <a:srgbClr val="0000FF"/>
                </a:solidFill>
              </a:rPr>
              <a:t>3</a:t>
            </a:r>
            <a:r>
              <a:rPr lang="zh-CN" altLang="en-US" dirty="0">
                <a:solidFill>
                  <a:srgbClr val="0000FF"/>
                </a:solidFill>
              </a:rPr>
              <a:t>、处理请求</a:t>
            </a:r>
            <a:endParaRPr lang="en-US" altLang="zh-CN" dirty="0">
              <a:solidFill>
                <a:srgbClr val="0000FF"/>
              </a:solidFill>
            </a:endParaRPr>
          </a:p>
          <a:p>
            <a:r>
              <a:rPr lang="zh-CN" altLang="en-US" sz="2400" dirty="0"/>
              <a:t>服务器接收到客户端请求，会为该请求创建一个“请求”对象和一个“响应”对象，并调用</a:t>
            </a:r>
            <a:r>
              <a:rPr lang="en-US" altLang="zh-CN" sz="2400" dirty="0">
                <a:solidFill>
                  <a:srgbClr val="FF0000"/>
                </a:solidFill>
              </a:rPr>
              <a:t>service()</a:t>
            </a:r>
            <a:r>
              <a:rPr lang="zh-CN" altLang="en-US" sz="2400" dirty="0">
                <a:solidFill>
                  <a:srgbClr val="FF0000"/>
                </a:solidFill>
              </a:rPr>
              <a:t>方法</a:t>
            </a:r>
            <a:r>
              <a:rPr lang="zh-CN" altLang="en-US" sz="2400" dirty="0"/>
              <a:t>，</a:t>
            </a:r>
            <a:r>
              <a:rPr lang="en-US" altLang="zh-CN" sz="2400" dirty="0"/>
              <a:t> service()</a:t>
            </a:r>
            <a:r>
              <a:rPr lang="zh-CN" altLang="en-US" sz="2400" dirty="0"/>
              <a:t>方法在调用其他方法（</a:t>
            </a:r>
            <a:r>
              <a:rPr lang="en-US" altLang="zh-CN" sz="2400" dirty="0" err="1">
                <a:solidFill>
                  <a:srgbClr val="FF0000"/>
                </a:solidFill>
              </a:rPr>
              <a:t>doGet</a:t>
            </a:r>
            <a:r>
              <a:rPr lang="en-US" altLang="zh-CN" sz="2400" dirty="0">
                <a:solidFill>
                  <a:srgbClr val="FF0000"/>
                </a:solidFill>
              </a:rPr>
              <a:t> () </a:t>
            </a:r>
            <a:r>
              <a:rPr lang="zh-CN" altLang="en-US" sz="2400" dirty="0">
                <a:solidFill>
                  <a:srgbClr val="FF0000"/>
                </a:solidFill>
              </a:rPr>
              <a:t>、</a:t>
            </a:r>
            <a:r>
              <a:rPr lang="en-US" altLang="zh-CN" sz="2400" dirty="0" err="1">
                <a:solidFill>
                  <a:srgbClr val="FF0000"/>
                </a:solidFill>
              </a:rPr>
              <a:t>doPost</a:t>
            </a:r>
            <a:r>
              <a:rPr lang="zh-CN" altLang="en-US" sz="2400" dirty="0">
                <a:solidFill>
                  <a:srgbClr val="FF0000"/>
                </a:solidFill>
              </a:rPr>
              <a:t>方法</a:t>
            </a:r>
            <a:r>
              <a:rPr lang="en-US" altLang="zh-CN" sz="2400" dirty="0">
                <a:solidFill>
                  <a:srgbClr val="FF0000"/>
                </a:solidFill>
              </a:rPr>
              <a:t>()</a:t>
            </a:r>
            <a:r>
              <a:rPr lang="zh-CN" altLang="en-US" sz="2400" dirty="0">
                <a:solidFill>
                  <a:srgbClr val="FF0000"/>
                </a:solidFill>
              </a:rPr>
              <a:t>等</a:t>
            </a:r>
            <a:r>
              <a:rPr lang="zh-CN" altLang="en-US" sz="2400" dirty="0"/>
              <a:t>）来处理请求。</a:t>
            </a:r>
            <a:endParaRPr lang="en-US" altLang="zh-CN" sz="2400" dirty="0"/>
          </a:p>
          <a:p>
            <a:r>
              <a:rPr lang="zh-CN" altLang="en-US" sz="2400" dirty="0"/>
              <a:t>在</a:t>
            </a:r>
            <a:r>
              <a:rPr lang="en-US" altLang="zh-CN" sz="2400" dirty="0"/>
              <a:t>Servlet</a:t>
            </a:r>
            <a:r>
              <a:rPr lang="zh-CN" altLang="en-US" sz="2400" dirty="0"/>
              <a:t>生命周期中</a:t>
            </a:r>
            <a:r>
              <a:rPr lang="zh-CN" altLang="en-US" sz="2400" dirty="0">
                <a:solidFill>
                  <a:srgbClr val="0000FF"/>
                </a:solidFill>
              </a:rPr>
              <a:t>可能被多次调用</a:t>
            </a:r>
            <a:r>
              <a:rPr lang="zh-CN" altLang="en-US" sz="2400" dirty="0"/>
              <a:t>。当多个客户端同时访问某个</a:t>
            </a:r>
            <a:r>
              <a:rPr lang="en-US" altLang="zh-CN" sz="2400" dirty="0"/>
              <a:t>Servlet</a:t>
            </a:r>
            <a:r>
              <a:rPr lang="zh-CN" altLang="en-US" sz="2400" dirty="0"/>
              <a:t>的</a:t>
            </a:r>
            <a:r>
              <a:rPr lang="en-US" altLang="zh-CN" sz="2400" dirty="0">
                <a:solidFill>
                  <a:srgbClr val="0000FF"/>
                </a:solidFill>
              </a:rPr>
              <a:t>service()</a:t>
            </a:r>
            <a:r>
              <a:rPr lang="zh-CN" altLang="en-US" sz="2400" dirty="0">
                <a:solidFill>
                  <a:srgbClr val="0000FF"/>
                </a:solidFill>
              </a:rPr>
              <a:t>方法</a:t>
            </a:r>
            <a:r>
              <a:rPr lang="zh-CN" altLang="en-US" sz="2400" dirty="0"/>
              <a:t>方法时，服务器会为每个请求创建一个线程，这样可以并行处理多个请求，减少请求处理的等待时间，提高服务器的响应速度，但同时也要注意对同一对象的并发访问问题。</a:t>
            </a:r>
            <a:endParaRPr lang="en-US" altLang="zh-CN"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16</a:t>
            </a:fld>
            <a:r>
              <a:rPr lang="en-US" altLang="zh-CN"/>
              <a:t>-</a:t>
            </a:r>
            <a:endParaRPr lang="zh-CN" altLang="en-US" dirty="0"/>
          </a:p>
        </p:txBody>
      </p:sp>
    </p:spTree>
    <p:extLst>
      <p:ext uri="{BB962C8B-B14F-4D97-AF65-F5344CB8AC3E}">
        <p14:creationId xmlns:p14="http://schemas.microsoft.com/office/powerpoint/2010/main" val="73072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7544" y="764704"/>
            <a:ext cx="8424936" cy="5544616"/>
          </a:xfrm>
        </p:spPr>
        <p:txBody>
          <a:bodyPr>
            <a:normAutofit/>
          </a:bodyPr>
          <a:lstStyle/>
          <a:p>
            <a:pPr marL="0" indent="0">
              <a:buNone/>
            </a:pPr>
            <a:r>
              <a:rPr lang="en-US" altLang="zh-CN" dirty="0">
                <a:solidFill>
                  <a:srgbClr val="0000FF"/>
                </a:solidFill>
              </a:rPr>
              <a:t>4</a:t>
            </a:r>
            <a:r>
              <a:rPr lang="zh-CN" altLang="en-US" dirty="0">
                <a:solidFill>
                  <a:srgbClr val="0000FF"/>
                </a:solidFill>
              </a:rPr>
              <a:t>、销毁</a:t>
            </a:r>
            <a:endParaRPr lang="en-US" altLang="zh-CN" dirty="0">
              <a:solidFill>
                <a:srgbClr val="0000FF"/>
              </a:solidFill>
            </a:endParaRPr>
          </a:p>
          <a:p>
            <a:r>
              <a:rPr lang="zh-CN" altLang="en-US" sz="2400" dirty="0"/>
              <a:t>当</a:t>
            </a:r>
            <a:r>
              <a:rPr lang="en-US" altLang="zh-CN" sz="2400" dirty="0"/>
              <a:t>Servlet</a:t>
            </a:r>
            <a:r>
              <a:rPr lang="zh-CN" altLang="en-US" sz="2400" dirty="0"/>
              <a:t>容器需要终止</a:t>
            </a:r>
            <a:r>
              <a:rPr lang="en-US" altLang="zh-CN" sz="2400" dirty="0"/>
              <a:t>Servlet</a:t>
            </a:r>
            <a:r>
              <a:rPr lang="zh-CN" altLang="en-US" sz="2400" dirty="0"/>
              <a:t>（比如</a:t>
            </a:r>
            <a:r>
              <a:rPr lang="en-US" altLang="zh-CN" sz="2400" dirty="0"/>
              <a:t>Web</a:t>
            </a:r>
            <a:r>
              <a:rPr lang="zh-CN" altLang="en-US" sz="2400" dirty="0"/>
              <a:t>服务器即将被关掉或需要出让资源），它会调用</a:t>
            </a:r>
            <a:r>
              <a:rPr lang="en-US" altLang="zh-CN" sz="2400" dirty="0"/>
              <a:t>Servlet</a:t>
            </a:r>
            <a:r>
              <a:rPr lang="zh-CN" altLang="en-US" sz="2400" dirty="0"/>
              <a:t>的</a:t>
            </a:r>
            <a:r>
              <a:rPr lang="en-US" altLang="zh-CN" sz="2400" dirty="0">
                <a:solidFill>
                  <a:srgbClr val="FF0000"/>
                </a:solidFill>
              </a:rPr>
              <a:t>destroy()</a:t>
            </a:r>
            <a:r>
              <a:rPr lang="zh-CN" altLang="en-US" sz="2400" dirty="0"/>
              <a:t>方法使其释放正在使用的资源。</a:t>
            </a:r>
            <a:endParaRPr lang="en-US" altLang="zh-CN"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17</a:t>
            </a:fld>
            <a:r>
              <a:rPr lang="en-US" altLang="zh-CN"/>
              <a:t>-</a:t>
            </a:r>
            <a:endParaRPr lang="zh-CN" altLang="en-US" dirty="0"/>
          </a:p>
        </p:txBody>
      </p:sp>
    </p:spTree>
    <p:extLst>
      <p:ext uri="{BB962C8B-B14F-4D97-AF65-F5344CB8AC3E}">
        <p14:creationId xmlns:p14="http://schemas.microsoft.com/office/powerpoint/2010/main" val="4107550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18</a:t>
            </a:fld>
            <a:r>
              <a:rPr lang="en-US" altLang="zh-CN"/>
              <a:t>-</a:t>
            </a:r>
            <a:endParaRPr lang="zh-CN" altLang="en-US" dirty="0"/>
          </a:p>
        </p:txBody>
      </p:sp>
      <p:grpSp>
        <p:nvGrpSpPr>
          <p:cNvPr id="7" name="Group 43"/>
          <p:cNvGrpSpPr>
            <a:grpSpLocks/>
          </p:cNvGrpSpPr>
          <p:nvPr/>
        </p:nvGrpSpPr>
        <p:grpSpPr bwMode="auto">
          <a:xfrm>
            <a:off x="571472" y="836712"/>
            <a:ext cx="7848600" cy="3948112"/>
            <a:chOff x="672" y="1497"/>
            <a:chExt cx="4944" cy="2487"/>
          </a:xfrm>
        </p:grpSpPr>
        <p:sp>
          <p:nvSpPr>
            <p:cNvPr id="8" name="Rectangle 6"/>
            <p:cNvSpPr>
              <a:spLocks noChangeArrowheads="1"/>
            </p:cNvSpPr>
            <p:nvPr/>
          </p:nvSpPr>
          <p:spPr bwMode="auto">
            <a:xfrm>
              <a:off x="672" y="3621"/>
              <a:ext cx="1968" cy="363"/>
            </a:xfrm>
            <a:prstGeom prst="rect">
              <a:avLst/>
            </a:prstGeom>
            <a:noFill/>
            <a:ln w="9525">
              <a:solidFill>
                <a:schemeClr val="tx1"/>
              </a:solidFill>
              <a:miter lim="800000"/>
              <a:headEnd/>
              <a:tailEnd/>
            </a:ln>
          </p:spPr>
          <p:txBody>
            <a:bodyPr/>
            <a:lstStyle/>
            <a:p>
              <a:pPr algn="ctr" eaLnBrk="0" hangingPunct="0"/>
              <a:r>
                <a:rPr kumimoji="0" lang="zh-CN" altLang="en-US" sz="2000" b="1" dirty="0">
                  <a:latin typeface="华文仿宋" pitchFamily="2" charset="-122"/>
                  <a:ea typeface="华文仿宋" pitchFamily="2" charset="-122"/>
                  <a:cs typeface="Times New Roman" pitchFamily="18" charset="0"/>
                </a:rPr>
                <a:t>调用</a:t>
              </a:r>
              <a:r>
                <a:rPr kumimoji="0" lang="zh-CN" altLang="en-US" sz="2000" b="1" dirty="0">
                  <a:latin typeface="华文仿宋" pitchFamily="2" charset="-122"/>
                  <a:ea typeface="华文仿宋" pitchFamily="2" charset="-122"/>
                  <a:cs typeface="Arial Unicode MS" charset="-128"/>
                </a:rPr>
                <a:t> </a:t>
              </a:r>
              <a:r>
                <a:rPr kumimoji="0" lang="en-US" altLang="zh-CN" sz="2000" b="1" dirty="0">
                  <a:latin typeface="华文仿宋" pitchFamily="2" charset="-122"/>
                  <a:ea typeface="华文仿宋" pitchFamily="2" charset="-122"/>
                  <a:cs typeface="Arial Unicode MS" charset="-128"/>
                </a:rPr>
                <a:t>service() </a:t>
              </a:r>
              <a:r>
                <a:rPr kumimoji="0" lang="zh-CN" altLang="en-US" sz="2000" b="1" dirty="0">
                  <a:latin typeface="华文仿宋" pitchFamily="2" charset="-122"/>
                  <a:ea typeface="华文仿宋" pitchFamily="2" charset="-122"/>
                  <a:cs typeface="Times New Roman" pitchFamily="18" charset="0"/>
                </a:rPr>
                <a:t>方法</a:t>
              </a:r>
              <a:endParaRPr kumimoji="0" lang="zh-CN" altLang="en-US" sz="2000" b="1" dirty="0">
                <a:latin typeface="华文仿宋" pitchFamily="2" charset="-122"/>
                <a:ea typeface="华文仿宋" pitchFamily="2" charset="-122"/>
                <a:cs typeface="Arial Unicode MS" charset="-128"/>
              </a:endParaRPr>
            </a:p>
          </p:txBody>
        </p:sp>
        <p:sp>
          <p:nvSpPr>
            <p:cNvPr id="9" name="Rectangle 9"/>
            <p:cNvSpPr>
              <a:spLocks noChangeArrowheads="1"/>
            </p:cNvSpPr>
            <p:nvPr/>
          </p:nvSpPr>
          <p:spPr bwMode="auto">
            <a:xfrm>
              <a:off x="682" y="1497"/>
              <a:ext cx="1958" cy="300"/>
            </a:xfrm>
            <a:prstGeom prst="rect">
              <a:avLst/>
            </a:prstGeom>
            <a:noFill/>
            <a:ln w="9525">
              <a:solidFill>
                <a:schemeClr val="tx1"/>
              </a:solidFill>
              <a:miter lim="800000"/>
              <a:headEnd/>
              <a:tailEnd/>
            </a:ln>
          </p:spPr>
          <p:txBody>
            <a:bodyPr/>
            <a:lstStyle/>
            <a:p>
              <a:pPr algn="ctr" eaLnBrk="0" hangingPunct="0"/>
              <a:r>
                <a:rPr kumimoji="0" lang="zh-CN" altLang="en-US" sz="2000" b="1" dirty="0">
                  <a:latin typeface="华文仿宋" pitchFamily="2" charset="-122"/>
                  <a:ea typeface="华文仿宋" pitchFamily="2" charset="-122"/>
                  <a:cs typeface="Times New Roman" pitchFamily="18" charset="0"/>
                </a:rPr>
                <a:t>服务器加载 </a:t>
              </a:r>
              <a:r>
                <a:rPr kumimoji="0" lang="en-US" altLang="zh-CN" sz="2000" b="1" dirty="0">
                  <a:latin typeface="华文仿宋" pitchFamily="2" charset="-122"/>
                  <a:ea typeface="华文仿宋" pitchFamily="2" charset="-122"/>
                  <a:cs typeface="Times New Roman" pitchFamily="18" charset="0"/>
                </a:rPr>
                <a:t>Servlet</a:t>
              </a:r>
            </a:p>
          </p:txBody>
        </p:sp>
        <p:sp>
          <p:nvSpPr>
            <p:cNvPr id="10" name="Rectangle 10"/>
            <p:cNvSpPr>
              <a:spLocks noChangeArrowheads="1"/>
            </p:cNvSpPr>
            <p:nvPr/>
          </p:nvSpPr>
          <p:spPr bwMode="auto">
            <a:xfrm>
              <a:off x="672" y="2029"/>
              <a:ext cx="1968" cy="296"/>
            </a:xfrm>
            <a:prstGeom prst="rect">
              <a:avLst/>
            </a:prstGeom>
            <a:noFill/>
            <a:ln w="9525">
              <a:solidFill>
                <a:schemeClr val="tx1"/>
              </a:solidFill>
              <a:miter lim="800000"/>
              <a:headEnd/>
              <a:tailEnd/>
            </a:ln>
          </p:spPr>
          <p:txBody>
            <a:bodyPr/>
            <a:lstStyle/>
            <a:p>
              <a:pPr algn="ctr" eaLnBrk="0" hangingPunct="0"/>
              <a:r>
                <a:rPr kumimoji="0" lang="zh-CN" altLang="en-US" sz="2000" b="1" dirty="0">
                  <a:latin typeface="华文仿宋" pitchFamily="2" charset="-122"/>
                  <a:ea typeface="华文仿宋" pitchFamily="2" charset="-122"/>
                  <a:cs typeface="Times New Roman" pitchFamily="18" charset="0"/>
                </a:rPr>
                <a:t>服务器创建</a:t>
              </a:r>
              <a:r>
                <a:rPr kumimoji="0" lang="en-US" altLang="zh-CN" sz="2000" b="1" dirty="0">
                  <a:latin typeface="华文仿宋" pitchFamily="2" charset="-122"/>
                  <a:ea typeface="华文仿宋" pitchFamily="2" charset="-122"/>
                  <a:cs typeface="Times New Roman" pitchFamily="18" charset="0"/>
                </a:rPr>
                <a:t>Servlet</a:t>
              </a:r>
              <a:r>
                <a:rPr kumimoji="0" lang="zh-CN" altLang="en-US" sz="2000" b="1" dirty="0">
                  <a:latin typeface="华文仿宋" pitchFamily="2" charset="-122"/>
                  <a:ea typeface="华文仿宋" pitchFamily="2" charset="-122"/>
                  <a:cs typeface="Times New Roman" pitchFamily="18" charset="0"/>
                </a:rPr>
                <a:t>的实例 </a:t>
              </a:r>
            </a:p>
          </p:txBody>
        </p:sp>
        <p:sp>
          <p:nvSpPr>
            <p:cNvPr id="11" name="Rectangle 11"/>
            <p:cNvSpPr>
              <a:spLocks noChangeArrowheads="1"/>
            </p:cNvSpPr>
            <p:nvPr/>
          </p:nvSpPr>
          <p:spPr bwMode="auto">
            <a:xfrm>
              <a:off x="672" y="2565"/>
              <a:ext cx="1968" cy="288"/>
            </a:xfrm>
            <a:prstGeom prst="rect">
              <a:avLst/>
            </a:prstGeom>
            <a:noFill/>
            <a:ln w="9525">
              <a:solidFill>
                <a:schemeClr val="tx1"/>
              </a:solidFill>
              <a:miter lim="800000"/>
              <a:headEnd/>
              <a:tailEnd/>
            </a:ln>
          </p:spPr>
          <p:txBody>
            <a:bodyPr/>
            <a:lstStyle/>
            <a:p>
              <a:pPr algn="ctr" eaLnBrk="0" hangingPunct="0"/>
              <a:r>
                <a:rPr kumimoji="0" lang="zh-CN" altLang="en-US" sz="2000" b="1" dirty="0">
                  <a:latin typeface="华文仿宋" pitchFamily="2" charset="-122"/>
                  <a:ea typeface="华文仿宋" pitchFamily="2" charset="-122"/>
                  <a:cs typeface="Times New Roman" pitchFamily="18" charset="0"/>
                </a:rPr>
                <a:t>调用 </a:t>
              </a:r>
              <a:r>
                <a:rPr kumimoji="0" lang="en-US" altLang="zh-CN" sz="2000" b="1" dirty="0" err="1">
                  <a:latin typeface="华文仿宋" pitchFamily="2" charset="-122"/>
                  <a:ea typeface="华文仿宋" pitchFamily="2" charset="-122"/>
                  <a:cs typeface="Times New Roman" pitchFamily="18" charset="0"/>
                </a:rPr>
                <a:t>init</a:t>
              </a:r>
              <a:r>
                <a:rPr kumimoji="0" lang="en-US" altLang="zh-CN" sz="2000" b="1" dirty="0">
                  <a:latin typeface="华文仿宋" pitchFamily="2" charset="-122"/>
                  <a:ea typeface="华文仿宋" pitchFamily="2" charset="-122"/>
                  <a:cs typeface="Times New Roman" pitchFamily="18" charset="0"/>
                </a:rPr>
                <a:t>( ) </a:t>
              </a:r>
              <a:r>
                <a:rPr kumimoji="0" lang="zh-CN" altLang="en-US" sz="2000" b="1" dirty="0">
                  <a:latin typeface="华文仿宋" pitchFamily="2" charset="-122"/>
                  <a:ea typeface="华文仿宋" pitchFamily="2" charset="-122"/>
                  <a:cs typeface="Times New Roman" pitchFamily="18" charset="0"/>
                </a:rPr>
                <a:t>方法 </a:t>
              </a:r>
            </a:p>
          </p:txBody>
        </p:sp>
        <p:sp>
          <p:nvSpPr>
            <p:cNvPr id="12" name="Rectangle 12"/>
            <p:cNvSpPr>
              <a:spLocks noChangeArrowheads="1"/>
            </p:cNvSpPr>
            <p:nvPr/>
          </p:nvSpPr>
          <p:spPr bwMode="auto">
            <a:xfrm>
              <a:off x="672" y="3093"/>
              <a:ext cx="1968" cy="288"/>
            </a:xfrm>
            <a:prstGeom prst="rect">
              <a:avLst/>
            </a:prstGeom>
            <a:noFill/>
            <a:ln w="9525">
              <a:solidFill>
                <a:schemeClr val="tx1"/>
              </a:solidFill>
              <a:miter lim="800000"/>
              <a:headEnd/>
              <a:tailEnd/>
            </a:ln>
          </p:spPr>
          <p:txBody>
            <a:bodyPr/>
            <a:lstStyle/>
            <a:p>
              <a:pPr algn="ctr" eaLnBrk="0" hangingPunct="0"/>
              <a:r>
                <a:rPr kumimoji="0" lang="zh-CN" altLang="en-US" sz="2000" b="1" dirty="0">
                  <a:latin typeface="华文仿宋" pitchFamily="2" charset="-122"/>
                  <a:ea typeface="华文仿宋" pitchFamily="2" charset="-122"/>
                  <a:cs typeface="Times New Roman" pitchFamily="18" charset="0"/>
                </a:rPr>
                <a:t>收到请求</a:t>
              </a:r>
            </a:p>
          </p:txBody>
        </p:sp>
        <p:sp>
          <p:nvSpPr>
            <p:cNvPr id="13" name="Rectangle 13"/>
            <p:cNvSpPr>
              <a:spLocks noChangeArrowheads="1"/>
            </p:cNvSpPr>
            <p:nvPr/>
          </p:nvSpPr>
          <p:spPr bwMode="auto">
            <a:xfrm>
              <a:off x="3478" y="3047"/>
              <a:ext cx="2138" cy="478"/>
            </a:xfrm>
            <a:prstGeom prst="rect">
              <a:avLst/>
            </a:prstGeom>
            <a:noFill/>
            <a:ln w="9525">
              <a:solidFill>
                <a:schemeClr val="tx1"/>
              </a:solidFill>
              <a:miter lim="800000"/>
              <a:headEnd/>
              <a:tailEnd/>
            </a:ln>
          </p:spPr>
          <p:txBody>
            <a:bodyPr/>
            <a:lstStyle/>
            <a:p>
              <a:pPr algn="ctr" eaLnBrk="0" hangingPunct="0"/>
              <a:r>
                <a:rPr kumimoji="0" lang="en-US" altLang="zh-CN" sz="2000" b="1" dirty="0">
                  <a:latin typeface="华文仿宋" pitchFamily="2" charset="-122"/>
                  <a:ea typeface="华文仿宋" pitchFamily="2" charset="-122"/>
                  <a:cs typeface="Times New Roman" pitchFamily="18" charset="0"/>
                </a:rPr>
                <a:t>service( ) </a:t>
              </a:r>
              <a:r>
                <a:rPr kumimoji="0" lang="zh-CN" altLang="en-US" sz="2000" b="1" dirty="0">
                  <a:latin typeface="华文仿宋" pitchFamily="2" charset="-122"/>
                  <a:ea typeface="华文仿宋" pitchFamily="2" charset="-122"/>
                  <a:cs typeface="Times New Roman" pitchFamily="18" charset="0"/>
                </a:rPr>
                <a:t>方法处理请求</a:t>
              </a:r>
            </a:p>
            <a:p>
              <a:pPr algn="ctr" eaLnBrk="0" hangingPunct="0"/>
              <a:r>
                <a:rPr kumimoji="0" lang="zh-CN" altLang="en-US" sz="2000" b="1" dirty="0">
                  <a:latin typeface="华文仿宋" pitchFamily="2" charset="-122"/>
                  <a:ea typeface="华文仿宋" pitchFamily="2" charset="-122"/>
                  <a:cs typeface="Times New Roman" pitchFamily="18" charset="0"/>
                </a:rPr>
                <a:t>并将输出结果返回客户端 </a:t>
              </a:r>
            </a:p>
          </p:txBody>
        </p:sp>
        <p:sp>
          <p:nvSpPr>
            <p:cNvPr id="14" name="Rectangle 14"/>
            <p:cNvSpPr>
              <a:spLocks noChangeArrowheads="1"/>
            </p:cNvSpPr>
            <p:nvPr/>
          </p:nvSpPr>
          <p:spPr bwMode="auto">
            <a:xfrm>
              <a:off x="3458" y="2345"/>
              <a:ext cx="2139" cy="447"/>
            </a:xfrm>
            <a:prstGeom prst="rect">
              <a:avLst/>
            </a:prstGeom>
            <a:noFill/>
            <a:ln w="9525">
              <a:solidFill>
                <a:schemeClr val="tx1"/>
              </a:solidFill>
              <a:miter lim="800000"/>
              <a:headEnd/>
              <a:tailEnd/>
            </a:ln>
          </p:spPr>
          <p:txBody>
            <a:bodyPr/>
            <a:lstStyle/>
            <a:p>
              <a:pPr algn="ctr" eaLnBrk="0" hangingPunct="0"/>
              <a:r>
                <a:rPr kumimoji="0" lang="en-US" altLang="zh-CN" sz="2000" b="1" dirty="0">
                  <a:latin typeface="华文仿宋" pitchFamily="2" charset="-122"/>
                  <a:ea typeface="华文仿宋" pitchFamily="2" charset="-122"/>
                  <a:cs typeface="Times New Roman" pitchFamily="18" charset="0"/>
                </a:rPr>
                <a:t>Servlet </a:t>
              </a:r>
              <a:r>
                <a:rPr kumimoji="0" lang="zh-CN" altLang="en-US" sz="2000" b="1" dirty="0">
                  <a:latin typeface="华文仿宋" pitchFamily="2" charset="-122"/>
                  <a:ea typeface="华文仿宋" pitchFamily="2" charset="-122"/>
                  <a:cs typeface="Times New Roman" pitchFamily="18" charset="0"/>
                </a:rPr>
                <a:t>等待下一个请求</a:t>
              </a:r>
            </a:p>
            <a:p>
              <a:pPr algn="ctr" eaLnBrk="0" hangingPunct="0"/>
              <a:r>
                <a:rPr kumimoji="0" lang="zh-CN" altLang="en-US" sz="2000" b="1" dirty="0">
                  <a:latin typeface="华文仿宋" pitchFamily="2" charset="-122"/>
                  <a:ea typeface="华文仿宋" pitchFamily="2" charset="-122"/>
                  <a:cs typeface="Times New Roman" pitchFamily="18" charset="0"/>
                </a:rPr>
                <a:t>或由服务器卸载</a:t>
              </a:r>
              <a:r>
                <a:rPr kumimoji="0" lang="zh-CN" altLang="en-US" sz="2000" b="1" dirty="0">
                  <a:latin typeface="华文仿宋" pitchFamily="2" charset="-122"/>
                  <a:ea typeface="华文仿宋" pitchFamily="2" charset="-122"/>
                  <a:cs typeface="Arial Unicode MS" charset="-128"/>
                </a:rPr>
                <a:t> </a:t>
              </a:r>
              <a:endParaRPr kumimoji="0" lang="zh-CN" altLang="en-US" sz="2000" b="1" dirty="0">
                <a:latin typeface="华文仿宋" pitchFamily="2" charset="-122"/>
                <a:ea typeface="华文仿宋" pitchFamily="2" charset="-122"/>
                <a:cs typeface="Times New Roman" pitchFamily="18" charset="0"/>
              </a:endParaRPr>
            </a:p>
          </p:txBody>
        </p:sp>
        <p:sp>
          <p:nvSpPr>
            <p:cNvPr id="15" name="Rectangle 15"/>
            <p:cNvSpPr>
              <a:spLocks noChangeArrowheads="1"/>
            </p:cNvSpPr>
            <p:nvPr/>
          </p:nvSpPr>
          <p:spPr bwMode="auto">
            <a:xfrm>
              <a:off x="3325" y="1632"/>
              <a:ext cx="2272" cy="446"/>
            </a:xfrm>
            <a:prstGeom prst="rect">
              <a:avLst/>
            </a:prstGeom>
            <a:noFill/>
            <a:ln w="9525">
              <a:solidFill>
                <a:schemeClr val="tx1"/>
              </a:solidFill>
              <a:miter lim="800000"/>
              <a:headEnd/>
              <a:tailEnd/>
            </a:ln>
          </p:spPr>
          <p:txBody>
            <a:bodyPr/>
            <a:lstStyle/>
            <a:p>
              <a:pPr algn="ctr" eaLnBrk="0" hangingPunct="0"/>
              <a:r>
                <a:rPr kumimoji="0" lang="en-US" altLang="zh-CN" sz="2000" b="1" dirty="0" err="1">
                  <a:latin typeface="华文仿宋" pitchFamily="2" charset="-122"/>
                  <a:ea typeface="华文仿宋" pitchFamily="2" charset="-122"/>
                  <a:cs typeface="Times New Roman" pitchFamily="18" charset="0"/>
                </a:rPr>
                <a:t>Servlet</a:t>
              </a:r>
              <a:r>
                <a:rPr kumimoji="0" lang="en-US" altLang="zh-CN" sz="2000" b="1" dirty="0">
                  <a:latin typeface="华文仿宋" pitchFamily="2" charset="-122"/>
                  <a:ea typeface="华文仿宋" pitchFamily="2" charset="-122"/>
                  <a:cs typeface="Times New Roman" pitchFamily="18" charset="0"/>
                </a:rPr>
                <a:t> </a:t>
              </a:r>
              <a:r>
                <a:rPr kumimoji="0" lang="zh-CN" altLang="en-US" sz="2000" b="1" dirty="0">
                  <a:latin typeface="华文仿宋" pitchFamily="2" charset="-122"/>
                  <a:ea typeface="华文仿宋" pitchFamily="2" charset="-122"/>
                  <a:cs typeface="Times New Roman" pitchFamily="18" charset="0"/>
                </a:rPr>
                <a:t>在服务器调用</a:t>
              </a:r>
            </a:p>
            <a:p>
              <a:pPr algn="ctr" eaLnBrk="0" hangingPunct="0"/>
              <a:r>
                <a:rPr kumimoji="0" lang="en-US" altLang="zh-CN" sz="2000" b="1" dirty="0">
                  <a:latin typeface="华文仿宋" pitchFamily="2" charset="-122"/>
                  <a:ea typeface="华文仿宋" pitchFamily="2" charset="-122"/>
                  <a:cs typeface="Times New Roman" pitchFamily="18" charset="0"/>
                </a:rPr>
                <a:t>destroy( ) </a:t>
              </a:r>
              <a:r>
                <a:rPr kumimoji="0" lang="zh-CN" altLang="en-US" sz="2000" b="1" dirty="0">
                  <a:latin typeface="华文仿宋" pitchFamily="2" charset="-122"/>
                  <a:ea typeface="华文仿宋" pitchFamily="2" charset="-122"/>
                  <a:cs typeface="Times New Roman" pitchFamily="18" charset="0"/>
                </a:rPr>
                <a:t>方法后被卸载</a:t>
              </a:r>
              <a:r>
                <a:rPr kumimoji="0" lang="zh-CN" altLang="en-US" sz="2000" b="1" dirty="0">
                  <a:latin typeface="华文仿宋" pitchFamily="2" charset="-122"/>
                  <a:ea typeface="华文仿宋" pitchFamily="2" charset="-122"/>
                  <a:cs typeface="Arial Unicode MS" charset="-128"/>
                </a:rPr>
                <a:t> </a:t>
              </a:r>
              <a:endParaRPr kumimoji="0" lang="zh-CN" altLang="en-US" sz="2000" b="1" dirty="0">
                <a:latin typeface="华文仿宋" pitchFamily="2" charset="-122"/>
                <a:ea typeface="华文仿宋" pitchFamily="2" charset="-122"/>
                <a:cs typeface="Times New Roman" pitchFamily="18" charset="0"/>
              </a:endParaRPr>
            </a:p>
          </p:txBody>
        </p:sp>
        <p:sp>
          <p:nvSpPr>
            <p:cNvPr id="16" name="Line 27"/>
            <p:cNvSpPr>
              <a:spLocks noChangeShapeType="1"/>
            </p:cNvSpPr>
            <p:nvPr/>
          </p:nvSpPr>
          <p:spPr bwMode="auto">
            <a:xfrm>
              <a:off x="1632" y="1797"/>
              <a:ext cx="0" cy="192"/>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17" name="Line 29"/>
            <p:cNvSpPr>
              <a:spLocks noChangeShapeType="1"/>
            </p:cNvSpPr>
            <p:nvPr/>
          </p:nvSpPr>
          <p:spPr bwMode="auto">
            <a:xfrm>
              <a:off x="1632" y="2325"/>
              <a:ext cx="0" cy="192"/>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18" name="Line 31"/>
            <p:cNvSpPr>
              <a:spLocks noChangeShapeType="1"/>
            </p:cNvSpPr>
            <p:nvPr/>
          </p:nvSpPr>
          <p:spPr bwMode="auto">
            <a:xfrm>
              <a:off x="3216" y="2565"/>
              <a:ext cx="240" cy="0"/>
            </a:xfrm>
            <a:prstGeom prst="line">
              <a:avLst/>
            </a:prstGeom>
            <a:noFill/>
            <a:ln w="9525">
              <a:solidFill>
                <a:schemeClr val="tx1"/>
              </a:solidFill>
              <a:miter lim="800000"/>
              <a:headEnd/>
              <a:tailEnd/>
            </a:ln>
            <a:effectLst/>
          </p:spPr>
          <p:txBody>
            <a:bodyPr wrap="none"/>
            <a:lstStyle/>
            <a:p>
              <a:endParaRPr lang="zh-CN" altLang="en-US" sz="2000" b="1">
                <a:latin typeface="华文仿宋" pitchFamily="2" charset="-122"/>
                <a:ea typeface="华文仿宋" pitchFamily="2" charset="-122"/>
              </a:endParaRPr>
            </a:p>
          </p:txBody>
        </p:sp>
        <p:sp>
          <p:nvSpPr>
            <p:cNvPr id="19" name="Line 32"/>
            <p:cNvSpPr>
              <a:spLocks noChangeShapeType="1"/>
            </p:cNvSpPr>
            <p:nvPr/>
          </p:nvSpPr>
          <p:spPr bwMode="auto">
            <a:xfrm>
              <a:off x="3216" y="2565"/>
              <a:ext cx="0" cy="624"/>
            </a:xfrm>
            <a:prstGeom prst="line">
              <a:avLst/>
            </a:prstGeom>
            <a:noFill/>
            <a:ln w="9525">
              <a:solidFill>
                <a:schemeClr val="tx1"/>
              </a:solidFill>
              <a:miter lim="800000"/>
              <a:headEnd/>
              <a:tailEnd/>
            </a:ln>
            <a:effectLst/>
          </p:spPr>
          <p:txBody>
            <a:bodyPr wrap="none"/>
            <a:lstStyle/>
            <a:p>
              <a:endParaRPr lang="zh-CN" altLang="en-US" sz="2000" b="1">
                <a:latin typeface="华文仿宋" pitchFamily="2" charset="-122"/>
                <a:ea typeface="华文仿宋" pitchFamily="2" charset="-122"/>
              </a:endParaRPr>
            </a:p>
          </p:txBody>
        </p:sp>
        <p:sp>
          <p:nvSpPr>
            <p:cNvPr id="20" name="Line 33"/>
            <p:cNvSpPr>
              <a:spLocks noChangeShapeType="1"/>
            </p:cNvSpPr>
            <p:nvPr/>
          </p:nvSpPr>
          <p:spPr bwMode="auto">
            <a:xfrm flipH="1">
              <a:off x="2640" y="3189"/>
              <a:ext cx="576" cy="0"/>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21" name="Line 34"/>
            <p:cNvSpPr>
              <a:spLocks noChangeShapeType="1"/>
            </p:cNvSpPr>
            <p:nvPr/>
          </p:nvSpPr>
          <p:spPr bwMode="auto">
            <a:xfrm>
              <a:off x="1632" y="2853"/>
              <a:ext cx="0" cy="192"/>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22" name="Line 36"/>
            <p:cNvSpPr>
              <a:spLocks noChangeShapeType="1"/>
            </p:cNvSpPr>
            <p:nvPr/>
          </p:nvSpPr>
          <p:spPr bwMode="auto">
            <a:xfrm>
              <a:off x="1632" y="3381"/>
              <a:ext cx="0" cy="192"/>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23" name="Line 39"/>
            <p:cNvSpPr>
              <a:spLocks noChangeShapeType="1"/>
            </p:cNvSpPr>
            <p:nvPr/>
          </p:nvSpPr>
          <p:spPr bwMode="auto">
            <a:xfrm>
              <a:off x="2640" y="3792"/>
              <a:ext cx="1872" cy="0"/>
            </a:xfrm>
            <a:prstGeom prst="line">
              <a:avLst/>
            </a:prstGeom>
            <a:noFill/>
            <a:ln w="9525">
              <a:solidFill>
                <a:schemeClr val="tx1"/>
              </a:solidFill>
              <a:miter lim="800000"/>
              <a:headEnd/>
              <a:tailEnd/>
            </a:ln>
            <a:effectLst/>
          </p:spPr>
          <p:txBody>
            <a:bodyPr wrap="none"/>
            <a:lstStyle/>
            <a:p>
              <a:endParaRPr lang="zh-CN" altLang="en-US" sz="2000" b="1">
                <a:latin typeface="华文仿宋" pitchFamily="2" charset="-122"/>
                <a:ea typeface="华文仿宋" pitchFamily="2" charset="-122"/>
              </a:endParaRPr>
            </a:p>
          </p:txBody>
        </p:sp>
        <p:sp>
          <p:nvSpPr>
            <p:cNvPr id="24" name="Line 40"/>
            <p:cNvSpPr>
              <a:spLocks noChangeShapeType="1"/>
            </p:cNvSpPr>
            <p:nvPr/>
          </p:nvSpPr>
          <p:spPr bwMode="auto">
            <a:xfrm flipV="1">
              <a:off x="4512" y="3552"/>
              <a:ext cx="0" cy="240"/>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25" name="Line 41"/>
            <p:cNvSpPr>
              <a:spLocks noChangeShapeType="1"/>
            </p:cNvSpPr>
            <p:nvPr/>
          </p:nvSpPr>
          <p:spPr bwMode="auto">
            <a:xfrm flipV="1">
              <a:off x="4560" y="2832"/>
              <a:ext cx="0" cy="240"/>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sp>
          <p:nvSpPr>
            <p:cNvPr id="26" name="Line 42"/>
            <p:cNvSpPr>
              <a:spLocks noChangeShapeType="1"/>
            </p:cNvSpPr>
            <p:nvPr/>
          </p:nvSpPr>
          <p:spPr bwMode="auto">
            <a:xfrm flipV="1">
              <a:off x="4560" y="2160"/>
              <a:ext cx="0" cy="192"/>
            </a:xfrm>
            <a:prstGeom prst="line">
              <a:avLst/>
            </a:prstGeom>
            <a:noFill/>
            <a:ln w="9525">
              <a:solidFill>
                <a:schemeClr val="tx1"/>
              </a:solidFill>
              <a:miter lim="800000"/>
              <a:headEnd/>
              <a:tailEnd type="triangle" w="med" len="med"/>
            </a:ln>
            <a:effectLst/>
          </p:spPr>
          <p:txBody>
            <a:bodyPr wrap="none"/>
            <a:lstStyle/>
            <a:p>
              <a:endParaRPr lang="zh-CN" altLang="en-US" sz="2000" b="1">
                <a:latin typeface="华文仿宋" pitchFamily="2" charset="-122"/>
                <a:ea typeface="华文仿宋" pitchFamily="2" charset="-122"/>
              </a:endParaRPr>
            </a:p>
          </p:txBody>
        </p:sp>
      </p:grpSp>
      <p:sp>
        <p:nvSpPr>
          <p:cNvPr id="5" name="圆角矩形 4"/>
          <p:cNvSpPr/>
          <p:nvPr/>
        </p:nvSpPr>
        <p:spPr>
          <a:xfrm>
            <a:off x="1835696" y="5157192"/>
            <a:ext cx="5860904" cy="648072"/>
          </a:xfrm>
          <a:prstGeom prst="round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00FF"/>
                </a:solidFill>
              </a:rPr>
              <a:t>Servlet</a:t>
            </a:r>
            <a:r>
              <a:rPr lang="zh-CN" altLang="en-US" sz="2000" b="1" dirty="0">
                <a:solidFill>
                  <a:srgbClr val="0000FF"/>
                </a:solidFill>
              </a:rPr>
              <a:t>的生命周期示意图</a:t>
            </a:r>
          </a:p>
        </p:txBody>
      </p:sp>
    </p:spTree>
    <p:extLst>
      <p:ext uri="{BB962C8B-B14F-4D97-AF65-F5344CB8AC3E}">
        <p14:creationId xmlns:p14="http://schemas.microsoft.com/office/powerpoint/2010/main" val="377756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07504" y="548680"/>
            <a:ext cx="7992888" cy="5832648"/>
          </a:xfrm>
        </p:spPr>
        <p:txBody>
          <a:bodyPr>
            <a:noAutofit/>
          </a:bodyPr>
          <a:lstStyle/>
          <a:p>
            <a:pPr marL="0" indent="0">
              <a:lnSpc>
                <a:spcPct val="100000"/>
              </a:lnSpc>
              <a:buFontTx/>
              <a:buNone/>
            </a:pPr>
            <a:r>
              <a:rPr lang="en-US" altLang="zh-CN" sz="2000" b="0" dirty="0">
                <a:latin typeface="Times New Roman" pitchFamily="18" charset="0"/>
                <a:cs typeface="Times New Roman" pitchFamily="18" charset="0"/>
              </a:rPr>
              <a:t>package </a:t>
            </a:r>
            <a:r>
              <a:rPr lang="en-US" altLang="zh-CN" sz="2000" b="0" dirty="0" err="1">
                <a:latin typeface="Times New Roman" pitchFamily="18" charset="0"/>
                <a:cs typeface="Times New Roman" pitchFamily="18" charset="0"/>
              </a:rPr>
              <a:t>com.edu.ysu</a:t>
            </a:r>
            <a:r>
              <a:rPr lang="en-US" altLang="zh-CN" sz="2000" b="0" dirty="0">
                <a:latin typeface="Times New Roman" pitchFamily="18" charset="0"/>
                <a:cs typeface="Times New Roman" pitchFamily="18" charset="0"/>
              </a:rPr>
              <a:t>;</a:t>
            </a:r>
          </a:p>
          <a:p>
            <a:pPr marL="0" indent="0">
              <a:lnSpc>
                <a:spcPct val="100000"/>
              </a:lnSpc>
              <a:buFontTx/>
              <a:buNone/>
            </a:pPr>
            <a:r>
              <a:rPr lang="en-US" altLang="zh-CN" sz="2000" b="0" dirty="0">
                <a:latin typeface="Times New Roman" pitchFamily="18" charset="0"/>
                <a:cs typeface="Times New Roman" pitchFamily="18" charset="0"/>
              </a:rPr>
              <a:t>import java.io.*;</a:t>
            </a:r>
          </a:p>
          <a:p>
            <a:pPr marL="0" indent="0">
              <a:lnSpc>
                <a:spcPct val="100000"/>
              </a:lnSpc>
              <a:buFontTx/>
              <a:buNone/>
            </a:pPr>
            <a:r>
              <a:rPr lang="en-US" altLang="zh-CN" sz="2000" b="0" dirty="0">
                <a:latin typeface="Times New Roman" pitchFamily="18" charset="0"/>
                <a:cs typeface="Times New Roman" pitchFamily="18" charset="0"/>
              </a:rPr>
              <a:t>import </a:t>
            </a:r>
            <a:r>
              <a:rPr lang="en-US" altLang="zh-CN" sz="2000" b="0" dirty="0" err="1">
                <a:latin typeface="Times New Roman" pitchFamily="18" charset="0"/>
                <a:cs typeface="Times New Roman" pitchFamily="18" charset="0"/>
              </a:rPr>
              <a:t>javax.servlet</a:t>
            </a:r>
            <a:r>
              <a:rPr lang="en-US" altLang="zh-CN" sz="2000" b="0" dirty="0">
                <a:latin typeface="Times New Roman" pitchFamily="18" charset="0"/>
                <a:cs typeface="Times New Roman" pitchFamily="18" charset="0"/>
              </a:rPr>
              <a:t>.*;</a:t>
            </a:r>
          </a:p>
          <a:p>
            <a:pPr marL="0" indent="0">
              <a:lnSpc>
                <a:spcPct val="100000"/>
              </a:lnSpc>
              <a:buFontTx/>
              <a:buNone/>
            </a:pPr>
            <a:r>
              <a:rPr lang="en-US" altLang="zh-CN" sz="2000" b="0" dirty="0">
                <a:latin typeface="Times New Roman" pitchFamily="18" charset="0"/>
                <a:cs typeface="Times New Roman" pitchFamily="18" charset="0"/>
              </a:rPr>
              <a:t>import </a:t>
            </a:r>
            <a:r>
              <a:rPr lang="en-US" altLang="zh-CN" sz="2000" b="0" dirty="0" err="1">
                <a:latin typeface="Times New Roman" pitchFamily="18" charset="0"/>
                <a:cs typeface="Times New Roman" pitchFamily="18" charset="0"/>
              </a:rPr>
              <a:t>javax.servlet.http</a:t>
            </a:r>
            <a:r>
              <a:rPr lang="en-US" altLang="zh-CN" sz="2000" b="0" dirty="0">
                <a:latin typeface="Times New Roman" pitchFamily="18" charset="0"/>
                <a:cs typeface="Times New Roman" pitchFamily="18" charset="0"/>
              </a:rPr>
              <a:t>.*;</a:t>
            </a:r>
          </a:p>
          <a:p>
            <a:pPr marL="0" indent="0">
              <a:lnSpc>
                <a:spcPct val="100000"/>
              </a:lnSpc>
              <a:buFontTx/>
              <a:buNone/>
            </a:pPr>
            <a:r>
              <a:rPr lang="en-US" altLang="zh-CN" sz="2000" b="0" dirty="0">
                <a:latin typeface="Times New Roman" pitchFamily="18" charset="0"/>
                <a:cs typeface="Times New Roman" pitchFamily="18" charset="0"/>
              </a:rPr>
              <a:t>public class </a:t>
            </a:r>
            <a:r>
              <a:rPr lang="en-US" altLang="zh-CN" sz="2000" b="0" dirty="0" err="1">
                <a:latin typeface="Times New Roman" pitchFamily="18" charset="0"/>
                <a:cs typeface="Times New Roman" pitchFamily="18" charset="0"/>
              </a:rPr>
              <a:t>TestLifeCycleServlet</a:t>
            </a:r>
            <a:r>
              <a:rPr lang="en-US" altLang="zh-CN" sz="2000" b="0" dirty="0">
                <a:latin typeface="Times New Roman" pitchFamily="18" charset="0"/>
                <a:cs typeface="Times New Roman" pitchFamily="18" charset="0"/>
              </a:rPr>
              <a:t> extends </a:t>
            </a:r>
            <a:r>
              <a:rPr lang="en-US" altLang="zh-CN" sz="2000" b="0" dirty="0" err="1">
                <a:latin typeface="Times New Roman" pitchFamily="18" charset="0"/>
                <a:cs typeface="Times New Roman" pitchFamily="18" charset="0"/>
              </a:rPr>
              <a:t>HttpServlet</a:t>
            </a:r>
            <a:r>
              <a:rPr lang="en-US" altLang="zh-CN" sz="2000" b="0" dirty="0">
                <a:latin typeface="Times New Roman" pitchFamily="18" charset="0"/>
                <a:cs typeface="Times New Roman" pitchFamily="18" charset="0"/>
              </a:rPr>
              <a:t> {</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public void </a:t>
            </a:r>
            <a:r>
              <a:rPr lang="en-US" altLang="zh-CN" sz="2000" b="0" u="sng" dirty="0" err="1">
                <a:solidFill>
                  <a:srgbClr val="FF0000"/>
                </a:solidFill>
                <a:latin typeface="Times New Roman" pitchFamily="18" charset="0"/>
                <a:cs typeface="Times New Roman" pitchFamily="18" charset="0"/>
              </a:rPr>
              <a:t>init</a:t>
            </a:r>
            <a:r>
              <a:rPr lang="en-US" altLang="zh-CN" sz="2000" b="0" u="sng" dirty="0">
                <a:solidFill>
                  <a:srgbClr val="FF0000"/>
                </a:solidFill>
                <a:latin typeface="Times New Roman" pitchFamily="18" charset="0"/>
                <a:cs typeface="Times New Roman" pitchFamily="18" charset="0"/>
              </a:rPr>
              <a:t>(</a:t>
            </a:r>
            <a:r>
              <a:rPr lang="en-US" altLang="zh-CN" sz="2000" b="0" u="sng" dirty="0" err="1">
                <a:solidFill>
                  <a:srgbClr val="FF0000"/>
                </a:solidFill>
                <a:latin typeface="Times New Roman" pitchFamily="18" charset="0"/>
                <a:cs typeface="Times New Roman" pitchFamily="18" charset="0"/>
              </a:rPr>
              <a:t>ServletConfig</a:t>
            </a:r>
            <a:r>
              <a:rPr lang="en-US" altLang="zh-CN" sz="2000" b="0" u="sng" dirty="0">
                <a:solidFill>
                  <a:srgbClr val="FF0000"/>
                </a:solidFill>
                <a:latin typeface="Times New Roman" pitchFamily="18" charset="0"/>
                <a:cs typeface="Times New Roman" pitchFamily="18" charset="0"/>
              </a:rPr>
              <a:t> </a:t>
            </a:r>
            <a:r>
              <a:rPr lang="en-US" altLang="zh-CN" sz="2000" b="0" u="sng" dirty="0" err="1">
                <a:solidFill>
                  <a:srgbClr val="FF0000"/>
                </a:solidFill>
                <a:latin typeface="Times New Roman" pitchFamily="18" charset="0"/>
                <a:cs typeface="Times New Roman" pitchFamily="18" charset="0"/>
              </a:rPr>
              <a:t>config</a:t>
            </a:r>
            <a:r>
              <a:rPr lang="en-US" altLang="zh-CN" sz="2000" b="0" u="sng" dirty="0">
                <a:solidFill>
                  <a:srgbClr val="FF0000"/>
                </a:solidFill>
                <a:latin typeface="Times New Roman" pitchFamily="18" charset="0"/>
                <a:cs typeface="Times New Roman" pitchFamily="18" charset="0"/>
              </a:rPr>
              <a:t>) throws </a:t>
            </a:r>
            <a:r>
              <a:rPr lang="en-US" altLang="zh-CN" sz="2000" b="0" u="sng" dirty="0" err="1">
                <a:solidFill>
                  <a:srgbClr val="FF0000"/>
                </a:solidFill>
                <a:latin typeface="Times New Roman" pitchFamily="18" charset="0"/>
                <a:cs typeface="Times New Roman" pitchFamily="18" charset="0"/>
              </a:rPr>
              <a:t>ServletException</a:t>
            </a:r>
            <a:endParaRPr lang="en-US" altLang="zh-CN" sz="2000" b="0" u="sng" dirty="0">
              <a:solidFill>
                <a:srgbClr val="FF0000"/>
              </a:solidFill>
              <a:latin typeface="Times New Roman" pitchFamily="18" charset="0"/>
              <a:cs typeface="Times New Roman" pitchFamily="18" charset="0"/>
            </a:endParaRP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a:t>
            </a:r>
            <a:r>
              <a:rPr lang="en-US" altLang="zh-CN" sz="2000" b="0" u="sng" dirty="0" err="1">
                <a:solidFill>
                  <a:srgbClr val="FF0000"/>
                </a:solidFill>
                <a:latin typeface="Times New Roman" pitchFamily="18" charset="0"/>
                <a:cs typeface="Times New Roman" pitchFamily="18" charset="0"/>
              </a:rPr>
              <a:t>System.out.println</a:t>
            </a:r>
            <a:r>
              <a:rPr lang="en-US" altLang="zh-CN" sz="2000" b="0" u="sng" dirty="0">
                <a:solidFill>
                  <a:srgbClr val="FF0000"/>
                </a:solidFill>
                <a:latin typeface="Times New Roman" pitchFamily="18" charset="0"/>
                <a:cs typeface="Times New Roman" pitchFamily="18" charset="0"/>
              </a:rPr>
              <a:t>("</a:t>
            </a:r>
            <a:r>
              <a:rPr lang="en-US" altLang="zh-CN" sz="2000" b="0" u="sng" dirty="0" err="1">
                <a:solidFill>
                  <a:srgbClr val="FF0000"/>
                </a:solidFill>
                <a:latin typeface="Times New Roman" pitchFamily="18" charset="0"/>
                <a:cs typeface="Times New Roman" pitchFamily="18" charset="0"/>
              </a:rPr>
              <a:t>init</a:t>
            </a:r>
            <a:r>
              <a:rPr lang="en-US" altLang="zh-CN" sz="2000" b="0" u="sng" dirty="0">
                <a:solidFill>
                  <a:srgbClr val="FF0000"/>
                </a:solidFill>
                <a:latin typeface="Times New Roman" pitchFamily="18" charset="0"/>
                <a:cs typeface="Times New Roman" pitchFamily="18" charset="0"/>
              </a:rPr>
              <a:t>");</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 </a:t>
            </a:r>
          </a:p>
          <a:p>
            <a:pPr marL="0" indent="0">
              <a:lnSpc>
                <a:spcPct val="100000"/>
              </a:lnSpc>
              <a:buFontTx/>
              <a:buNone/>
            </a:pPr>
            <a:r>
              <a:rPr lang="en-US" altLang="zh-CN" sz="2000" b="0" dirty="0">
                <a:solidFill>
                  <a:srgbClr val="0000FF"/>
                </a:solidFill>
                <a:latin typeface="Times New Roman" pitchFamily="18" charset="0"/>
                <a:cs typeface="Times New Roman" pitchFamily="18" charset="0"/>
              </a:rPr>
              <a:t>    </a:t>
            </a:r>
            <a:r>
              <a:rPr lang="en-US" altLang="zh-CN" sz="2000" b="0" u="sng" dirty="0">
                <a:solidFill>
                  <a:srgbClr val="0000FF"/>
                </a:solidFill>
                <a:latin typeface="Times New Roman" pitchFamily="18" charset="0"/>
                <a:cs typeface="Times New Roman" pitchFamily="18" charset="0"/>
              </a:rPr>
              <a:t>public void service(</a:t>
            </a:r>
            <a:r>
              <a:rPr lang="en-US" altLang="zh-CN" sz="2000" b="0" u="sng" dirty="0" err="1">
                <a:solidFill>
                  <a:srgbClr val="0000FF"/>
                </a:solidFill>
                <a:latin typeface="Times New Roman" pitchFamily="18" charset="0"/>
                <a:cs typeface="Times New Roman" pitchFamily="18" charset="0"/>
              </a:rPr>
              <a:t>HttpServletRequest</a:t>
            </a:r>
            <a:r>
              <a:rPr lang="en-US" altLang="zh-CN" sz="2000" b="0" u="sng" dirty="0">
                <a:solidFill>
                  <a:srgbClr val="0000FF"/>
                </a:solidFill>
                <a:latin typeface="Times New Roman" pitchFamily="18" charset="0"/>
                <a:cs typeface="Times New Roman" pitchFamily="18" charset="0"/>
              </a:rPr>
              <a:t> request, </a:t>
            </a:r>
            <a:r>
              <a:rPr lang="en-US" altLang="zh-CN" sz="2000" b="0" u="sng" dirty="0" err="1">
                <a:solidFill>
                  <a:srgbClr val="0000FF"/>
                </a:solidFill>
                <a:latin typeface="Times New Roman" pitchFamily="18" charset="0"/>
                <a:cs typeface="Times New Roman" pitchFamily="18" charset="0"/>
              </a:rPr>
              <a:t>HttpServletResponse</a:t>
            </a:r>
            <a:r>
              <a:rPr lang="en-US" altLang="zh-CN" sz="2000" b="0" u="sng" dirty="0">
                <a:solidFill>
                  <a:srgbClr val="0000FF"/>
                </a:solidFill>
                <a:latin typeface="Times New Roman" pitchFamily="18" charset="0"/>
                <a:cs typeface="Times New Roman" pitchFamily="18" charset="0"/>
              </a:rPr>
              <a:t> response)    throws </a:t>
            </a:r>
            <a:r>
              <a:rPr lang="en-US" altLang="zh-CN" sz="2000" b="0" u="sng" dirty="0" err="1">
                <a:solidFill>
                  <a:srgbClr val="0000FF"/>
                </a:solidFill>
                <a:latin typeface="Times New Roman" pitchFamily="18" charset="0"/>
                <a:cs typeface="Times New Roman" pitchFamily="18" charset="0"/>
              </a:rPr>
              <a:t>ServletException</a:t>
            </a:r>
            <a:r>
              <a:rPr lang="en-US" altLang="zh-CN" sz="2000" b="0" u="sng" dirty="0">
                <a:solidFill>
                  <a:srgbClr val="0000FF"/>
                </a:solidFill>
                <a:latin typeface="Times New Roman" pitchFamily="18" charset="0"/>
                <a:cs typeface="Times New Roman" pitchFamily="18" charset="0"/>
              </a:rPr>
              <a:t>, </a:t>
            </a:r>
            <a:r>
              <a:rPr lang="en-US" altLang="zh-CN" sz="2000" b="0" u="sng" dirty="0" err="1">
                <a:solidFill>
                  <a:srgbClr val="0000FF"/>
                </a:solidFill>
                <a:latin typeface="Times New Roman" pitchFamily="18" charset="0"/>
                <a:cs typeface="Times New Roman" pitchFamily="18" charset="0"/>
              </a:rPr>
              <a:t>IOException</a:t>
            </a:r>
            <a:endParaRPr lang="en-US" altLang="zh-CN" sz="2000" b="0" u="sng" dirty="0">
              <a:solidFill>
                <a:srgbClr val="0000FF"/>
              </a:solidFill>
              <a:latin typeface="Times New Roman" pitchFamily="18" charset="0"/>
              <a:cs typeface="Times New Roman" pitchFamily="18" charset="0"/>
            </a:endParaRPr>
          </a:p>
          <a:p>
            <a:pPr marL="0" indent="0">
              <a:lnSpc>
                <a:spcPct val="100000"/>
              </a:lnSpc>
              <a:buFontTx/>
              <a:buNone/>
            </a:pPr>
            <a:r>
              <a:rPr lang="en-US" altLang="zh-CN" sz="2000" b="0" u="sng" dirty="0">
                <a:solidFill>
                  <a:srgbClr val="0000FF"/>
                </a:solidFill>
                <a:latin typeface="Times New Roman" pitchFamily="18" charset="0"/>
                <a:cs typeface="Times New Roman" pitchFamily="18" charset="0"/>
              </a:rPr>
              <a:t>    {</a:t>
            </a:r>
          </a:p>
          <a:p>
            <a:pPr marL="0" indent="0">
              <a:lnSpc>
                <a:spcPct val="100000"/>
              </a:lnSpc>
              <a:buFontTx/>
              <a:buNone/>
            </a:pPr>
            <a:r>
              <a:rPr lang="en-US" altLang="zh-CN" sz="2000" b="0" u="sng" dirty="0">
                <a:solidFill>
                  <a:srgbClr val="0000FF"/>
                </a:solidFill>
                <a:latin typeface="Times New Roman" pitchFamily="18" charset="0"/>
                <a:cs typeface="Times New Roman" pitchFamily="18" charset="0"/>
              </a:rPr>
              <a:t>	</a:t>
            </a:r>
            <a:r>
              <a:rPr lang="en-US" altLang="zh-CN" sz="2000" b="0" u="sng" dirty="0" err="1">
                <a:solidFill>
                  <a:srgbClr val="0000FF"/>
                </a:solidFill>
                <a:latin typeface="Times New Roman" pitchFamily="18" charset="0"/>
                <a:cs typeface="Times New Roman" pitchFamily="18" charset="0"/>
              </a:rPr>
              <a:t>System.out.println</a:t>
            </a:r>
            <a:r>
              <a:rPr lang="en-US" altLang="zh-CN" sz="2000" b="0" u="sng" dirty="0">
                <a:solidFill>
                  <a:srgbClr val="0000FF"/>
                </a:solidFill>
                <a:latin typeface="Times New Roman" pitchFamily="18" charset="0"/>
                <a:cs typeface="Times New Roman" pitchFamily="18" charset="0"/>
              </a:rPr>
              <a:t>(“service"); </a:t>
            </a:r>
          </a:p>
          <a:p>
            <a:pPr marL="0" indent="0">
              <a:lnSpc>
                <a:spcPct val="100000"/>
              </a:lnSpc>
              <a:buFontTx/>
              <a:buNone/>
            </a:pPr>
            <a:r>
              <a:rPr lang="en-US" altLang="zh-CN" sz="2000" b="0" u="sng" dirty="0">
                <a:solidFill>
                  <a:srgbClr val="0000FF"/>
                </a:solidFill>
                <a:latin typeface="Times New Roman" pitchFamily="18" charset="0"/>
                <a:cs typeface="Times New Roman" pitchFamily="18" charset="0"/>
              </a:rPr>
              <a:t>    }</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public void destroy()</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a:t>
            </a:r>
            <a:r>
              <a:rPr lang="en-US" altLang="zh-CN" sz="2000" b="0" u="sng" dirty="0" err="1">
                <a:solidFill>
                  <a:srgbClr val="FF0000"/>
                </a:solidFill>
                <a:latin typeface="Times New Roman" pitchFamily="18" charset="0"/>
                <a:cs typeface="Times New Roman" pitchFamily="18" charset="0"/>
              </a:rPr>
              <a:t>System.out.println</a:t>
            </a:r>
            <a:r>
              <a:rPr lang="en-US" altLang="zh-CN" sz="2000" b="0" u="sng" dirty="0">
                <a:solidFill>
                  <a:srgbClr val="FF0000"/>
                </a:solidFill>
                <a:latin typeface="Times New Roman" pitchFamily="18" charset="0"/>
                <a:cs typeface="Times New Roman" pitchFamily="18" charset="0"/>
              </a:rPr>
              <a:t>("destroy");</a:t>
            </a:r>
          </a:p>
          <a:p>
            <a:pPr marL="0" indent="0">
              <a:lnSpc>
                <a:spcPct val="100000"/>
              </a:lnSpc>
              <a:buFontTx/>
              <a:buNone/>
            </a:pPr>
            <a:r>
              <a:rPr lang="en-US" altLang="zh-CN" sz="2000" b="0" u="sng" dirty="0">
                <a:solidFill>
                  <a:srgbClr val="FF0000"/>
                </a:solidFill>
                <a:latin typeface="Times New Roman" pitchFamily="18" charset="0"/>
                <a:cs typeface="Times New Roman" pitchFamily="18" charset="0"/>
              </a:rPr>
              <a:t>    }</a:t>
            </a:r>
          </a:p>
          <a:p>
            <a:pPr marL="0" indent="0">
              <a:lnSpc>
                <a:spcPct val="100000"/>
              </a:lnSpc>
              <a:buFontTx/>
              <a:buNone/>
            </a:pPr>
            <a:r>
              <a:rPr lang="en-US" altLang="zh-CN" sz="2000" b="0" dirty="0">
                <a:latin typeface="Times New Roman" pitchFamily="18" charset="0"/>
                <a:cs typeface="Times New Roman" pitchFamily="18" charset="0"/>
              </a:rPr>
              <a:t>}</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19</a:t>
            </a:fld>
            <a:r>
              <a:rPr lang="en-US" altLang="zh-CN"/>
              <a:t>-</a:t>
            </a:r>
            <a:endParaRPr lang="zh-CN" altLang="en-US" dirty="0"/>
          </a:p>
        </p:txBody>
      </p:sp>
      <p:sp>
        <p:nvSpPr>
          <p:cNvPr id="4" name="圆角矩形 3"/>
          <p:cNvSpPr/>
          <p:nvPr/>
        </p:nvSpPr>
        <p:spPr>
          <a:xfrm>
            <a:off x="6863536" y="1700808"/>
            <a:ext cx="2267744" cy="1656184"/>
          </a:xfrm>
          <a:prstGeom prst="round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err="1"/>
              <a:t>init</a:t>
            </a:r>
            <a:r>
              <a:rPr lang="en-US" altLang="zh-CN" b="1" dirty="0"/>
              <a:t>()</a:t>
            </a:r>
            <a:r>
              <a:rPr lang="zh-CN" altLang="en-US" b="1" dirty="0"/>
              <a:t>方法是</a:t>
            </a:r>
            <a:r>
              <a:rPr lang="en-US" altLang="zh-CN" b="1" dirty="0" err="1"/>
              <a:t>HttpServlet</a:t>
            </a:r>
            <a:r>
              <a:rPr lang="zh-CN" altLang="en-US" b="1" dirty="0"/>
              <a:t>类中的方法，可在</a:t>
            </a:r>
            <a:r>
              <a:rPr lang="en-US" altLang="zh-CN" b="1" dirty="0"/>
              <a:t>Servlet</a:t>
            </a:r>
            <a:r>
              <a:rPr lang="zh-CN" altLang="en-US" b="1" dirty="0"/>
              <a:t>类中重写这个方法。</a:t>
            </a:r>
          </a:p>
        </p:txBody>
      </p:sp>
      <p:sp>
        <p:nvSpPr>
          <p:cNvPr id="6" name="圆角矩形 5"/>
          <p:cNvSpPr/>
          <p:nvPr/>
        </p:nvSpPr>
        <p:spPr>
          <a:xfrm>
            <a:off x="6263680" y="3645024"/>
            <a:ext cx="2880320" cy="1440160"/>
          </a:xfrm>
          <a:prstGeom prst="round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t>service()</a:t>
            </a:r>
            <a:r>
              <a:rPr lang="zh-CN" altLang="en-US" b="1" dirty="0"/>
              <a:t>方法是</a:t>
            </a:r>
            <a:r>
              <a:rPr lang="en-US" altLang="zh-CN" b="1" dirty="0" err="1"/>
              <a:t>HttpServlet</a:t>
            </a:r>
            <a:r>
              <a:rPr lang="zh-CN" altLang="en-US" b="1" dirty="0"/>
              <a:t>类中的方法，可以在</a:t>
            </a:r>
            <a:r>
              <a:rPr lang="en-US" altLang="zh-CN" b="1" dirty="0"/>
              <a:t>Servlet</a:t>
            </a:r>
            <a:r>
              <a:rPr lang="zh-CN" altLang="en-US" b="1" dirty="0"/>
              <a:t>类中直接继承该方法或重写这个方法。 </a:t>
            </a:r>
          </a:p>
        </p:txBody>
      </p:sp>
      <p:sp>
        <p:nvSpPr>
          <p:cNvPr id="5" name="圆角矩形 4"/>
          <p:cNvSpPr/>
          <p:nvPr/>
        </p:nvSpPr>
        <p:spPr>
          <a:xfrm>
            <a:off x="4211960" y="4941168"/>
            <a:ext cx="2592288" cy="1512168"/>
          </a:xfrm>
          <a:prstGeom prst="roundRect">
            <a:avLst/>
          </a:prstGeom>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t>destroy()</a:t>
            </a:r>
            <a:r>
              <a:rPr lang="zh-CN" altLang="en-US" b="1" dirty="0"/>
              <a:t>方法是</a:t>
            </a:r>
            <a:r>
              <a:rPr lang="en-US" altLang="zh-CN" b="1" dirty="0" err="1"/>
              <a:t>HttpServlet</a:t>
            </a:r>
            <a:r>
              <a:rPr lang="zh-CN" altLang="en-US" b="1" dirty="0"/>
              <a:t>类中的方法，一个</a:t>
            </a:r>
            <a:r>
              <a:rPr lang="en-US" altLang="zh-CN" b="1" dirty="0"/>
              <a:t>Servlet</a:t>
            </a:r>
            <a:r>
              <a:rPr lang="zh-CN" altLang="en-US" b="1" dirty="0"/>
              <a:t>类可直接继承这个方法，一般不需要重写这个方法。</a:t>
            </a:r>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D4BC7898-8FB2-42C8-BA72-EFB6F11B76D9}"/>
                  </a:ext>
                </a:extLst>
              </p14:cNvPr>
              <p14:cNvContentPartPr/>
              <p14:nvPr/>
            </p14:nvContentPartPr>
            <p14:xfrm>
              <a:off x="1408320" y="1793160"/>
              <a:ext cx="4154400" cy="1330920"/>
            </p14:xfrm>
          </p:contentPart>
        </mc:Choice>
        <mc:Fallback xmlns="">
          <p:pic>
            <p:nvPicPr>
              <p:cNvPr id="7" name="墨迹 6">
                <a:extLst>
                  <a:ext uri="{FF2B5EF4-FFF2-40B4-BE49-F238E27FC236}">
                    <a16:creationId xmlns:a16="http://schemas.microsoft.com/office/drawing/2014/main" id="{D4BC7898-8FB2-42C8-BA72-EFB6F11B76D9}"/>
                  </a:ext>
                </a:extLst>
              </p:cNvPr>
              <p:cNvPicPr/>
              <p:nvPr/>
            </p:nvPicPr>
            <p:blipFill>
              <a:blip r:embed="rId3"/>
              <a:stretch>
                <a:fillRect/>
              </a:stretch>
            </p:blipFill>
            <p:spPr>
              <a:xfrm>
                <a:off x="1398960" y="1783800"/>
                <a:ext cx="4173120" cy="1349640"/>
              </a:xfrm>
              <a:prstGeom prst="rect">
                <a:avLst/>
              </a:prstGeom>
            </p:spPr>
          </p:pic>
        </mc:Fallback>
      </mc:AlternateContent>
    </p:spTree>
    <p:extLst>
      <p:ext uri="{BB962C8B-B14F-4D97-AF65-F5344CB8AC3E}">
        <p14:creationId xmlns:p14="http://schemas.microsoft.com/office/powerpoint/2010/main" val="202642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图片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5" t="18128" r="970" b="8046"/>
          <a:stretch/>
        </p:blipFill>
        <p:spPr bwMode="auto">
          <a:xfrm>
            <a:off x="124287" y="476672"/>
            <a:ext cx="9019714" cy="590465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a:t>
            </a:fld>
            <a:r>
              <a:rPr lang="en-US" altLang="zh-CN"/>
              <a:t>-</a:t>
            </a:r>
            <a:endParaRPr lang="zh-CN" altLang="en-US" dirty="0"/>
          </a:p>
        </p:txBody>
      </p:sp>
      <p:sp>
        <p:nvSpPr>
          <p:cNvPr id="4" name="内容占位符 1"/>
          <p:cNvSpPr>
            <a:spLocks noGrp="1"/>
          </p:cNvSpPr>
          <p:nvPr>
            <p:ph sz="quarter" idx="10"/>
          </p:nvPr>
        </p:nvSpPr>
        <p:spPr>
          <a:xfrm>
            <a:off x="395536" y="1124744"/>
            <a:ext cx="6264696" cy="4968552"/>
          </a:xfrm>
        </p:spPr>
        <p:txBody>
          <a:bodyPr>
            <a:noAutofit/>
          </a:bodyPr>
          <a:lstStyle/>
          <a:p>
            <a:pPr>
              <a:lnSpc>
                <a:spcPct val="160000"/>
              </a:lnSpc>
            </a:pPr>
            <a:r>
              <a:rPr lang="en-US" altLang="zh-CN" sz="2000" dirty="0">
                <a:latin typeface="华文新魏" pitchFamily="2" charset="-122"/>
                <a:ea typeface="华文新魏" pitchFamily="2" charset="-122"/>
              </a:rPr>
              <a:t>Servlet</a:t>
            </a:r>
            <a:r>
              <a:rPr lang="zh-CN" altLang="en-US" sz="2000" dirty="0">
                <a:latin typeface="华文新魏" pitchFamily="2" charset="-122"/>
                <a:ea typeface="华文新魏" pitchFamily="2" charset="-122"/>
              </a:rPr>
              <a:t>是</a:t>
            </a:r>
            <a:r>
              <a:rPr lang="en-US" altLang="zh-CN" sz="2000" dirty="0">
                <a:latin typeface="华文新魏" pitchFamily="2" charset="-122"/>
                <a:ea typeface="华文新魏" pitchFamily="2" charset="-122"/>
              </a:rPr>
              <a:t>Java Web</a:t>
            </a:r>
            <a:r>
              <a:rPr lang="zh-CN" altLang="en-US" sz="2000" dirty="0">
                <a:latin typeface="华文新魏" pitchFamily="2" charset="-122"/>
                <a:ea typeface="华文新魏" pitchFamily="2" charset="-122"/>
              </a:rPr>
              <a:t>程序的核心。是一种独立于操作系统平台和网络传输协议的服务器端的</a:t>
            </a:r>
            <a:r>
              <a:rPr lang="en-US" altLang="zh-CN" sz="2000" dirty="0">
                <a:latin typeface="华文新魏" pitchFamily="2" charset="-122"/>
                <a:ea typeface="华文新魏" pitchFamily="2" charset="-122"/>
              </a:rPr>
              <a:t>Java</a:t>
            </a:r>
            <a:r>
              <a:rPr lang="zh-CN" altLang="en-US" sz="2000" dirty="0">
                <a:latin typeface="华文新魏" pitchFamily="2" charset="-122"/>
                <a:ea typeface="华文新魏" pitchFamily="2" charset="-122"/>
              </a:rPr>
              <a:t>应用程序，</a:t>
            </a:r>
            <a:r>
              <a:rPr lang="en-US" altLang="zh-CN" sz="2000" dirty="0" err="1">
                <a:latin typeface="华文新魏" pitchFamily="2" charset="-122"/>
                <a:ea typeface="华文新魏" pitchFamily="2" charset="-122"/>
              </a:rPr>
              <a:t>Servlet</a:t>
            </a:r>
            <a:r>
              <a:rPr lang="zh-CN" altLang="en-US" sz="2000" dirty="0">
                <a:latin typeface="华文新魏" pitchFamily="2" charset="-122"/>
                <a:ea typeface="华文新魏" pitchFamily="2" charset="-122"/>
              </a:rPr>
              <a:t>是由包含</a:t>
            </a:r>
            <a:r>
              <a:rPr lang="en-US" altLang="zh-CN" sz="2000" dirty="0">
                <a:latin typeface="华文新魏" pitchFamily="2" charset="-122"/>
                <a:ea typeface="华文新魏" pitchFamily="2" charset="-122"/>
              </a:rPr>
              <a:t>Java</a:t>
            </a:r>
            <a:r>
              <a:rPr lang="zh-CN" altLang="en-US" sz="2000" dirty="0">
                <a:latin typeface="华文新魏" pitchFamily="2" charset="-122"/>
                <a:ea typeface="华文新魏" pitchFamily="2" charset="-122"/>
              </a:rPr>
              <a:t>虚拟机的</a:t>
            </a:r>
            <a:r>
              <a:rPr lang="en-US" altLang="zh-CN" sz="2000" dirty="0">
                <a:latin typeface="华文新魏" pitchFamily="2" charset="-122"/>
                <a:ea typeface="华文新魏" pitchFamily="2" charset="-122"/>
              </a:rPr>
              <a:t>Web</a:t>
            </a:r>
            <a:r>
              <a:rPr lang="zh-CN" altLang="en-US" sz="2000" dirty="0">
                <a:latin typeface="华文新魏" pitchFamily="2" charset="-122"/>
                <a:ea typeface="华文新魏" pitchFamily="2" charset="-122"/>
              </a:rPr>
              <a:t>服务器加载和执行的。</a:t>
            </a:r>
            <a:endParaRPr lang="en-US" altLang="zh-CN" sz="2000" dirty="0">
              <a:latin typeface="华文新魏" pitchFamily="2" charset="-122"/>
              <a:ea typeface="华文新魏" pitchFamily="2" charset="-122"/>
            </a:endParaRPr>
          </a:p>
          <a:p>
            <a:pPr>
              <a:lnSpc>
                <a:spcPct val="160000"/>
              </a:lnSpc>
            </a:pPr>
            <a:r>
              <a:rPr lang="en-US" altLang="zh-CN" sz="2000" dirty="0">
                <a:latin typeface="华文新魏" pitchFamily="2" charset="-122"/>
                <a:ea typeface="华文新魏" pitchFamily="2" charset="-122"/>
              </a:rPr>
              <a:t>Servlet</a:t>
            </a:r>
            <a:r>
              <a:rPr lang="zh-CN" altLang="en-US" sz="2000" dirty="0">
                <a:latin typeface="华文新魏" pitchFamily="2" charset="-122"/>
                <a:ea typeface="华文新魏" pitchFamily="2" charset="-122"/>
              </a:rPr>
              <a:t>是</a:t>
            </a:r>
            <a:r>
              <a:rPr lang="en-US" altLang="zh-CN" sz="2000" dirty="0">
                <a:latin typeface="华文新魏" pitchFamily="2" charset="-122"/>
                <a:ea typeface="华文新魏" pitchFamily="2" charset="-122"/>
              </a:rPr>
              <a:t>JSP</a:t>
            </a:r>
            <a:r>
              <a:rPr lang="zh-CN" altLang="en-US" sz="2000" dirty="0">
                <a:latin typeface="华文新魏" pitchFamily="2" charset="-122"/>
                <a:ea typeface="华文新魏" pitchFamily="2" charset="-122"/>
              </a:rPr>
              <a:t>技术的基础，而且在开发大型</a:t>
            </a:r>
            <a:r>
              <a:rPr lang="en-US" altLang="zh-CN" sz="2000" dirty="0">
                <a:latin typeface="华文新魏" pitchFamily="2" charset="-122"/>
                <a:ea typeface="华文新魏" pitchFamily="2" charset="-122"/>
              </a:rPr>
              <a:t>Web</a:t>
            </a:r>
            <a:r>
              <a:rPr lang="zh-CN" altLang="en-US" sz="2000" dirty="0">
                <a:latin typeface="华文新魏" pitchFamily="2" charset="-122"/>
                <a:ea typeface="华文新魏" pitchFamily="2" charset="-122"/>
              </a:rPr>
              <a:t>应用程序时，需要</a:t>
            </a:r>
            <a:r>
              <a:rPr lang="en-US" altLang="zh-CN" sz="2000" dirty="0">
                <a:latin typeface="华文新魏" pitchFamily="2" charset="-122"/>
                <a:ea typeface="华文新魏" pitchFamily="2" charset="-122"/>
              </a:rPr>
              <a:t>Servlet</a:t>
            </a:r>
            <a:r>
              <a:rPr lang="zh-CN" altLang="en-US" sz="2000" dirty="0">
                <a:latin typeface="华文新魏" pitchFamily="2" charset="-122"/>
                <a:ea typeface="华文新魏" pitchFamily="2" charset="-122"/>
              </a:rPr>
              <a:t>和</a:t>
            </a:r>
            <a:r>
              <a:rPr lang="en-US" altLang="zh-CN" sz="2000" dirty="0">
                <a:latin typeface="华文新魏" pitchFamily="2" charset="-122"/>
                <a:ea typeface="华文新魏" pitchFamily="2" charset="-122"/>
              </a:rPr>
              <a:t>JSP</a:t>
            </a:r>
            <a:r>
              <a:rPr lang="zh-CN" altLang="en-US" sz="2000" dirty="0">
                <a:latin typeface="华文新魏" pitchFamily="2" charset="-122"/>
                <a:ea typeface="华文新魏" pitchFamily="2" charset="-122"/>
              </a:rPr>
              <a:t>配合完成。</a:t>
            </a:r>
            <a:endParaRPr lang="en-US" altLang="zh-CN" sz="2000" dirty="0">
              <a:latin typeface="华文新魏" pitchFamily="2" charset="-122"/>
              <a:ea typeface="华文新魏" pitchFamily="2" charset="-122"/>
            </a:endParaRPr>
          </a:p>
          <a:p>
            <a:pPr>
              <a:lnSpc>
                <a:spcPct val="160000"/>
              </a:lnSpc>
            </a:pPr>
            <a:r>
              <a:rPr lang="zh-CN" altLang="en-US" sz="2000" dirty="0">
                <a:latin typeface="华文新魏" pitchFamily="2" charset="-122"/>
                <a:ea typeface="华文新魏" pitchFamily="2" charset="-122"/>
              </a:rPr>
              <a:t>本章重点介绍了</a:t>
            </a:r>
            <a:r>
              <a:rPr lang="en-US" altLang="zh-CN" sz="2000" dirty="0">
                <a:latin typeface="华文新魏" pitchFamily="2" charset="-122"/>
                <a:ea typeface="华文新魏" pitchFamily="2" charset="-122"/>
              </a:rPr>
              <a:t>Servlet</a:t>
            </a:r>
            <a:r>
              <a:rPr lang="zh-CN" altLang="en-US" sz="2000" dirty="0">
                <a:latin typeface="华文新魏" pitchFamily="2" charset="-122"/>
                <a:ea typeface="华文新魏" pitchFamily="2" charset="-122"/>
              </a:rPr>
              <a:t>的开发、配置和</a:t>
            </a:r>
            <a:r>
              <a:rPr lang="en-US" altLang="zh-CN" sz="2000" dirty="0">
                <a:latin typeface="华文新魏" pitchFamily="2" charset="-122"/>
                <a:ea typeface="华文新魏" pitchFamily="2" charset="-122"/>
              </a:rPr>
              <a:t>API</a:t>
            </a:r>
            <a:r>
              <a:rPr lang="zh-CN" altLang="en-US" sz="2000" dirty="0">
                <a:latin typeface="华文新魏" pitchFamily="2" charset="-122"/>
                <a:ea typeface="华文新魏" pitchFamily="2" charset="-122"/>
              </a:rPr>
              <a:t>等。通过本章的学习，应理解</a:t>
            </a:r>
            <a:r>
              <a:rPr lang="en-US" altLang="zh-CN" sz="2000" dirty="0" err="1">
                <a:latin typeface="华文新魏" pitchFamily="2" charset="-122"/>
                <a:ea typeface="华文新魏" pitchFamily="2" charset="-122"/>
              </a:rPr>
              <a:t>Servlet</a:t>
            </a:r>
            <a:r>
              <a:rPr lang="zh-CN" altLang="en-US" sz="2000" dirty="0">
                <a:latin typeface="华文新魏" pitchFamily="2" charset="-122"/>
                <a:ea typeface="华文新魏" pitchFamily="2" charset="-122"/>
              </a:rPr>
              <a:t>的工作原理及运行过程，掌握</a:t>
            </a:r>
            <a:r>
              <a:rPr lang="en-US" altLang="zh-CN" sz="2000" dirty="0" err="1">
                <a:latin typeface="华文新魏" pitchFamily="2" charset="-122"/>
                <a:ea typeface="华文新魏" pitchFamily="2" charset="-122"/>
              </a:rPr>
              <a:t>Servlet</a:t>
            </a:r>
            <a:r>
              <a:rPr lang="en-US" altLang="zh-CN" sz="2000" dirty="0">
                <a:latin typeface="华文新魏" pitchFamily="2" charset="-122"/>
                <a:ea typeface="华文新魏" pitchFamily="2" charset="-122"/>
              </a:rPr>
              <a:t> API</a:t>
            </a:r>
            <a:r>
              <a:rPr lang="zh-CN" altLang="en-US" sz="2000" dirty="0">
                <a:latin typeface="华文新魏" pitchFamily="2" charset="-122"/>
                <a:ea typeface="华文新魏" pitchFamily="2" charset="-122"/>
              </a:rPr>
              <a:t>，在实际开发中能够熟练应用。</a:t>
            </a:r>
          </a:p>
        </p:txBody>
      </p:sp>
      <p:pic>
        <p:nvPicPr>
          <p:cNvPr id="5" name="图片 4">
            <a:extLst>
              <a:ext uri="{FF2B5EF4-FFF2-40B4-BE49-F238E27FC236}">
                <a16:creationId xmlns:a16="http://schemas.microsoft.com/office/drawing/2014/main" id="{0EF1E5A8-A208-4BB4-A6E5-F362D1A6B253}"/>
              </a:ext>
            </a:extLst>
          </p:cNvPr>
          <p:cNvPicPr>
            <a:picLocks noChangeAspect="1"/>
          </p:cNvPicPr>
          <p:nvPr/>
        </p:nvPicPr>
        <p:blipFill>
          <a:blip r:embed="rId3"/>
          <a:stretch>
            <a:fillRect/>
          </a:stretch>
        </p:blipFill>
        <p:spPr>
          <a:xfrm>
            <a:off x="179512" y="110074"/>
            <a:ext cx="7059010" cy="6597352"/>
          </a:xfrm>
          <a:prstGeom prst="rect">
            <a:avLst/>
          </a:prstGeom>
        </p:spPr>
      </p:pic>
    </p:spTree>
    <p:extLst>
      <p:ext uri="{BB962C8B-B14F-4D97-AF65-F5344CB8AC3E}">
        <p14:creationId xmlns:p14="http://schemas.microsoft.com/office/powerpoint/2010/main" val="267795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20</a:t>
            </a:fld>
            <a:r>
              <a:rPr lang="en-US" altLang="zh-CN"/>
              <a:t>-</a:t>
            </a:r>
            <a:endParaRPr lang="zh-CN" altLang="en-US" dirty="0"/>
          </a:p>
        </p:txBody>
      </p:sp>
      <p:pic>
        <p:nvPicPr>
          <p:cNvPr id="10" name="图片 9">
            <a:extLst>
              <a:ext uri="{FF2B5EF4-FFF2-40B4-BE49-F238E27FC236}">
                <a16:creationId xmlns:a16="http://schemas.microsoft.com/office/drawing/2014/main" id="{FEF9DF7C-1B26-C401-4F0B-FCB5E5119791}"/>
              </a:ext>
            </a:extLst>
          </p:cNvPr>
          <p:cNvPicPr>
            <a:picLocks noChangeAspect="1"/>
          </p:cNvPicPr>
          <p:nvPr/>
        </p:nvPicPr>
        <p:blipFill>
          <a:blip r:embed="rId2"/>
          <a:stretch>
            <a:fillRect/>
          </a:stretch>
        </p:blipFill>
        <p:spPr>
          <a:xfrm>
            <a:off x="173037" y="44624"/>
            <a:ext cx="8797925" cy="6696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图片 3">
            <a:extLst>
              <a:ext uri="{FF2B5EF4-FFF2-40B4-BE49-F238E27FC236}">
                <a16:creationId xmlns:a16="http://schemas.microsoft.com/office/drawing/2014/main" id="{A3DF1815-E5DD-5065-2134-BB91B45AA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1340768"/>
            <a:ext cx="5952555" cy="15523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6460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21</a:t>
            </a:fld>
            <a:r>
              <a:rPr lang="en-US" altLang="zh-CN"/>
              <a:t>-</a:t>
            </a:r>
            <a:endParaRPr lang="zh-CN" altLang="en-US" dirty="0"/>
          </a:p>
        </p:txBody>
      </p:sp>
      <p:sp>
        <p:nvSpPr>
          <p:cNvPr id="9" name="矩形 8">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rgbClr val="0000FF"/>
                </a:solidFill>
                <a:latin typeface="微软雅黑" pitchFamily="34" charset="-122"/>
                <a:ea typeface="微软雅黑" pitchFamily="34" charset="-122"/>
              </a:rPr>
              <a:t>8.2 </a:t>
            </a:r>
            <a:r>
              <a:rPr lang="en-US" altLang="zh-CN" sz="2600" b="1" dirty="0" err="1">
                <a:solidFill>
                  <a:srgbClr val="0000FF"/>
                </a:solidFill>
                <a:latin typeface="微软雅黑" pitchFamily="34" charset="-122"/>
                <a:ea typeface="微软雅黑" pitchFamily="34" charset="-122"/>
              </a:rPr>
              <a:t>Servlet</a:t>
            </a:r>
            <a:r>
              <a:rPr lang="zh-CN" altLang="en-US" sz="2600" b="1" dirty="0">
                <a:solidFill>
                  <a:srgbClr val="0000FF"/>
                </a:solidFill>
                <a:latin typeface="微软雅黑" pitchFamily="34" charset="-122"/>
                <a:ea typeface="微软雅黑" pitchFamily="34" charset="-122"/>
              </a:rPr>
              <a:t>开发基础</a:t>
            </a:r>
          </a:p>
        </p:txBody>
      </p:sp>
      <p:sp>
        <p:nvSpPr>
          <p:cNvPr id="10" name="矩形 9">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bg1">
                    <a:lumMod val="50000"/>
                  </a:schemeClr>
                </a:solidFill>
                <a:latin typeface="微软雅黑" pitchFamily="34" charset="-122"/>
                <a:ea typeface="微软雅黑" pitchFamily="34" charset="-122"/>
              </a:rPr>
              <a:t>8.1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是什么</a:t>
            </a:r>
          </a:p>
        </p:txBody>
      </p:sp>
      <p:sp>
        <p:nvSpPr>
          <p:cNvPr id="11" name="矩形 10">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8.3 </a:t>
            </a:r>
            <a:r>
              <a:rPr lang="zh-CN" altLang="en-US" sz="2600" b="1" dirty="0">
                <a:solidFill>
                  <a:schemeClr val="bg1">
                    <a:lumMod val="50000"/>
                  </a:schemeClr>
                </a:solidFill>
                <a:latin typeface="微软雅黑" pitchFamily="34" charset="-122"/>
                <a:ea typeface="微软雅黑" pitchFamily="34" charset="-122"/>
              </a:rPr>
              <a:t>配置</a:t>
            </a:r>
            <a:r>
              <a:rPr lang="en-US" altLang="zh-CN" sz="2600" b="1" dirty="0" err="1">
                <a:solidFill>
                  <a:schemeClr val="bg1">
                    <a:lumMod val="50000"/>
                  </a:schemeClr>
                </a:solidFill>
                <a:latin typeface="微软雅黑" pitchFamily="34" charset="-122"/>
                <a:ea typeface="微软雅黑" pitchFamily="34" charset="-122"/>
              </a:rPr>
              <a:t>Servlet</a:t>
            </a:r>
            <a:endParaRPr lang="zh-CN" altLang="en-US" sz="2600" b="1" dirty="0">
              <a:solidFill>
                <a:schemeClr val="bg1">
                  <a:lumMod val="50000"/>
                </a:schemeClr>
              </a:solidFill>
              <a:latin typeface="微软雅黑" pitchFamily="34" charset="-122"/>
              <a:ea typeface="微软雅黑" pitchFamily="34" charset="-122"/>
            </a:endParaRPr>
          </a:p>
        </p:txBody>
      </p:sp>
      <p:sp>
        <p:nvSpPr>
          <p:cNvPr id="12" name="矩形 11">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8.4 </a:t>
            </a:r>
            <a:r>
              <a:rPr lang="en-US" altLang="zh-CN" sz="2600" b="1" dirty="0" err="1">
                <a:solidFill>
                  <a:schemeClr val="bg1">
                    <a:lumMod val="50000"/>
                  </a:schemeClr>
                </a:solidFill>
                <a:latin typeface="微软雅黑" pitchFamily="34" charset="-122"/>
                <a:ea typeface="微软雅黑" pitchFamily="34" charset="-122"/>
              </a:rPr>
              <a:t>Servlet</a:t>
            </a:r>
            <a:r>
              <a:rPr lang="en-US" altLang="zh-CN" sz="2600" b="1" dirty="0">
                <a:solidFill>
                  <a:schemeClr val="bg1">
                    <a:lumMod val="50000"/>
                  </a:schemeClr>
                </a:solidFill>
                <a:latin typeface="微软雅黑" pitchFamily="34" charset="-122"/>
                <a:ea typeface="微软雅黑" pitchFamily="34" charset="-122"/>
              </a:rPr>
              <a:t> </a:t>
            </a:r>
            <a:r>
              <a:rPr lang="zh-CN" altLang="en-US" sz="2600" b="1" dirty="0">
                <a:solidFill>
                  <a:schemeClr val="bg1">
                    <a:lumMod val="50000"/>
                  </a:schemeClr>
                </a:solidFill>
                <a:latin typeface="微软雅黑" pitchFamily="34" charset="-122"/>
                <a:ea typeface="微软雅黑" pitchFamily="34" charset="-122"/>
              </a:rPr>
              <a:t>接口和类</a:t>
            </a:r>
            <a:endParaRPr lang="zh-CN" altLang="zh-CN" sz="2600" b="1" dirty="0">
              <a:solidFill>
                <a:schemeClr val="bg1">
                  <a:lumMod val="50000"/>
                </a:schemeClr>
              </a:solidFill>
              <a:latin typeface="微软雅黑" pitchFamily="34" charset="-122"/>
              <a:ea typeface="微软雅黑" pitchFamily="34" charset="-122"/>
            </a:endParaRPr>
          </a:p>
        </p:txBody>
      </p:sp>
      <p:sp>
        <p:nvSpPr>
          <p:cNvPr id="13" name="矩形 12">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8.5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过滤器</a:t>
            </a:r>
          </a:p>
        </p:txBody>
      </p:sp>
      <p:sp>
        <p:nvSpPr>
          <p:cNvPr id="14" name="矩形 13">
            <a:hlinkClick r:id="" action="ppaction://noaction"/>
          </p:cNvPr>
          <p:cNvSpPr/>
          <p:nvPr/>
        </p:nvSpPr>
        <p:spPr>
          <a:xfrm>
            <a:off x="2285984" y="5000636"/>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8.6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监听器</a:t>
            </a:r>
          </a:p>
        </p:txBody>
      </p:sp>
      <p:sp>
        <p:nvSpPr>
          <p:cNvPr id="15" name="圆角矩形 14"/>
          <p:cNvSpPr/>
          <p:nvPr/>
        </p:nvSpPr>
        <p:spPr>
          <a:xfrm>
            <a:off x="3347864" y="2780928"/>
            <a:ext cx="5544616" cy="143389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lnSpc>
                <a:spcPct val="150000"/>
              </a:lnSpc>
              <a:buFont typeface="Wingdings" pitchFamily="2" charset="2"/>
              <a:buChar char="Ø"/>
            </a:pPr>
            <a:r>
              <a:rPr lang="en-US" altLang="zh-CN" sz="2200" b="1" dirty="0"/>
              <a:t>8.2.1  Servlet</a:t>
            </a:r>
            <a:r>
              <a:rPr lang="zh-CN" altLang="en-US" sz="2200" b="1" dirty="0"/>
              <a:t>的体系结构</a:t>
            </a:r>
            <a:endParaRPr lang="en-US" altLang="zh-CN" sz="2200" b="1" dirty="0"/>
          </a:p>
          <a:p>
            <a:pPr marL="342900" indent="-342900">
              <a:lnSpc>
                <a:spcPct val="150000"/>
              </a:lnSpc>
              <a:buFont typeface="Wingdings" pitchFamily="2" charset="2"/>
              <a:buChar char="Ø"/>
            </a:pPr>
            <a:r>
              <a:rPr lang="en-US" altLang="zh-CN" sz="2200" b="1" dirty="0"/>
              <a:t>8.2.2  Servlet</a:t>
            </a:r>
            <a:r>
              <a:rPr lang="zh-CN" altLang="en-US" sz="2200" b="1" dirty="0"/>
              <a:t>的创建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9512" y="1124744"/>
            <a:ext cx="8964488" cy="5256584"/>
          </a:xfrm>
        </p:spPr>
        <p:txBody>
          <a:bodyPr>
            <a:normAutofit fontScale="70000" lnSpcReduction="20000"/>
          </a:bodyPr>
          <a:lstStyle/>
          <a:p>
            <a:pPr>
              <a:lnSpc>
                <a:spcPct val="170000"/>
              </a:lnSpc>
            </a:pPr>
            <a:r>
              <a:rPr lang="en-US" altLang="zh-CN" dirty="0"/>
              <a:t>Servlet</a:t>
            </a:r>
            <a:r>
              <a:rPr lang="zh-CN" altLang="en-US" dirty="0"/>
              <a:t>是使用</a:t>
            </a:r>
            <a:r>
              <a:rPr lang="en-US" altLang="zh-CN" dirty="0"/>
              <a:t>Servlet API</a:t>
            </a:r>
            <a:r>
              <a:rPr lang="zh-CN" altLang="en-US" dirty="0"/>
              <a:t>（应用程序设计接口）及相关类和方法的</a:t>
            </a:r>
            <a:r>
              <a:rPr lang="en-US" altLang="zh-CN" dirty="0"/>
              <a:t>Java</a:t>
            </a:r>
            <a:r>
              <a:rPr lang="zh-CN" altLang="en-US" dirty="0"/>
              <a:t>程序。</a:t>
            </a:r>
            <a:endParaRPr lang="en-US" altLang="zh-CN" dirty="0"/>
          </a:p>
          <a:p>
            <a:pPr>
              <a:lnSpc>
                <a:spcPct val="170000"/>
              </a:lnSpc>
            </a:pPr>
            <a:r>
              <a:rPr lang="en-US" altLang="zh-CN" dirty="0"/>
              <a:t>Servlet API</a:t>
            </a:r>
            <a:r>
              <a:rPr lang="zh-CN" altLang="en-US" dirty="0"/>
              <a:t>包含两个软件包（可在</a:t>
            </a:r>
            <a:r>
              <a:rPr lang="en-US" altLang="zh-CN" dirty="0"/>
              <a:t>tomcat\lib</a:t>
            </a:r>
            <a:r>
              <a:rPr lang="zh-CN" altLang="en-US" dirty="0"/>
              <a:t>中查看）：</a:t>
            </a:r>
            <a:endParaRPr lang="en-US" altLang="zh-CN" dirty="0"/>
          </a:p>
          <a:p>
            <a:pPr>
              <a:lnSpc>
                <a:spcPct val="170000"/>
              </a:lnSpc>
            </a:pPr>
            <a:r>
              <a:rPr lang="en-US" altLang="zh-CN" dirty="0" err="1">
                <a:solidFill>
                  <a:srgbClr val="FF0000"/>
                </a:solidFill>
              </a:rPr>
              <a:t>javax.servlet</a:t>
            </a:r>
            <a:r>
              <a:rPr lang="en-US" altLang="zh-CN" dirty="0">
                <a:solidFill>
                  <a:srgbClr val="FF0000"/>
                </a:solidFill>
              </a:rPr>
              <a:t> </a:t>
            </a:r>
            <a:r>
              <a:rPr lang="zh-CN" altLang="en-US" dirty="0">
                <a:solidFill>
                  <a:srgbClr val="FF0000"/>
                </a:solidFill>
              </a:rPr>
              <a:t>包：包含支持所有协议的通用的</a:t>
            </a:r>
            <a:r>
              <a:rPr lang="en-US" altLang="zh-CN" dirty="0">
                <a:solidFill>
                  <a:srgbClr val="FF0000"/>
                </a:solidFill>
              </a:rPr>
              <a:t>Web</a:t>
            </a:r>
            <a:r>
              <a:rPr lang="zh-CN" altLang="en-US" dirty="0">
                <a:solidFill>
                  <a:srgbClr val="FF0000"/>
                </a:solidFill>
              </a:rPr>
              <a:t>组件接口和类。主要有</a:t>
            </a:r>
            <a:endParaRPr lang="en-US" altLang="zh-CN" dirty="0">
              <a:solidFill>
                <a:srgbClr val="FF0000"/>
              </a:solidFill>
            </a:endParaRPr>
          </a:p>
          <a:p>
            <a:pPr lvl="1">
              <a:lnSpc>
                <a:spcPct val="170000"/>
              </a:lnSpc>
            </a:pPr>
            <a:r>
              <a:rPr lang="en-US" altLang="zh-CN" dirty="0" err="1">
                <a:solidFill>
                  <a:srgbClr val="FF0000"/>
                </a:solidFill>
              </a:rPr>
              <a:t>javax.servlet.Servlet</a:t>
            </a:r>
            <a:r>
              <a:rPr lang="zh-CN" altLang="en-US" dirty="0">
                <a:solidFill>
                  <a:srgbClr val="FF0000"/>
                </a:solidFill>
              </a:rPr>
              <a:t>接口</a:t>
            </a:r>
            <a:endParaRPr lang="en-US" altLang="zh-CN" dirty="0">
              <a:solidFill>
                <a:srgbClr val="FF0000"/>
              </a:solidFill>
            </a:endParaRPr>
          </a:p>
          <a:p>
            <a:pPr lvl="1">
              <a:lnSpc>
                <a:spcPct val="170000"/>
              </a:lnSpc>
            </a:pPr>
            <a:r>
              <a:rPr lang="en-US" altLang="zh-CN" dirty="0">
                <a:solidFill>
                  <a:srgbClr val="FF0000"/>
                </a:solidFill>
              </a:rPr>
              <a:t> </a:t>
            </a:r>
            <a:r>
              <a:rPr lang="en-US" altLang="zh-CN" dirty="0" err="1">
                <a:solidFill>
                  <a:srgbClr val="FF0000"/>
                </a:solidFill>
              </a:rPr>
              <a:t>javax</a:t>
            </a:r>
            <a:r>
              <a:rPr lang="en-US" altLang="zh-CN" dirty="0">
                <a:solidFill>
                  <a:srgbClr val="FF0000"/>
                </a:solidFill>
              </a:rPr>
              <a:t>. </a:t>
            </a:r>
            <a:r>
              <a:rPr lang="en-US" altLang="zh-CN" dirty="0" err="1">
                <a:solidFill>
                  <a:srgbClr val="FF0000"/>
                </a:solidFill>
              </a:rPr>
              <a:t>servlet.GenericServlet</a:t>
            </a:r>
            <a:r>
              <a:rPr lang="zh-CN" altLang="en-US" dirty="0">
                <a:solidFill>
                  <a:srgbClr val="FF0000"/>
                </a:solidFill>
              </a:rPr>
              <a:t>类</a:t>
            </a:r>
            <a:endParaRPr lang="en-US" altLang="zh-CN" dirty="0">
              <a:solidFill>
                <a:srgbClr val="FF0000"/>
              </a:solidFill>
            </a:endParaRPr>
          </a:p>
          <a:p>
            <a:pPr lvl="1">
              <a:lnSpc>
                <a:spcPct val="170000"/>
              </a:lnSpc>
            </a:pPr>
            <a:r>
              <a:rPr lang="en-US" altLang="zh-CN" dirty="0">
                <a:solidFill>
                  <a:srgbClr val="FF0000"/>
                </a:solidFill>
              </a:rPr>
              <a:t> </a:t>
            </a:r>
            <a:r>
              <a:rPr lang="en-US" altLang="zh-CN" dirty="0" err="1">
                <a:solidFill>
                  <a:srgbClr val="FF0000"/>
                </a:solidFill>
              </a:rPr>
              <a:t>javax</a:t>
            </a:r>
            <a:r>
              <a:rPr lang="en-US" altLang="zh-CN" dirty="0">
                <a:solidFill>
                  <a:srgbClr val="FF0000"/>
                </a:solidFill>
              </a:rPr>
              <a:t>. </a:t>
            </a:r>
            <a:r>
              <a:rPr lang="en-US" altLang="zh-CN" dirty="0" err="1">
                <a:solidFill>
                  <a:srgbClr val="FF0000"/>
                </a:solidFill>
              </a:rPr>
              <a:t>servlet.ServletRequest</a:t>
            </a:r>
            <a:r>
              <a:rPr lang="zh-CN" altLang="en-US" dirty="0">
                <a:solidFill>
                  <a:srgbClr val="FF0000"/>
                </a:solidFill>
              </a:rPr>
              <a:t>接口</a:t>
            </a:r>
            <a:endParaRPr lang="en-US" altLang="zh-CN" dirty="0">
              <a:solidFill>
                <a:srgbClr val="FF0000"/>
              </a:solidFill>
            </a:endParaRPr>
          </a:p>
          <a:p>
            <a:pPr lvl="1">
              <a:lnSpc>
                <a:spcPct val="170000"/>
              </a:lnSpc>
            </a:pPr>
            <a:r>
              <a:rPr lang="en-US" altLang="zh-CN" dirty="0" err="1">
                <a:solidFill>
                  <a:srgbClr val="FF0000"/>
                </a:solidFill>
              </a:rPr>
              <a:t>javax</a:t>
            </a:r>
            <a:r>
              <a:rPr lang="en-US" altLang="zh-CN" dirty="0">
                <a:solidFill>
                  <a:srgbClr val="FF0000"/>
                </a:solidFill>
              </a:rPr>
              <a:t>. </a:t>
            </a:r>
            <a:r>
              <a:rPr lang="en-US" altLang="zh-CN" dirty="0" err="1">
                <a:solidFill>
                  <a:srgbClr val="FF0000"/>
                </a:solidFill>
              </a:rPr>
              <a:t>servlet.ServletResponse</a:t>
            </a:r>
            <a:r>
              <a:rPr lang="zh-CN" altLang="en-US" dirty="0">
                <a:solidFill>
                  <a:srgbClr val="FF0000"/>
                </a:solidFill>
              </a:rPr>
              <a:t>接口</a:t>
            </a:r>
            <a:endParaRPr lang="en-US" altLang="zh-CN" dirty="0">
              <a:solidFill>
                <a:srgbClr val="FF0000"/>
              </a:solidFill>
            </a:endParaRPr>
          </a:p>
          <a:p>
            <a:pPr>
              <a:lnSpc>
                <a:spcPct val="170000"/>
              </a:lnSpc>
            </a:pPr>
            <a:r>
              <a:rPr lang="en-US" altLang="zh-CN" dirty="0" err="1">
                <a:solidFill>
                  <a:srgbClr val="FF0000"/>
                </a:solidFill>
              </a:rPr>
              <a:t>javax.servlet.http</a:t>
            </a:r>
            <a:r>
              <a:rPr lang="en-US" altLang="zh-CN" dirty="0">
                <a:solidFill>
                  <a:srgbClr val="FF0000"/>
                </a:solidFill>
              </a:rPr>
              <a:t> </a:t>
            </a:r>
            <a:r>
              <a:rPr lang="zh-CN" altLang="en-US" dirty="0">
                <a:solidFill>
                  <a:srgbClr val="FF0000"/>
                </a:solidFill>
              </a:rPr>
              <a:t>包：包含支持</a:t>
            </a:r>
            <a:r>
              <a:rPr lang="en-US" altLang="zh-CN" dirty="0">
                <a:solidFill>
                  <a:srgbClr val="FF0000"/>
                </a:solidFill>
              </a:rPr>
              <a:t>HTTP</a:t>
            </a:r>
            <a:r>
              <a:rPr lang="zh-CN" altLang="en-US" dirty="0">
                <a:solidFill>
                  <a:srgbClr val="FF0000"/>
                </a:solidFill>
              </a:rPr>
              <a:t>协议的接口和类。主要有</a:t>
            </a:r>
            <a:endParaRPr lang="en-US" altLang="zh-CN" dirty="0">
              <a:solidFill>
                <a:srgbClr val="FF0000"/>
              </a:solidFill>
            </a:endParaRPr>
          </a:p>
          <a:p>
            <a:pPr lvl="1">
              <a:lnSpc>
                <a:spcPct val="170000"/>
              </a:lnSpc>
            </a:pPr>
            <a:r>
              <a:rPr lang="en-US" altLang="zh-CN" dirty="0" err="1">
                <a:solidFill>
                  <a:srgbClr val="FF0000"/>
                </a:solidFill>
              </a:rPr>
              <a:t>javax</a:t>
            </a:r>
            <a:r>
              <a:rPr lang="en-US" altLang="zh-CN" dirty="0">
                <a:solidFill>
                  <a:srgbClr val="FF0000"/>
                </a:solidFill>
              </a:rPr>
              <a:t>. </a:t>
            </a:r>
            <a:r>
              <a:rPr lang="en-US" altLang="zh-CN" dirty="0" err="1">
                <a:solidFill>
                  <a:srgbClr val="FF0000"/>
                </a:solidFill>
              </a:rPr>
              <a:t>servlet.http.HttpServlet</a:t>
            </a:r>
            <a:r>
              <a:rPr lang="zh-CN" altLang="en-US" dirty="0">
                <a:solidFill>
                  <a:srgbClr val="FF0000"/>
                </a:solidFill>
              </a:rPr>
              <a:t>类</a:t>
            </a:r>
            <a:endParaRPr lang="en-US" altLang="zh-CN" dirty="0">
              <a:solidFill>
                <a:srgbClr val="FF0000"/>
              </a:solidFill>
            </a:endParaRPr>
          </a:p>
          <a:p>
            <a:pPr lvl="1">
              <a:lnSpc>
                <a:spcPct val="170000"/>
              </a:lnSpc>
            </a:pPr>
            <a:r>
              <a:rPr lang="en-US" altLang="zh-CN" dirty="0" err="1">
                <a:solidFill>
                  <a:srgbClr val="FF0000"/>
                </a:solidFill>
              </a:rPr>
              <a:t>javax</a:t>
            </a:r>
            <a:r>
              <a:rPr lang="en-US" altLang="zh-CN" dirty="0">
                <a:solidFill>
                  <a:srgbClr val="FF0000"/>
                </a:solidFill>
              </a:rPr>
              <a:t>. </a:t>
            </a:r>
            <a:r>
              <a:rPr lang="en-US" altLang="zh-CN" dirty="0" err="1">
                <a:solidFill>
                  <a:srgbClr val="FF0000"/>
                </a:solidFill>
              </a:rPr>
              <a:t>servlet.http.HttpServletRequest</a:t>
            </a:r>
            <a:r>
              <a:rPr lang="zh-CN" altLang="en-US" dirty="0">
                <a:solidFill>
                  <a:srgbClr val="FF0000"/>
                </a:solidFill>
              </a:rPr>
              <a:t>接口</a:t>
            </a:r>
            <a:endParaRPr lang="en-US" altLang="zh-CN" dirty="0">
              <a:solidFill>
                <a:srgbClr val="FF0000"/>
              </a:solidFill>
            </a:endParaRPr>
          </a:p>
          <a:p>
            <a:pPr lvl="1">
              <a:lnSpc>
                <a:spcPct val="170000"/>
              </a:lnSpc>
            </a:pPr>
            <a:r>
              <a:rPr lang="en-US" altLang="zh-CN" dirty="0" err="1">
                <a:solidFill>
                  <a:srgbClr val="FF0000"/>
                </a:solidFill>
              </a:rPr>
              <a:t>javax</a:t>
            </a:r>
            <a:r>
              <a:rPr lang="en-US" altLang="zh-CN" dirty="0">
                <a:solidFill>
                  <a:srgbClr val="FF0000"/>
                </a:solidFill>
              </a:rPr>
              <a:t>. </a:t>
            </a:r>
            <a:r>
              <a:rPr lang="en-US" altLang="zh-CN" dirty="0" err="1">
                <a:solidFill>
                  <a:srgbClr val="FF0000"/>
                </a:solidFill>
              </a:rPr>
              <a:t>servlet.http.HttpServletResponse</a:t>
            </a:r>
            <a:r>
              <a:rPr lang="zh-CN" altLang="en-US" dirty="0">
                <a:solidFill>
                  <a:srgbClr val="FF0000"/>
                </a:solidFill>
              </a:rPr>
              <a:t>接口</a:t>
            </a:r>
            <a:endParaRPr lang="en-US" altLang="zh-CN" dirty="0">
              <a:solidFill>
                <a:srgbClr val="FF0000"/>
              </a:solidFill>
            </a:endParaRPr>
          </a:p>
          <a:p>
            <a:pPr marL="457200" lvl="1" indent="0">
              <a:buNone/>
            </a:pPr>
            <a:endParaRPr lang="en-US" altLang="zh-CN" dirty="0">
              <a:solidFill>
                <a:srgbClr val="FF0000"/>
              </a:solidFill>
            </a:endParaRPr>
          </a:p>
          <a:p>
            <a:pPr lvl="1"/>
            <a:endParaRPr lang="en-US" altLang="zh-CN" dirty="0">
              <a:solidFill>
                <a:srgbClr val="FF0000"/>
              </a:solidFill>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22</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8.2.1  Servlet</a:t>
            </a:r>
            <a:r>
              <a:rPr lang="zh-CN" altLang="en-US" dirty="0"/>
              <a:t>的体系结构</a:t>
            </a:r>
            <a:endParaRPr lang="en-US" altLang="zh-CN" dirty="0"/>
          </a:p>
        </p:txBody>
      </p:sp>
    </p:spTree>
    <p:extLst>
      <p:ext uri="{BB962C8B-B14F-4D97-AF65-F5344CB8AC3E}">
        <p14:creationId xmlns:p14="http://schemas.microsoft.com/office/powerpoint/2010/main" val="156836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0" y="476672"/>
            <a:ext cx="8604448" cy="5472608"/>
          </a:xfrm>
        </p:spPr>
        <p:txBody>
          <a:bodyPr/>
          <a:lstStyle/>
          <a:p>
            <a:r>
              <a:rPr lang="en-US" altLang="zh-CN" dirty="0">
                <a:solidFill>
                  <a:srgbClr val="0000FF"/>
                </a:solidFill>
              </a:rPr>
              <a:t>Servlet API</a:t>
            </a:r>
            <a:r>
              <a:rPr lang="zh-CN" altLang="en-US" dirty="0">
                <a:solidFill>
                  <a:srgbClr val="0000FF"/>
                </a:solidFill>
              </a:rPr>
              <a:t>的主要接口和类之间的关系：</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23</a:t>
            </a:fld>
            <a:r>
              <a:rPr lang="en-US" altLang="zh-CN"/>
              <a:t>-</a:t>
            </a:r>
            <a:endParaRPr lang="zh-CN"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61"/>
          <a:stretch/>
        </p:blipFill>
        <p:spPr bwMode="auto">
          <a:xfrm>
            <a:off x="1259632" y="1772816"/>
            <a:ext cx="6408712" cy="368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511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24</a:t>
            </a:fld>
            <a:r>
              <a:rPr lang="en-US" altLang="zh-CN"/>
              <a:t>-</a:t>
            </a:r>
            <a:endParaRPr lang="zh-CN" altLang="en-US" dirty="0"/>
          </a:p>
        </p:txBody>
      </p:sp>
      <p:grpSp>
        <p:nvGrpSpPr>
          <p:cNvPr id="5" name="Group 4"/>
          <p:cNvGrpSpPr>
            <a:grpSpLocks/>
          </p:cNvGrpSpPr>
          <p:nvPr/>
        </p:nvGrpSpPr>
        <p:grpSpPr bwMode="auto">
          <a:xfrm>
            <a:off x="2267744" y="908720"/>
            <a:ext cx="4231942" cy="4950882"/>
            <a:chOff x="1488" y="1776"/>
            <a:chExt cx="2112" cy="2352"/>
          </a:xfrm>
        </p:grpSpPr>
        <p:sp>
          <p:nvSpPr>
            <p:cNvPr id="6" name="Rectangle 5"/>
            <p:cNvSpPr>
              <a:spLocks noChangeArrowheads="1"/>
            </p:cNvSpPr>
            <p:nvPr/>
          </p:nvSpPr>
          <p:spPr bwMode="auto">
            <a:xfrm>
              <a:off x="1694" y="3801"/>
              <a:ext cx="1810" cy="327"/>
            </a:xfrm>
            <a:prstGeom prst="rect">
              <a:avLst/>
            </a:prstGeom>
            <a:noFill/>
            <a:ln w="9525">
              <a:noFill/>
              <a:miter lim="800000"/>
              <a:headEnd/>
              <a:tailEnd/>
            </a:ln>
            <a:effectLst/>
          </p:spPr>
          <p:txBody>
            <a:bodyPr/>
            <a:lstStyle/>
            <a:p>
              <a:pPr algn="ctr" eaLnBrk="0" hangingPunct="0"/>
              <a:r>
                <a:rPr kumimoji="0" lang="zh-CN" altLang="en-US" sz="2000" b="1" dirty="0">
                  <a:solidFill>
                    <a:srgbClr val="FF0000"/>
                  </a:solidFill>
                  <a:latin typeface="Tahoma" pitchFamily="34" charset="0"/>
                  <a:cs typeface="Times New Roman" pitchFamily="18" charset="0"/>
                </a:rPr>
                <a:t>用户自定义的 </a:t>
              </a:r>
              <a:r>
                <a:rPr kumimoji="0" lang="en-US" altLang="zh-CN" sz="2000" b="1" dirty="0" err="1">
                  <a:solidFill>
                    <a:srgbClr val="FF0000"/>
                  </a:solidFill>
                  <a:latin typeface="Tahoma" pitchFamily="34" charset="0"/>
                  <a:cs typeface="Times New Roman" pitchFamily="18" charset="0"/>
                </a:rPr>
                <a:t>Servlet</a:t>
              </a:r>
              <a:endParaRPr kumimoji="0" lang="en-US" altLang="zh-CN" sz="2000" b="1" dirty="0">
                <a:solidFill>
                  <a:srgbClr val="FF0000"/>
                </a:solidFill>
                <a:latin typeface="Tahoma" pitchFamily="34" charset="0"/>
                <a:cs typeface="Times New Roman" pitchFamily="18" charset="0"/>
              </a:endParaRPr>
            </a:p>
          </p:txBody>
        </p:sp>
        <p:sp>
          <p:nvSpPr>
            <p:cNvPr id="7" name="Rectangle 6"/>
            <p:cNvSpPr>
              <a:spLocks noChangeArrowheads="1"/>
            </p:cNvSpPr>
            <p:nvPr/>
          </p:nvSpPr>
          <p:spPr bwMode="auto">
            <a:xfrm>
              <a:off x="1680" y="2509"/>
              <a:ext cx="1810" cy="327"/>
            </a:xfrm>
            <a:prstGeom prst="rect">
              <a:avLst/>
            </a:prstGeom>
            <a:noFill/>
            <a:ln w="9525">
              <a:noFill/>
              <a:miter lim="800000"/>
              <a:headEnd/>
              <a:tailEnd/>
            </a:ln>
            <a:effectLst/>
          </p:spPr>
          <p:txBody>
            <a:bodyPr/>
            <a:lstStyle/>
            <a:p>
              <a:pPr algn="ctr" eaLnBrk="0" hangingPunct="0"/>
              <a:r>
                <a:rPr kumimoji="0" lang="en-US" altLang="zh-CN" sz="2000" b="1" dirty="0" err="1">
                  <a:latin typeface="Tahoma" pitchFamily="34" charset="0"/>
                  <a:cs typeface="Times New Roman" pitchFamily="18" charset="0"/>
                </a:rPr>
                <a:t>GenericServlet</a:t>
              </a:r>
              <a:r>
                <a:rPr kumimoji="0" lang="zh-CN" altLang="en-US" sz="2000" b="1" dirty="0">
                  <a:latin typeface="Tahoma" pitchFamily="34" charset="0"/>
                  <a:cs typeface="Times New Roman" pitchFamily="18" charset="0"/>
                </a:rPr>
                <a:t>抽象类</a:t>
              </a:r>
              <a:endParaRPr kumimoji="0" lang="en-US" altLang="zh-CN" sz="2000" b="1" dirty="0">
                <a:latin typeface="Tahoma" pitchFamily="34" charset="0"/>
                <a:cs typeface="Times New Roman" pitchFamily="18" charset="0"/>
              </a:endParaRPr>
            </a:p>
          </p:txBody>
        </p:sp>
        <p:sp>
          <p:nvSpPr>
            <p:cNvPr id="8" name="Rectangle 7"/>
            <p:cNvSpPr>
              <a:spLocks noChangeArrowheads="1"/>
            </p:cNvSpPr>
            <p:nvPr/>
          </p:nvSpPr>
          <p:spPr bwMode="auto">
            <a:xfrm>
              <a:off x="1680" y="3110"/>
              <a:ext cx="1810" cy="322"/>
            </a:xfrm>
            <a:prstGeom prst="rect">
              <a:avLst/>
            </a:prstGeom>
            <a:noFill/>
            <a:ln w="9525">
              <a:noFill/>
              <a:miter lim="800000"/>
              <a:headEnd/>
              <a:tailEnd/>
            </a:ln>
            <a:effectLst/>
          </p:spPr>
          <p:txBody>
            <a:bodyPr/>
            <a:lstStyle/>
            <a:p>
              <a:pPr algn="ctr" eaLnBrk="0" hangingPunct="0"/>
              <a:r>
                <a:rPr kumimoji="0" lang="en-US" altLang="zh-CN" sz="2000" b="1" dirty="0" err="1">
                  <a:latin typeface="Tahoma" pitchFamily="34" charset="0"/>
                  <a:cs typeface="Times New Roman" pitchFamily="18" charset="0"/>
                </a:rPr>
                <a:t>HttpServlet</a:t>
              </a:r>
              <a:r>
                <a:rPr kumimoji="0" lang="zh-CN" altLang="en-US" sz="2000" b="1" dirty="0">
                  <a:latin typeface="Tahoma" pitchFamily="34" charset="0"/>
                  <a:cs typeface="Times New Roman" pitchFamily="18" charset="0"/>
                </a:rPr>
                <a:t>抽象类</a:t>
              </a:r>
              <a:endParaRPr kumimoji="0" lang="en-US" altLang="zh-CN" sz="2000" b="1" dirty="0">
                <a:latin typeface="Tahoma" pitchFamily="34" charset="0"/>
                <a:cs typeface="Times New Roman" pitchFamily="18" charset="0"/>
              </a:endParaRPr>
            </a:p>
          </p:txBody>
        </p:sp>
        <p:sp>
          <p:nvSpPr>
            <p:cNvPr id="9" name="Line 8"/>
            <p:cNvSpPr>
              <a:spLocks noChangeShapeType="1"/>
            </p:cNvSpPr>
            <p:nvPr/>
          </p:nvSpPr>
          <p:spPr bwMode="auto">
            <a:xfrm>
              <a:off x="2585" y="2160"/>
              <a:ext cx="0" cy="219"/>
            </a:xfrm>
            <a:prstGeom prst="line">
              <a:avLst/>
            </a:prstGeom>
            <a:noFill/>
            <a:ln w="9525">
              <a:solidFill>
                <a:srgbClr val="000000"/>
              </a:solidFill>
              <a:round/>
              <a:headEnd/>
              <a:tailEnd type="triangle" w="med" len="med"/>
            </a:ln>
            <a:effectLst/>
          </p:spPr>
          <p:txBody>
            <a:bodyPr/>
            <a:lstStyle/>
            <a:p>
              <a:endParaRPr lang="zh-CN" altLang="en-US" sz="2000" b="1"/>
            </a:p>
          </p:txBody>
        </p:sp>
        <p:sp>
          <p:nvSpPr>
            <p:cNvPr id="10" name="Line 9"/>
            <p:cNvSpPr>
              <a:spLocks noChangeShapeType="1"/>
            </p:cNvSpPr>
            <p:nvPr/>
          </p:nvSpPr>
          <p:spPr bwMode="auto">
            <a:xfrm>
              <a:off x="2585" y="2793"/>
              <a:ext cx="0" cy="218"/>
            </a:xfrm>
            <a:prstGeom prst="line">
              <a:avLst/>
            </a:prstGeom>
            <a:noFill/>
            <a:ln w="9525">
              <a:solidFill>
                <a:srgbClr val="000000"/>
              </a:solidFill>
              <a:round/>
              <a:headEnd/>
              <a:tailEnd type="triangle" w="med" len="med"/>
            </a:ln>
            <a:effectLst/>
          </p:spPr>
          <p:txBody>
            <a:bodyPr/>
            <a:lstStyle/>
            <a:p>
              <a:endParaRPr lang="zh-CN" altLang="en-US" sz="2000" b="1"/>
            </a:p>
          </p:txBody>
        </p:sp>
        <p:sp>
          <p:nvSpPr>
            <p:cNvPr id="11" name="Line 10"/>
            <p:cNvSpPr>
              <a:spLocks noChangeShapeType="1"/>
            </p:cNvSpPr>
            <p:nvPr/>
          </p:nvSpPr>
          <p:spPr bwMode="auto">
            <a:xfrm>
              <a:off x="2585" y="3429"/>
              <a:ext cx="0" cy="219"/>
            </a:xfrm>
            <a:prstGeom prst="line">
              <a:avLst/>
            </a:prstGeom>
            <a:noFill/>
            <a:ln w="9525">
              <a:solidFill>
                <a:srgbClr val="000000"/>
              </a:solidFill>
              <a:round/>
              <a:headEnd/>
              <a:tailEnd type="triangle" w="med" len="med"/>
            </a:ln>
            <a:effectLst/>
          </p:spPr>
          <p:txBody>
            <a:bodyPr/>
            <a:lstStyle/>
            <a:p>
              <a:endParaRPr lang="zh-CN" altLang="en-US" sz="2000" b="1"/>
            </a:p>
          </p:txBody>
        </p:sp>
        <p:grpSp>
          <p:nvGrpSpPr>
            <p:cNvPr id="12" name="Group 11"/>
            <p:cNvGrpSpPr>
              <a:grpSpLocks/>
            </p:cNvGrpSpPr>
            <p:nvPr/>
          </p:nvGrpSpPr>
          <p:grpSpPr bwMode="auto">
            <a:xfrm>
              <a:off x="1536" y="1776"/>
              <a:ext cx="2064" cy="423"/>
              <a:chOff x="1584" y="1824"/>
              <a:chExt cx="2064" cy="423"/>
            </a:xfrm>
          </p:grpSpPr>
          <p:sp>
            <p:nvSpPr>
              <p:cNvPr id="16" name="Rectangle 12"/>
              <p:cNvSpPr>
                <a:spLocks noChangeArrowheads="1"/>
              </p:cNvSpPr>
              <p:nvPr/>
            </p:nvSpPr>
            <p:spPr bwMode="auto">
              <a:xfrm>
                <a:off x="1680" y="1920"/>
                <a:ext cx="1810" cy="327"/>
              </a:xfrm>
              <a:prstGeom prst="rect">
                <a:avLst/>
              </a:prstGeom>
              <a:noFill/>
              <a:ln w="9525">
                <a:noFill/>
                <a:miter lim="800000"/>
                <a:headEnd/>
                <a:tailEnd/>
              </a:ln>
              <a:effectLst/>
            </p:spPr>
            <p:txBody>
              <a:bodyPr/>
              <a:lstStyle/>
              <a:p>
                <a:pPr algn="ctr" eaLnBrk="0" hangingPunct="0"/>
                <a:r>
                  <a:rPr kumimoji="0" lang="en-US" altLang="zh-CN" sz="2000" b="1" dirty="0">
                    <a:latin typeface="Tahoma" pitchFamily="34" charset="0"/>
                    <a:cs typeface="Times New Roman" pitchFamily="18" charset="0"/>
                  </a:rPr>
                  <a:t>Servlet</a:t>
                </a:r>
                <a:r>
                  <a:rPr kumimoji="0" lang="zh-CN" altLang="en-US" sz="2000" b="1" dirty="0">
                    <a:latin typeface="Tahoma" pitchFamily="34" charset="0"/>
                    <a:cs typeface="Times New Roman" pitchFamily="18" charset="0"/>
                  </a:rPr>
                  <a:t>接口</a:t>
                </a:r>
                <a:endParaRPr kumimoji="0" lang="en-US" altLang="zh-CN" sz="2000" b="1" dirty="0">
                  <a:latin typeface="Tahoma" pitchFamily="34" charset="0"/>
                  <a:cs typeface="Times New Roman" pitchFamily="18" charset="0"/>
                </a:endParaRPr>
              </a:p>
            </p:txBody>
          </p:sp>
          <p:sp>
            <p:nvSpPr>
              <p:cNvPr id="17" name="Oval 13"/>
              <p:cNvSpPr>
                <a:spLocks noChangeArrowheads="1"/>
              </p:cNvSpPr>
              <p:nvPr/>
            </p:nvSpPr>
            <p:spPr bwMode="auto">
              <a:xfrm>
                <a:off x="1584" y="1824"/>
                <a:ext cx="2064" cy="384"/>
              </a:xfrm>
              <a:prstGeom prst="ellipse">
                <a:avLst/>
              </a:prstGeom>
              <a:noFill/>
              <a:ln w="9525">
                <a:solidFill>
                  <a:schemeClr val="tx1"/>
                </a:solidFill>
                <a:round/>
                <a:headEnd/>
                <a:tailEnd/>
              </a:ln>
              <a:effectLst/>
            </p:spPr>
            <p:txBody>
              <a:bodyPr wrap="none" anchor="ctr"/>
              <a:lstStyle/>
              <a:p>
                <a:endParaRPr lang="zh-CN" altLang="en-US" sz="2000" b="1"/>
              </a:p>
            </p:txBody>
          </p:sp>
        </p:grpSp>
        <p:sp>
          <p:nvSpPr>
            <p:cNvPr id="13" name="Oval 14"/>
            <p:cNvSpPr>
              <a:spLocks noChangeArrowheads="1"/>
            </p:cNvSpPr>
            <p:nvPr/>
          </p:nvSpPr>
          <p:spPr bwMode="auto">
            <a:xfrm>
              <a:off x="1536" y="2400"/>
              <a:ext cx="2064" cy="384"/>
            </a:xfrm>
            <a:prstGeom prst="ellipse">
              <a:avLst/>
            </a:prstGeom>
            <a:noFill/>
            <a:ln w="9525">
              <a:solidFill>
                <a:schemeClr val="tx1"/>
              </a:solidFill>
              <a:round/>
              <a:headEnd/>
              <a:tailEnd/>
            </a:ln>
            <a:effectLst/>
          </p:spPr>
          <p:txBody>
            <a:bodyPr wrap="none" anchor="ctr"/>
            <a:lstStyle/>
            <a:p>
              <a:endParaRPr lang="zh-CN" altLang="en-US" sz="2000" b="1"/>
            </a:p>
          </p:txBody>
        </p:sp>
        <p:sp>
          <p:nvSpPr>
            <p:cNvPr id="14" name="Oval 15"/>
            <p:cNvSpPr>
              <a:spLocks noChangeArrowheads="1"/>
            </p:cNvSpPr>
            <p:nvPr/>
          </p:nvSpPr>
          <p:spPr bwMode="auto">
            <a:xfrm>
              <a:off x="1536" y="3648"/>
              <a:ext cx="2064" cy="480"/>
            </a:xfrm>
            <a:prstGeom prst="ellipse">
              <a:avLst/>
            </a:prstGeom>
            <a:noFill/>
            <a:ln w="9525">
              <a:solidFill>
                <a:schemeClr val="tx1"/>
              </a:solidFill>
              <a:round/>
              <a:headEnd/>
              <a:tailEnd/>
            </a:ln>
            <a:effectLst/>
          </p:spPr>
          <p:txBody>
            <a:bodyPr wrap="none" anchor="ctr"/>
            <a:lstStyle/>
            <a:p>
              <a:endParaRPr lang="zh-CN" altLang="en-US" sz="2000" b="1"/>
            </a:p>
          </p:txBody>
        </p:sp>
        <p:sp>
          <p:nvSpPr>
            <p:cNvPr id="15" name="Oval 16"/>
            <p:cNvSpPr>
              <a:spLocks noChangeArrowheads="1"/>
            </p:cNvSpPr>
            <p:nvPr/>
          </p:nvSpPr>
          <p:spPr bwMode="auto">
            <a:xfrm>
              <a:off x="1488" y="3024"/>
              <a:ext cx="2064" cy="384"/>
            </a:xfrm>
            <a:prstGeom prst="ellipse">
              <a:avLst/>
            </a:prstGeom>
            <a:noFill/>
            <a:ln w="9525">
              <a:solidFill>
                <a:schemeClr val="tx1"/>
              </a:solidFill>
              <a:round/>
              <a:headEnd/>
              <a:tailEnd/>
            </a:ln>
            <a:effectLst/>
          </p:spPr>
          <p:txBody>
            <a:bodyPr wrap="none" anchor="ctr"/>
            <a:lstStyle/>
            <a:p>
              <a:endParaRPr lang="zh-CN" altLang="en-US" sz="2000" b="1"/>
            </a:p>
          </p:txBody>
        </p:sp>
      </p:grpSp>
      <p:sp>
        <p:nvSpPr>
          <p:cNvPr id="2" name="矩形 1"/>
          <p:cNvSpPr/>
          <p:nvPr/>
        </p:nvSpPr>
        <p:spPr>
          <a:xfrm>
            <a:off x="4283968" y="4344026"/>
            <a:ext cx="1152128" cy="423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继承</a:t>
            </a:r>
          </a:p>
        </p:txBody>
      </p:sp>
      <p:sp>
        <p:nvSpPr>
          <p:cNvPr id="18" name="矩形 17"/>
          <p:cNvSpPr/>
          <p:nvPr/>
        </p:nvSpPr>
        <p:spPr>
          <a:xfrm>
            <a:off x="4283968" y="3112621"/>
            <a:ext cx="1152128" cy="423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继承</a:t>
            </a:r>
          </a:p>
        </p:txBody>
      </p:sp>
      <p:sp>
        <p:nvSpPr>
          <p:cNvPr id="19" name="矩形 18"/>
          <p:cNvSpPr/>
          <p:nvPr/>
        </p:nvSpPr>
        <p:spPr>
          <a:xfrm>
            <a:off x="4283968" y="1755146"/>
            <a:ext cx="1152128" cy="423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实现</a:t>
            </a:r>
          </a:p>
        </p:txBody>
      </p:sp>
    </p:spTree>
    <p:extLst>
      <p:ext uri="{BB962C8B-B14F-4D97-AF65-F5344CB8AC3E}">
        <p14:creationId xmlns:p14="http://schemas.microsoft.com/office/powerpoint/2010/main" val="1056766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7544" y="548680"/>
            <a:ext cx="8496944" cy="5760640"/>
          </a:xfrm>
        </p:spPr>
        <p:txBody>
          <a:bodyPr/>
          <a:lstStyle/>
          <a:p>
            <a:pPr marL="0" indent="0">
              <a:buNone/>
            </a:pPr>
            <a:r>
              <a:rPr lang="en-US" altLang="zh-CN" dirty="0">
                <a:solidFill>
                  <a:srgbClr val="0000FF"/>
                </a:solidFill>
              </a:rPr>
              <a:t>1</a:t>
            </a:r>
            <a:r>
              <a:rPr lang="zh-CN" altLang="en-US" dirty="0">
                <a:solidFill>
                  <a:srgbClr val="0000FF"/>
                </a:solidFill>
              </a:rPr>
              <a:t>、</a:t>
            </a:r>
            <a:r>
              <a:rPr lang="en-US" altLang="zh-CN" dirty="0">
                <a:solidFill>
                  <a:srgbClr val="0000FF"/>
                </a:solidFill>
              </a:rPr>
              <a:t>Servlet</a:t>
            </a:r>
            <a:r>
              <a:rPr lang="zh-CN" altLang="en-US" dirty="0">
                <a:solidFill>
                  <a:srgbClr val="0000FF"/>
                </a:solidFill>
              </a:rPr>
              <a:t>接口</a:t>
            </a:r>
            <a:endParaRPr lang="en-US" altLang="zh-CN" dirty="0">
              <a:solidFill>
                <a:srgbClr val="0000FF"/>
              </a:solidFill>
            </a:endParaRPr>
          </a:p>
          <a:p>
            <a:r>
              <a:rPr lang="zh-CN" altLang="en-US" sz="2400" dirty="0"/>
              <a:t>所有的</a:t>
            </a:r>
            <a:r>
              <a:rPr lang="en-US" altLang="zh-CN" sz="2400" dirty="0"/>
              <a:t>Servlet</a:t>
            </a:r>
            <a:r>
              <a:rPr lang="zh-CN" altLang="en-US" sz="2400" dirty="0"/>
              <a:t>都必须直接或间接地实现</a:t>
            </a:r>
            <a:r>
              <a:rPr lang="en-US" altLang="zh-CN" sz="2400" dirty="0" err="1"/>
              <a:t>javax.servlet.Servlet</a:t>
            </a:r>
            <a:r>
              <a:rPr lang="zh-CN" altLang="en-US" sz="2400" dirty="0"/>
              <a:t>接口；</a:t>
            </a:r>
            <a:endParaRPr lang="en-US" altLang="zh-CN" sz="2400" dirty="0"/>
          </a:p>
          <a:p>
            <a:r>
              <a:rPr lang="en-US" altLang="zh-CN" sz="2400" dirty="0"/>
              <a:t>Servlet</a:t>
            </a:r>
            <a:r>
              <a:rPr lang="zh-CN" altLang="en-US" sz="2400" dirty="0"/>
              <a:t>接口规定了必须由</a:t>
            </a:r>
            <a:r>
              <a:rPr lang="en-US" altLang="zh-CN" sz="2400" dirty="0"/>
              <a:t>Servlet</a:t>
            </a:r>
            <a:r>
              <a:rPr lang="zh-CN" altLang="en-US" sz="2400" dirty="0"/>
              <a:t>类实现并且由</a:t>
            </a:r>
            <a:r>
              <a:rPr lang="en-US" altLang="zh-CN" sz="2400" dirty="0"/>
              <a:t>Servlet</a:t>
            </a:r>
            <a:r>
              <a:rPr lang="zh-CN" altLang="en-US" sz="2400" dirty="0"/>
              <a:t>引擎识别和管理的方法集；</a:t>
            </a:r>
            <a:endParaRPr lang="en-US" altLang="zh-CN" sz="2400" dirty="0"/>
          </a:p>
          <a:p>
            <a:r>
              <a:rPr lang="en-US" altLang="zh-CN" sz="2400" dirty="0"/>
              <a:t>Servlet</a:t>
            </a:r>
            <a:r>
              <a:rPr lang="zh-CN" altLang="en-US" sz="2400" dirty="0"/>
              <a:t>接口的基本目标是提供与</a:t>
            </a:r>
            <a:r>
              <a:rPr lang="en-US" altLang="zh-CN" sz="2400" dirty="0"/>
              <a:t>Servlet</a:t>
            </a:r>
            <a:r>
              <a:rPr lang="zh-CN" altLang="en-US" sz="2400" dirty="0"/>
              <a:t>生命周期相关的方法，如</a:t>
            </a:r>
            <a:r>
              <a:rPr lang="en-US" altLang="zh-CN" sz="2400" dirty="0" err="1">
                <a:solidFill>
                  <a:srgbClr val="FF0000"/>
                </a:solidFill>
              </a:rPr>
              <a:t>init</a:t>
            </a:r>
            <a:r>
              <a:rPr lang="en-US" altLang="zh-CN" sz="2400" dirty="0">
                <a:solidFill>
                  <a:srgbClr val="FF0000"/>
                </a:solidFill>
              </a:rPr>
              <a:t>()</a:t>
            </a:r>
            <a:r>
              <a:rPr lang="zh-CN" altLang="en-US" sz="2400" dirty="0">
                <a:solidFill>
                  <a:srgbClr val="FF0000"/>
                </a:solidFill>
              </a:rPr>
              <a:t>、</a:t>
            </a:r>
            <a:r>
              <a:rPr lang="en-US" altLang="zh-CN" sz="2400" dirty="0">
                <a:solidFill>
                  <a:srgbClr val="FF0000"/>
                </a:solidFill>
              </a:rPr>
              <a:t>service()</a:t>
            </a:r>
            <a:r>
              <a:rPr lang="zh-CN" altLang="en-US" sz="2400" dirty="0">
                <a:solidFill>
                  <a:srgbClr val="FF0000"/>
                </a:solidFill>
              </a:rPr>
              <a:t>、</a:t>
            </a:r>
            <a:r>
              <a:rPr lang="en-US" altLang="zh-CN" sz="2400" dirty="0">
                <a:solidFill>
                  <a:srgbClr val="FF0000"/>
                </a:solidFill>
              </a:rPr>
              <a:t>destroy()</a:t>
            </a:r>
            <a:r>
              <a:rPr lang="zh-CN" altLang="en-US" sz="2400" dirty="0"/>
              <a:t>等。</a:t>
            </a:r>
            <a:endParaRPr lang="en-US" altLang="zh-CN"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25</a:t>
            </a:fld>
            <a:r>
              <a:rPr lang="en-US" altLang="zh-CN"/>
              <a:t>-</a:t>
            </a:r>
            <a:endParaRPr lang="zh-CN" altLang="en-US" dirty="0"/>
          </a:p>
        </p:txBody>
      </p:sp>
    </p:spTree>
    <p:extLst>
      <p:ext uri="{BB962C8B-B14F-4D97-AF65-F5344CB8AC3E}">
        <p14:creationId xmlns:p14="http://schemas.microsoft.com/office/powerpoint/2010/main" val="2498594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9512" y="404664"/>
            <a:ext cx="8856984" cy="5544616"/>
          </a:xfrm>
        </p:spPr>
        <p:txBody>
          <a:bodyPr/>
          <a:lstStyle/>
          <a:p>
            <a:r>
              <a:rPr lang="en-US" altLang="zh-CN" dirty="0" err="1">
                <a:solidFill>
                  <a:srgbClr val="0000FF"/>
                </a:solidFill>
              </a:rPr>
              <a:t>javax.servlet.Servlet</a:t>
            </a:r>
            <a:r>
              <a:rPr lang="zh-CN" altLang="en-US" dirty="0">
                <a:solidFill>
                  <a:srgbClr val="0000FF"/>
                </a:solidFill>
              </a:rPr>
              <a:t>接口的源码：</a:t>
            </a:r>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26</a:t>
            </a:fld>
            <a:r>
              <a:rPr lang="en-US" altLang="zh-CN"/>
              <a:t>-</a:t>
            </a:r>
            <a:endParaRPr lang="zh-CN" altLang="en-US" dirty="0"/>
          </a:p>
        </p:txBody>
      </p:sp>
      <p:sp>
        <p:nvSpPr>
          <p:cNvPr id="4" name="圆角矩形 3"/>
          <p:cNvSpPr/>
          <p:nvPr/>
        </p:nvSpPr>
        <p:spPr>
          <a:xfrm>
            <a:off x="611560" y="1268760"/>
            <a:ext cx="7992888" cy="5184576"/>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r>
              <a:rPr lang="en-US" altLang="zh-CN" sz="2000" dirty="0">
                <a:solidFill>
                  <a:schemeClr val="tx1"/>
                </a:solidFill>
              </a:rPr>
              <a:t>public interface Servlet {</a:t>
            </a:r>
          </a:p>
          <a:p>
            <a:pPr>
              <a:lnSpc>
                <a:spcPct val="130000"/>
              </a:lnSpc>
            </a:pPr>
            <a:r>
              <a:rPr lang="en-US" altLang="zh-CN" sz="2000" dirty="0">
                <a:solidFill>
                  <a:schemeClr val="tx1"/>
                </a:solidFill>
              </a:rPr>
              <a:t> //</a:t>
            </a:r>
            <a:r>
              <a:rPr lang="zh-CN" altLang="en-US" sz="2000" dirty="0">
                <a:solidFill>
                  <a:schemeClr val="tx1"/>
                </a:solidFill>
              </a:rPr>
              <a:t>容器在启动的被调用</a:t>
            </a:r>
            <a:r>
              <a:rPr lang="en-US" altLang="zh-CN" sz="2000" dirty="0">
                <a:solidFill>
                  <a:schemeClr val="tx1"/>
                </a:solidFill>
              </a:rPr>
              <a:t>,</a:t>
            </a:r>
            <a:r>
              <a:rPr lang="zh-CN" altLang="en-US" sz="2000" dirty="0">
                <a:solidFill>
                  <a:schemeClr val="tx1"/>
                </a:solidFill>
              </a:rPr>
              <a:t>仅调用一次 </a:t>
            </a:r>
            <a:endParaRPr lang="en-US" altLang="zh-CN" sz="2000" dirty="0">
              <a:solidFill>
                <a:schemeClr val="tx1"/>
              </a:solidFill>
            </a:endParaRPr>
          </a:p>
          <a:p>
            <a:pPr>
              <a:lnSpc>
                <a:spcPct val="130000"/>
              </a:lnSpc>
            </a:pPr>
            <a:r>
              <a:rPr lang="en-US" altLang="zh-CN" sz="2000" dirty="0">
                <a:solidFill>
                  <a:schemeClr val="tx1"/>
                </a:solidFill>
              </a:rPr>
              <a:t>void </a:t>
            </a:r>
            <a:r>
              <a:rPr lang="en-US" altLang="zh-CN" sz="2000" dirty="0" err="1">
                <a:solidFill>
                  <a:srgbClr val="0000CC"/>
                </a:solidFill>
              </a:rPr>
              <a:t>init</a:t>
            </a:r>
            <a:r>
              <a:rPr lang="en-US" altLang="zh-CN" sz="2000" dirty="0">
                <a:solidFill>
                  <a:schemeClr val="tx1"/>
                </a:solidFill>
              </a:rPr>
              <a:t>(</a:t>
            </a:r>
            <a:r>
              <a:rPr lang="en-US" altLang="zh-CN" sz="2000" dirty="0" err="1">
                <a:solidFill>
                  <a:schemeClr val="tx1"/>
                </a:solidFill>
              </a:rPr>
              <a:t>ServletConfig</a:t>
            </a:r>
            <a:r>
              <a:rPr lang="en-US" altLang="zh-CN" sz="2000" dirty="0">
                <a:solidFill>
                  <a:schemeClr val="tx1"/>
                </a:solidFill>
              </a:rPr>
              <a:t> </a:t>
            </a:r>
            <a:r>
              <a:rPr lang="en-US" altLang="zh-CN" sz="2000" dirty="0" err="1">
                <a:solidFill>
                  <a:schemeClr val="tx1"/>
                </a:solidFill>
              </a:rPr>
              <a:t>config</a:t>
            </a:r>
            <a:r>
              <a:rPr lang="en-US" altLang="zh-CN" sz="2000" dirty="0">
                <a:solidFill>
                  <a:schemeClr val="tx1"/>
                </a:solidFill>
              </a:rPr>
              <a:t>) throws </a:t>
            </a:r>
            <a:r>
              <a:rPr lang="en-US" altLang="zh-CN" sz="2000" dirty="0" err="1">
                <a:solidFill>
                  <a:schemeClr val="tx1"/>
                </a:solidFill>
              </a:rPr>
              <a:t>ServletException</a:t>
            </a:r>
            <a:r>
              <a:rPr lang="en-US" altLang="zh-CN" sz="2000" dirty="0">
                <a:solidFill>
                  <a:schemeClr val="tx1"/>
                </a:solidFill>
              </a:rPr>
              <a:t>; </a:t>
            </a:r>
          </a:p>
          <a:p>
            <a:pPr>
              <a:lnSpc>
                <a:spcPct val="130000"/>
              </a:lnSpc>
            </a:pPr>
            <a:r>
              <a:rPr lang="en-US" altLang="zh-CN" sz="2000" dirty="0">
                <a:solidFill>
                  <a:schemeClr val="tx1"/>
                </a:solidFill>
              </a:rPr>
              <a:t>//</a:t>
            </a:r>
            <a:r>
              <a:rPr lang="zh-CN" altLang="en-US" sz="2000" dirty="0">
                <a:solidFill>
                  <a:schemeClr val="tx1"/>
                </a:solidFill>
              </a:rPr>
              <a:t>获取</a:t>
            </a:r>
            <a:r>
              <a:rPr lang="en-US" altLang="zh-CN" sz="2000" dirty="0">
                <a:solidFill>
                  <a:schemeClr val="tx1"/>
                </a:solidFill>
              </a:rPr>
              <a:t>Servlet</a:t>
            </a:r>
            <a:r>
              <a:rPr lang="zh-CN" altLang="en-US" sz="2000" dirty="0">
                <a:solidFill>
                  <a:schemeClr val="tx1"/>
                </a:solidFill>
              </a:rPr>
              <a:t>配置</a:t>
            </a:r>
            <a:endParaRPr lang="en-US" altLang="zh-CN" sz="2000" dirty="0">
              <a:solidFill>
                <a:schemeClr val="tx1"/>
              </a:solidFill>
            </a:endParaRPr>
          </a:p>
          <a:p>
            <a:pPr>
              <a:lnSpc>
                <a:spcPct val="130000"/>
              </a:lnSpc>
            </a:pPr>
            <a:r>
              <a:rPr lang="zh-CN" altLang="en-US" sz="2000" dirty="0">
                <a:solidFill>
                  <a:schemeClr val="tx1"/>
                </a:solidFill>
              </a:rPr>
              <a:t> </a:t>
            </a:r>
            <a:r>
              <a:rPr lang="en-US" altLang="zh-CN" sz="2000" dirty="0" err="1">
                <a:solidFill>
                  <a:schemeClr val="tx1"/>
                </a:solidFill>
              </a:rPr>
              <a:t>ServletConfig</a:t>
            </a:r>
            <a:r>
              <a:rPr lang="en-US" altLang="zh-CN" sz="2000" dirty="0">
                <a:solidFill>
                  <a:schemeClr val="tx1"/>
                </a:solidFill>
              </a:rPr>
              <a:t> </a:t>
            </a:r>
            <a:r>
              <a:rPr lang="en-US" altLang="zh-CN" sz="2000" dirty="0" err="1">
                <a:solidFill>
                  <a:schemeClr val="tx1"/>
                </a:solidFill>
              </a:rPr>
              <a:t>getServletConfig</a:t>
            </a:r>
            <a:r>
              <a:rPr lang="en-US" altLang="zh-CN" sz="2000" dirty="0">
                <a:solidFill>
                  <a:schemeClr val="tx1"/>
                </a:solidFill>
              </a:rPr>
              <a:t>(); </a:t>
            </a:r>
          </a:p>
          <a:p>
            <a:pPr>
              <a:lnSpc>
                <a:spcPct val="130000"/>
              </a:lnSpc>
            </a:pPr>
            <a:r>
              <a:rPr lang="en-US" altLang="zh-CN" sz="2000" dirty="0">
                <a:solidFill>
                  <a:schemeClr val="tx1"/>
                </a:solidFill>
              </a:rPr>
              <a:t>//</a:t>
            </a:r>
            <a:r>
              <a:rPr lang="zh-CN" altLang="en-US" sz="2000" dirty="0">
                <a:solidFill>
                  <a:schemeClr val="tx1"/>
                </a:solidFill>
              </a:rPr>
              <a:t>处理具体请求 </a:t>
            </a:r>
            <a:endParaRPr lang="en-US" altLang="zh-CN" sz="2000" dirty="0">
              <a:solidFill>
                <a:schemeClr val="tx1"/>
              </a:solidFill>
            </a:endParaRPr>
          </a:p>
          <a:p>
            <a:pPr>
              <a:lnSpc>
                <a:spcPct val="130000"/>
              </a:lnSpc>
            </a:pPr>
            <a:r>
              <a:rPr lang="en-US" altLang="zh-CN" sz="2000" dirty="0">
                <a:solidFill>
                  <a:schemeClr val="tx1"/>
                </a:solidFill>
              </a:rPr>
              <a:t>void </a:t>
            </a:r>
            <a:r>
              <a:rPr lang="en-US" altLang="zh-CN" sz="2000" dirty="0">
                <a:solidFill>
                  <a:srgbClr val="0000CC"/>
                </a:solidFill>
              </a:rPr>
              <a:t>service</a:t>
            </a:r>
            <a:r>
              <a:rPr lang="en-US" altLang="zh-CN" sz="2000" dirty="0">
                <a:solidFill>
                  <a:schemeClr val="tx1"/>
                </a:solidFill>
              </a:rPr>
              <a:t>(</a:t>
            </a:r>
            <a:r>
              <a:rPr lang="en-US" altLang="zh-CN" sz="2000" dirty="0" err="1">
                <a:solidFill>
                  <a:schemeClr val="tx1"/>
                </a:solidFill>
              </a:rPr>
              <a:t>ServletRequest</a:t>
            </a:r>
            <a:r>
              <a:rPr lang="en-US" altLang="zh-CN" sz="2000" dirty="0">
                <a:solidFill>
                  <a:schemeClr val="tx1"/>
                </a:solidFill>
              </a:rPr>
              <a:t> </a:t>
            </a:r>
            <a:r>
              <a:rPr lang="en-US" altLang="zh-CN" sz="2000" dirty="0" err="1">
                <a:solidFill>
                  <a:schemeClr val="tx1"/>
                </a:solidFill>
              </a:rPr>
              <a:t>req</a:t>
            </a:r>
            <a:r>
              <a:rPr lang="en-US" altLang="zh-CN" sz="2000" dirty="0">
                <a:solidFill>
                  <a:schemeClr val="tx1"/>
                </a:solidFill>
              </a:rPr>
              <a:t>, </a:t>
            </a:r>
            <a:r>
              <a:rPr lang="en-US" altLang="zh-CN" sz="2000" dirty="0" err="1">
                <a:solidFill>
                  <a:schemeClr val="tx1"/>
                </a:solidFill>
              </a:rPr>
              <a:t>ServletResponse</a:t>
            </a:r>
            <a:r>
              <a:rPr lang="en-US" altLang="zh-CN" sz="2000" dirty="0">
                <a:solidFill>
                  <a:schemeClr val="tx1"/>
                </a:solidFill>
              </a:rPr>
              <a:t> res) throws </a:t>
            </a:r>
            <a:r>
              <a:rPr lang="en-US" altLang="zh-CN" sz="2000" dirty="0" err="1">
                <a:solidFill>
                  <a:schemeClr val="tx1"/>
                </a:solidFill>
              </a:rPr>
              <a:t>ServletException</a:t>
            </a:r>
            <a:r>
              <a:rPr lang="en-US" altLang="zh-CN" sz="2000" dirty="0">
                <a:solidFill>
                  <a:schemeClr val="tx1"/>
                </a:solidFill>
              </a:rPr>
              <a:t>, </a:t>
            </a:r>
            <a:r>
              <a:rPr lang="en-US" altLang="zh-CN" sz="2000" dirty="0" err="1">
                <a:solidFill>
                  <a:schemeClr val="tx1"/>
                </a:solidFill>
              </a:rPr>
              <a:t>IOException</a:t>
            </a:r>
            <a:r>
              <a:rPr lang="en-US" altLang="zh-CN" sz="2000" dirty="0">
                <a:solidFill>
                  <a:schemeClr val="tx1"/>
                </a:solidFill>
              </a:rPr>
              <a:t>; </a:t>
            </a:r>
          </a:p>
          <a:p>
            <a:pPr>
              <a:lnSpc>
                <a:spcPct val="130000"/>
              </a:lnSpc>
            </a:pPr>
            <a:r>
              <a:rPr lang="en-US" altLang="zh-CN" sz="2000" dirty="0">
                <a:solidFill>
                  <a:schemeClr val="tx1"/>
                </a:solidFill>
              </a:rPr>
              <a:t>//</a:t>
            </a:r>
            <a:r>
              <a:rPr lang="zh-CN" altLang="en-US" sz="2000" dirty="0">
                <a:solidFill>
                  <a:schemeClr val="tx1"/>
                </a:solidFill>
              </a:rPr>
              <a:t>获取</a:t>
            </a:r>
            <a:r>
              <a:rPr lang="en-US" altLang="zh-CN" sz="2000" dirty="0">
                <a:solidFill>
                  <a:schemeClr val="tx1"/>
                </a:solidFill>
              </a:rPr>
              <a:t>Servlet</a:t>
            </a:r>
            <a:r>
              <a:rPr lang="zh-CN" altLang="en-US" sz="2000" dirty="0">
                <a:solidFill>
                  <a:schemeClr val="tx1"/>
                </a:solidFill>
              </a:rPr>
              <a:t>的相关信息，返回一个</a:t>
            </a:r>
            <a:r>
              <a:rPr lang="en-US" altLang="zh-CN" sz="2000" dirty="0">
                <a:solidFill>
                  <a:schemeClr val="tx1"/>
                </a:solidFill>
              </a:rPr>
              <a:t>String</a:t>
            </a:r>
            <a:r>
              <a:rPr lang="zh-CN" altLang="en-US" sz="2000" dirty="0">
                <a:solidFill>
                  <a:schemeClr val="tx1"/>
                </a:solidFill>
              </a:rPr>
              <a:t>对象</a:t>
            </a:r>
            <a:endParaRPr lang="en-US" altLang="zh-CN" sz="2000" dirty="0">
              <a:solidFill>
                <a:schemeClr val="tx1"/>
              </a:solidFill>
            </a:endParaRPr>
          </a:p>
          <a:p>
            <a:pPr>
              <a:lnSpc>
                <a:spcPct val="130000"/>
              </a:lnSpc>
            </a:pPr>
            <a:r>
              <a:rPr lang="zh-CN" altLang="en-US" sz="2000" dirty="0">
                <a:solidFill>
                  <a:schemeClr val="tx1"/>
                </a:solidFill>
              </a:rPr>
              <a:t> </a:t>
            </a:r>
            <a:r>
              <a:rPr lang="en-US" altLang="zh-CN" sz="2000" dirty="0">
                <a:solidFill>
                  <a:schemeClr val="tx1"/>
                </a:solidFill>
              </a:rPr>
              <a:t>String </a:t>
            </a:r>
            <a:r>
              <a:rPr lang="en-US" altLang="zh-CN" sz="2000" dirty="0" err="1">
                <a:solidFill>
                  <a:schemeClr val="tx1"/>
                </a:solidFill>
              </a:rPr>
              <a:t>getServletInfo</a:t>
            </a:r>
            <a:r>
              <a:rPr lang="en-US" altLang="zh-CN" sz="2000" dirty="0">
                <a:solidFill>
                  <a:schemeClr val="tx1"/>
                </a:solidFill>
              </a:rPr>
              <a:t>(); </a:t>
            </a:r>
          </a:p>
          <a:p>
            <a:pPr>
              <a:lnSpc>
                <a:spcPct val="130000"/>
              </a:lnSpc>
            </a:pPr>
            <a:r>
              <a:rPr lang="en-US" altLang="zh-CN" sz="2000" dirty="0">
                <a:solidFill>
                  <a:schemeClr val="tx1"/>
                </a:solidFill>
              </a:rPr>
              <a:t>//Servlet</a:t>
            </a:r>
            <a:r>
              <a:rPr lang="zh-CN" altLang="en-US" sz="2000" dirty="0">
                <a:solidFill>
                  <a:schemeClr val="tx1"/>
                </a:solidFill>
              </a:rPr>
              <a:t>销毁后释放资源 </a:t>
            </a:r>
            <a:endParaRPr lang="en-US" altLang="zh-CN" sz="2000" dirty="0">
              <a:solidFill>
                <a:schemeClr val="tx1"/>
              </a:solidFill>
            </a:endParaRPr>
          </a:p>
          <a:p>
            <a:pPr>
              <a:lnSpc>
                <a:spcPct val="130000"/>
              </a:lnSpc>
            </a:pPr>
            <a:r>
              <a:rPr lang="en-US" altLang="zh-CN" sz="2000" dirty="0">
                <a:solidFill>
                  <a:schemeClr val="tx1"/>
                </a:solidFill>
              </a:rPr>
              <a:t>void </a:t>
            </a:r>
            <a:r>
              <a:rPr lang="en-US" altLang="zh-CN" sz="2000" dirty="0">
                <a:solidFill>
                  <a:srgbClr val="0000CC"/>
                </a:solidFill>
              </a:rPr>
              <a:t>destroy</a:t>
            </a:r>
            <a:r>
              <a:rPr lang="en-US" altLang="zh-CN" sz="2000" dirty="0">
                <a:solidFill>
                  <a:schemeClr val="tx1"/>
                </a:solidFill>
              </a:rPr>
              <a:t>(); </a:t>
            </a:r>
          </a:p>
          <a:p>
            <a:pPr>
              <a:lnSpc>
                <a:spcPct val="130000"/>
              </a:lnSpc>
            </a:pPr>
            <a:r>
              <a:rPr lang="en-US" altLang="zh-CN" sz="2000" dirty="0">
                <a:solidFill>
                  <a:schemeClr val="tx1"/>
                </a:solidFill>
              </a:rPr>
              <a:t>}</a:t>
            </a:r>
          </a:p>
        </p:txBody>
      </p:sp>
    </p:spTree>
    <p:extLst>
      <p:ext uri="{BB962C8B-B14F-4D97-AF65-F5344CB8AC3E}">
        <p14:creationId xmlns:p14="http://schemas.microsoft.com/office/powerpoint/2010/main" val="296396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9512" y="692696"/>
            <a:ext cx="8424936" cy="5616624"/>
          </a:xfrm>
        </p:spPr>
        <p:txBody>
          <a:bodyPr>
            <a:normAutofit/>
          </a:bodyPr>
          <a:lstStyle/>
          <a:p>
            <a:r>
              <a:rPr lang="en-US" altLang="zh-CN" dirty="0">
                <a:solidFill>
                  <a:srgbClr val="0000FF"/>
                </a:solidFill>
              </a:rPr>
              <a:t>2</a:t>
            </a:r>
            <a:r>
              <a:rPr lang="zh-CN" altLang="en-US" dirty="0">
                <a:solidFill>
                  <a:srgbClr val="0000FF"/>
                </a:solidFill>
              </a:rPr>
              <a:t>、</a:t>
            </a:r>
            <a:r>
              <a:rPr lang="en-US" altLang="zh-CN" dirty="0" err="1">
                <a:solidFill>
                  <a:srgbClr val="0000FF"/>
                </a:solidFill>
              </a:rPr>
              <a:t>GenericServlet</a:t>
            </a:r>
            <a:r>
              <a:rPr lang="zh-CN" altLang="en-US" dirty="0">
                <a:solidFill>
                  <a:srgbClr val="0000FF"/>
                </a:solidFill>
              </a:rPr>
              <a:t>抽象类</a:t>
            </a:r>
            <a:endParaRPr lang="en-US" altLang="zh-CN" dirty="0">
              <a:solidFill>
                <a:srgbClr val="0000FF"/>
              </a:solidFill>
            </a:endParaRPr>
          </a:p>
          <a:p>
            <a:r>
              <a:rPr lang="en-US" altLang="zh-CN" sz="2400" dirty="0" err="1"/>
              <a:t>javax.servlet.GenericServlet</a:t>
            </a:r>
            <a:r>
              <a:rPr lang="zh-CN" altLang="en-US" sz="2400" dirty="0"/>
              <a:t>的定义如下：</a:t>
            </a:r>
            <a:endParaRPr lang="en-US" altLang="zh-CN" sz="2400" dirty="0"/>
          </a:p>
          <a:p>
            <a:endParaRPr lang="en-US" altLang="zh-CN" sz="2400" dirty="0"/>
          </a:p>
          <a:p>
            <a:endParaRPr lang="en-US" altLang="zh-CN" sz="2400" dirty="0"/>
          </a:p>
          <a:p>
            <a:endParaRPr lang="en-US" altLang="zh-CN" sz="2400" dirty="0"/>
          </a:p>
          <a:p>
            <a:r>
              <a:rPr lang="en-US" altLang="zh-CN" sz="2400" dirty="0" err="1"/>
              <a:t>GenericServlet</a:t>
            </a:r>
            <a:r>
              <a:rPr lang="zh-CN" altLang="en-US" sz="2400" dirty="0"/>
              <a:t>类是一个抽象类，是</a:t>
            </a:r>
            <a:r>
              <a:rPr lang="en-US" altLang="zh-CN" sz="2400" dirty="0"/>
              <a:t>Servlet</a:t>
            </a:r>
            <a:r>
              <a:rPr lang="zh-CN" altLang="en-US" sz="2400" dirty="0"/>
              <a:t>接口的直接实现，</a:t>
            </a:r>
            <a:r>
              <a:rPr lang="zh-CN" altLang="en-US" sz="2400" dirty="0">
                <a:solidFill>
                  <a:srgbClr val="0000FF"/>
                </a:solidFill>
              </a:rPr>
              <a:t>提供了除</a:t>
            </a:r>
            <a:r>
              <a:rPr lang="en-US" altLang="zh-CN" sz="2400" dirty="0">
                <a:solidFill>
                  <a:srgbClr val="0000FF"/>
                </a:solidFill>
              </a:rPr>
              <a:t>service()</a:t>
            </a:r>
            <a:r>
              <a:rPr lang="zh-CN" altLang="en-US" sz="2400" dirty="0">
                <a:solidFill>
                  <a:srgbClr val="0000FF"/>
                </a:solidFill>
              </a:rPr>
              <a:t>方法（仍是抽象方法）之外其它有关</a:t>
            </a:r>
            <a:r>
              <a:rPr lang="en-US" altLang="zh-CN" sz="2400" dirty="0">
                <a:solidFill>
                  <a:srgbClr val="0000FF"/>
                </a:solidFill>
              </a:rPr>
              <a:t>Servlet</a:t>
            </a:r>
            <a:r>
              <a:rPr lang="zh-CN" altLang="en-US" sz="2400" dirty="0">
                <a:solidFill>
                  <a:srgbClr val="0000FF"/>
                </a:solidFill>
              </a:rPr>
              <a:t>生命周期的方法</a:t>
            </a:r>
            <a:r>
              <a:rPr lang="zh-CN" altLang="en-US" sz="2400" dirty="0"/>
              <a:t>。</a:t>
            </a:r>
            <a:endParaRPr lang="en-US" altLang="zh-CN" sz="2400" dirty="0"/>
          </a:p>
          <a:p>
            <a:r>
              <a:rPr lang="zh-CN" altLang="en-US" sz="2400" dirty="0"/>
              <a:t>可以通过简单的扩展</a:t>
            </a:r>
            <a:r>
              <a:rPr lang="en-US" altLang="zh-CN" sz="2400" dirty="0" err="1"/>
              <a:t>GenericServlet</a:t>
            </a:r>
            <a:r>
              <a:rPr lang="zh-CN" altLang="en-US" sz="2400" dirty="0"/>
              <a:t>和实现</a:t>
            </a:r>
            <a:r>
              <a:rPr lang="en-US" altLang="zh-CN" sz="2400" dirty="0"/>
              <a:t>service()</a:t>
            </a:r>
            <a:r>
              <a:rPr lang="zh-CN" altLang="en-US" sz="2400" dirty="0"/>
              <a:t>方法编写一个基本的</a:t>
            </a:r>
            <a:r>
              <a:rPr lang="en-US" altLang="zh-CN" sz="2400" dirty="0"/>
              <a:t>Servlet</a:t>
            </a:r>
            <a:r>
              <a:rPr lang="zh-CN" altLang="en-US" sz="2400" dirty="0"/>
              <a:t>。</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27</a:t>
            </a:fld>
            <a:r>
              <a:rPr lang="en-US" altLang="zh-CN"/>
              <a:t>-</a:t>
            </a:r>
            <a:endParaRPr lang="zh-CN" altLang="en-US" dirty="0"/>
          </a:p>
        </p:txBody>
      </p:sp>
      <p:sp>
        <p:nvSpPr>
          <p:cNvPr id="4" name="圆角矩形 3"/>
          <p:cNvSpPr/>
          <p:nvPr/>
        </p:nvSpPr>
        <p:spPr>
          <a:xfrm>
            <a:off x="611560" y="1988840"/>
            <a:ext cx="7992888" cy="144016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0" dirty="0">
                <a:solidFill>
                  <a:srgbClr val="FF0000"/>
                </a:solidFill>
              </a:rPr>
              <a:t>public </a:t>
            </a:r>
            <a:r>
              <a:rPr lang="en-US" altLang="zh-CN" sz="2400" dirty="0" err="1">
                <a:solidFill>
                  <a:srgbClr val="FF0000"/>
                </a:solidFill>
              </a:rPr>
              <a:t>abstrct</a:t>
            </a:r>
            <a:r>
              <a:rPr lang="en-US" altLang="zh-CN" sz="2400" dirty="0">
                <a:solidFill>
                  <a:srgbClr val="FF0000"/>
                </a:solidFill>
              </a:rPr>
              <a:t> class </a:t>
            </a:r>
            <a:r>
              <a:rPr lang="en-US" altLang="zh-CN" sz="2400" dirty="0" err="1">
                <a:solidFill>
                  <a:srgbClr val="FF0000"/>
                </a:solidFill>
              </a:rPr>
              <a:t>GenericServlet</a:t>
            </a:r>
            <a:r>
              <a:rPr lang="en-US" altLang="zh-CN" sz="2400" dirty="0">
                <a:solidFill>
                  <a:srgbClr val="FF0000"/>
                </a:solidFill>
              </a:rPr>
              <a:t> extends Object implements </a:t>
            </a:r>
            <a:r>
              <a:rPr lang="en-US" altLang="zh-CN" sz="2400" dirty="0" err="1">
                <a:solidFill>
                  <a:srgbClr val="FF0000"/>
                </a:solidFill>
              </a:rPr>
              <a:t>Servlet,ServletConfig,Serializable</a:t>
            </a:r>
            <a:endParaRPr lang="en-US" altLang="zh-CN" sz="2400" dirty="0">
              <a:solidFill>
                <a:srgbClr val="FF0000"/>
              </a:solidFill>
            </a:endParaRPr>
          </a:p>
        </p:txBody>
      </p:sp>
    </p:spTree>
    <p:extLst>
      <p:ext uri="{BB962C8B-B14F-4D97-AF65-F5344CB8AC3E}">
        <p14:creationId xmlns:p14="http://schemas.microsoft.com/office/powerpoint/2010/main" val="248012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95536" y="692696"/>
            <a:ext cx="8208912" cy="5616624"/>
          </a:xfrm>
        </p:spPr>
        <p:txBody>
          <a:bodyPr>
            <a:normAutofit/>
          </a:bodyPr>
          <a:lstStyle/>
          <a:p>
            <a:r>
              <a:rPr lang="en-US" altLang="zh-CN" dirty="0">
                <a:solidFill>
                  <a:srgbClr val="0000FF"/>
                </a:solidFill>
              </a:rPr>
              <a:t>3</a:t>
            </a:r>
            <a:r>
              <a:rPr lang="zh-CN" altLang="en-US" dirty="0">
                <a:solidFill>
                  <a:srgbClr val="0000FF"/>
                </a:solidFill>
              </a:rPr>
              <a:t>、</a:t>
            </a:r>
            <a:r>
              <a:rPr lang="en-US" altLang="zh-CN" dirty="0" err="1">
                <a:solidFill>
                  <a:srgbClr val="0000FF"/>
                </a:solidFill>
              </a:rPr>
              <a:t>HttpServlet</a:t>
            </a:r>
            <a:r>
              <a:rPr lang="zh-CN" altLang="en-US" dirty="0">
                <a:solidFill>
                  <a:srgbClr val="0000FF"/>
                </a:solidFill>
              </a:rPr>
              <a:t>抽象类</a:t>
            </a:r>
            <a:endParaRPr lang="en-US" altLang="zh-CN" dirty="0">
              <a:solidFill>
                <a:srgbClr val="0000FF"/>
              </a:solidFill>
            </a:endParaRPr>
          </a:p>
          <a:p>
            <a:r>
              <a:rPr lang="zh-CN" altLang="en-US" sz="2400" dirty="0"/>
              <a:t>虽然通过扩展</a:t>
            </a:r>
            <a:r>
              <a:rPr lang="en-US" altLang="zh-CN" sz="2400" dirty="0" err="1"/>
              <a:t>GenericServlet</a:t>
            </a:r>
            <a:r>
              <a:rPr lang="zh-CN" altLang="en-US" sz="2400" dirty="0"/>
              <a:t>类就可以编写一个基本的</a:t>
            </a:r>
            <a:r>
              <a:rPr lang="en-US" altLang="zh-CN" sz="2400" dirty="0"/>
              <a:t>Servlet</a:t>
            </a:r>
            <a:r>
              <a:rPr lang="zh-CN" altLang="en-US" sz="2400" dirty="0"/>
              <a:t>，但是若要实现一个在</a:t>
            </a:r>
            <a:r>
              <a:rPr lang="en-US" altLang="zh-CN" sz="2400" dirty="0"/>
              <a:t>Web</a:t>
            </a:r>
            <a:r>
              <a:rPr lang="zh-CN" altLang="en-US" sz="2400" dirty="0"/>
              <a:t>重处理</a:t>
            </a:r>
            <a:r>
              <a:rPr lang="en-US" altLang="zh-CN" sz="2400" dirty="0"/>
              <a:t>HTTP</a:t>
            </a:r>
            <a:r>
              <a:rPr lang="zh-CN" altLang="en-US" sz="2400" dirty="0"/>
              <a:t>请求的</a:t>
            </a:r>
            <a:r>
              <a:rPr lang="en-US" altLang="zh-CN" sz="2400" dirty="0"/>
              <a:t>Servlet</a:t>
            </a:r>
            <a:r>
              <a:rPr lang="zh-CN" altLang="en-US" sz="2400" dirty="0"/>
              <a:t>，则需要使用</a:t>
            </a:r>
            <a:r>
              <a:rPr lang="en-US" altLang="zh-CN" sz="2400" dirty="0" err="1"/>
              <a:t>HttpServlet</a:t>
            </a:r>
            <a:r>
              <a:rPr lang="zh-CN" altLang="en-US" sz="2400" dirty="0"/>
              <a:t>，其定义如下：</a:t>
            </a:r>
            <a:endParaRPr lang="en-US" altLang="zh-CN" sz="2400" dirty="0"/>
          </a:p>
          <a:p>
            <a:endParaRPr lang="en-US" altLang="zh-CN" sz="2400" dirty="0"/>
          </a:p>
          <a:p>
            <a:endParaRPr lang="en-US" altLang="zh-CN" sz="2400" dirty="0"/>
          </a:p>
          <a:p>
            <a:endParaRPr lang="en-US" altLang="zh-CN" sz="2400" dirty="0"/>
          </a:p>
          <a:p>
            <a:r>
              <a:rPr lang="en-US" altLang="zh-CN" sz="2400" dirty="0" err="1">
                <a:solidFill>
                  <a:srgbClr val="0000FF"/>
                </a:solidFill>
              </a:rPr>
              <a:t>HttpServlet</a:t>
            </a:r>
            <a:r>
              <a:rPr lang="zh-CN" altLang="en-US" sz="2400" dirty="0">
                <a:solidFill>
                  <a:srgbClr val="0000FF"/>
                </a:solidFill>
              </a:rPr>
              <a:t>是能够处理</a:t>
            </a:r>
            <a:r>
              <a:rPr lang="en-US" altLang="zh-CN" sz="2400" dirty="0">
                <a:solidFill>
                  <a:srgbClr val="0000FF"/>
                </a:solidFill>
              </a:rPr>
              <a:t>HTTP</a:t>
            </a:r>
            <a:r>
              <a:rPr lang="zh-CN" altLang="en-US" sz="2400" dirty="0">
                <a:solidFill>
                  <a:srgbClr val="0000FF"/>
                </a:solidFill>
              </a:rPr>
              <a:t>的</a:t>
            </a:r>
            <a:r>
              <a:rPr lang="en-US" altLang="zh-CN" sz="2400" dirty="0">
                <a:solidFill>
                  <a:srgbClr val="0000FF"/>
                </a:solidFill>
              </a:rPr>
              <a:t>Servlet</a:t>
            </a:r>
            <a:r>
              <a:rPr lang="zh-CN" altLang="en-US" sz="2400" dirty="0"/>
              <a:t>，它在原有</a:t>
            </a:r>
            <a:r>
              <a:rPr lang="en-US" altLang="zh-CN" sz="2400" dirty="0"/>
              <a:t>Servlet</a:t>
            </a:r>
            <a:r>
              <a:rPr lang="zh-CN" altLang="en-US" sz="2400" dirty="0"/>
              <a:t>接口上添加了对</a:t>
            </a:r>
            <a:r>
              <a:rPr lang="en-US" altLang="zh-CN" sz="2400" dirty="0"/>
              <a:t>HTTP</a:t>
            </a:r>
            <a:r>
              <a:rPr lang="zh-CN" altLang="en-US" sz="2400" dirty="0"/>
              <a:t>协议的处理，比</a:t>
            </a:r>
            <a:r>
              <a:rPr lang="en-US" altLang="zh-CN" sz="2400" dirty="0"/>
              <a:t>Servlet</a:t>
            </a:r>
            <a:r>
              <a:rPr lang="zh-CN" altLang="en-US" sz="2400" dirty="0"/>
              <a:t>接口功能更为强大。</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28</a:t>
            </a:fld>
            <a:r>
              <a:rPr lang="en-US" altLang="zh-CN"/>
              <a:t>-</a:t>
            </a:r>
            <a:endParaRPr lang="zh-CN" altLang="en-US" dirty="0"/>
          </a:p>
        </p:txBody>
      </p:sp>
      <p:sp>
        <p:nvSpPr>
          <p:cNvPr id="4" name="圆角矩形 3"/>
          <p:cNvSpPr/>
          <p:nvPr/>
        </p:nvSpPr>
        <p:spPr>
          <a:xfrm>
            <a:off x="683568" y="3068960"/>
            <a:ext cx="7992888" cy="1440160"/>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0" dirty="0">
                <a:solidFill>
                  <a:srgbClr val="FF0000"/>
                </a:solidFill>
              </a:rPr>
              <a:t>public </a:t>
            </a:r>
            <a:r>
              <a:rPr lang="en-US" altLang="zh-CN" sz="2400" dirty="0" err="1">
                <a:solidFill>
                  <a:srgbClr val="FF0000"/>
                </a:solidFill>
              </a:rPr>
              <a:t>abstrct</a:t>
            </a:r>
            <a:r>
              <a:rPr lang="en-US" altLang="zh-CN" sz="2400" dirty="0">
                <a:solidFill>
                  <a:srgbClr val="FF0000"/>
                </a:solidFill>
              </a:rPr>
              <a:t> class </a:t>
            </a:r>
            <a:r>
              <a:rPr lang="en-US" altLang="zh-CN" sz="2400" dirty="0" err="1">
                <a:solidFill>
                  <a:srgbClr val="FF0000"/>
                </a:solidFill>
              </a:rPr>
              <a:t>HttpServlet</a:t>
            </a:r>
            <a:r>
              <a:rPr lang="en-US" altLang="zh-CN" sz="2400" dirty="0">
                <a:solidFill>
                  <a:srgbClr val="FF0000"/>
                </a:solidFill>
              </a:rPr>
              <a:t> extends </a:t>
            </a:r>
            <a:r>
              <a:rPr lang="en-US" altLang="zh-CN" sz="2400" dirty="0" err="1">
                <a:solidFill>
                  <a:srgbClr val="FF0000"/>
                </a:solidFill>
              </a:rPr>
              <a:t>GenericServlet</a:t>
            </a:r>
            <a:r>
              <a:rPr lang="en-US" altLang="zh-CN" sz="2400" dirty="0">
                <a:solidFill>
                  <a:srgbClr val="FF0000"/>
                </a:solidFill>
              </a:rPr>
              <a:t> implements </a:t>
            </a:r>
            <a:r>
              <a:rPr lang="en-US" altLang="zh-CN" sz="2400" dirty="0" err="1">
                <a:solidFill>
                  <a:srgbClr val="FF0000"/>
                </a:solidFill>
              </a:rPr>
              <a:t>Serializable</a:t>
            </a:r>
            <a:endParaRPr lang="en-US" altLang="zh-CN" sz="2400" dirty="0">
              <a:solidFill>
                <a:srgbClr val="FF0000"/>
              </a:solidFill>
            </a:endParaRPr>
          </a:p>
        </p:txBody>
      </p:sp>
    </p:spTree>
    <p:extLst>
      <p:ext uri="{BB962C8B-B14F-4D97-AF65-F5344CB8AC3E}">
        <p14:creationId xmlns:p14="http://schemas.microsoft.com/office/powerpoint/2010/main" val="2480121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23528" y="764704"/>
            <a:ext cx="8280920" cy="5616624"/>
          </a:xfrm>
        </p:spPr>
        <p:txBody>
          <a:bodyPr>
            <a:normAutofit/>
          </a:bodyPr>
          <a:lstStyle/>
          <a:p>
            <a:r>
              <a:rPr lang="zh-CN" altLang="en-US" dirty="0">
                <a:solidFill>
                  <a:srgbClr val="0000FF"/>
                </a:solidFill>
              </a:rPr>
              <a:t>在</a:t>
            </a:r>
            <a:r>
              <a:rPr lang="en-US" altLang="zh-CN" dirty="0" err="1">
                <a:solidFill>
                  <a:srgbClr val="0000FF"/>
                </a:solidFill>
              </a:rPr>
              <a:t>HttpServlet</a:t>
            </a:r>
            <a:r>
              <a:rPr lang="zh-CN" altLang="en-US" dirty="0">
                <a:solidFill>
                  <a:srgbClr val="0000FF"/>
                </a:solidFill>
              </a:rPr>
              <a:t>中，主要方法有：</a:t>
            </a:r>
            <a:endParaRPr lang="en-US" altLang="zh-CN" dirty="0">
              <a:solidFill>
                <a:srgbClr val="0000FF"/>
              </a:solidFill>
            </a:endParaRPr>
          </a:p>
          <a:p>
            <a:pPr lvl="1"/>
            <a:r>
              <a:rPr lang="en-US" altLang="zh-CN" dirty="0">
                <a:solidFill>
                  <a:srgbClr val="FF0000"/>
                </a:solidFill>
              </a:rPr>
              <a:t>service()</a:t>
            </a:r>
            <a:r>
              <a:rPr lang="zh-CN" altLang="en-US" dirty="0">
                <a:solidFill>
                  <a:srgbClr val="FF0000"/>
                </a:solidFill>
              </a:rPr>
              <a:t>方法：</a:t>
            </a:r>
            <a:r>
              <a:rPr lang="zh-CN" altLang="en-US" dirty="0"/>
              <a:t>对该方法进行了重写，若为</a:t>
            </a:r>
            <a:r>
              <a:rPr lang="en-US" altLang="zh-CN" dirty="0"/>
              <a:t>get</a:t>
            </a:r>
            <a:r>
              <a:rPr lang="zh-CN" altLang="en-US" dirty="0"/>
              <a:t>请求，则调用</a:t>
            </a:r>
            <a:r>
              <a:rPr lang="en-US" altLang="zh-CN" dirty="0" err="1"/>
              <a:t>doGet</a:t>
            </a:r>
            <a:r>
              <a:rPr lang="en-US" altLang="zh-CN" dirty="0"/>
              <a:t>()</a:t>
            </a:r>
            <a:r>
              <a:rPr lang="zh-CN" altLang="en-US" dirty="0"/>
              <a:t>方法，若为</a:t>
            </a:r>
            <a:r>
              <a:rPr lang="en-US" altLang="zh-CN" dirty="0"/>
              <a:t>post</a:t>
            </a:r>
            <a:r>
              <a:rPr lang="zh-CN" altLang="en-US" dirty="0"/>
              <a:t>请求，则调用</a:t>
            </a:r>
            <a:r>
              <a:rPr lang="en-US" altLang="zh-CN" dirty="0" err="1"/>
              <a:t>doPost</a:t>
            </a:r>
            <a:r>
              <a:rPr lang="en-US" altLang="zh-CN" dirty="0"/>
              <a:t>()</a:t>
            </a:r>
            <a:r>
              <a:rPr lang="zh-CN" altLang="en-US" dirty="0"/>
              <a:t>方法。因此开发人员在编写</a:t>
            </a:r>
            <a:r>
              <a:rPr lang="en-US" altLang="zh-CN" dirty="0"/>
              <a:t>Servlet</a:t>
            </a:r>
            <a:r>
              <a:rPr lang="zh-CN" altLang="en-US" dirty="0"/>
              <a:t>时，通常只需要重写</a:t>
            </a:r>
            <a:r>
              <a:rPr lang="en-US" altLang="zh-CN" dirty="0" err="1"/>
              <a:t>doGet</a:t>
            </a:r>
            <a:r>
              <a:rPr lang="en-US" altLang="zh-CN" dirty="0"/>
              <a:t>()</a:t>
            </a:r>
            <a:r>
              <a:rPr lang="zh-CN" altLang="en-US" dirty="0"/>
              <a:t>方法或</a:t>
            </a:r>
            <a:r>
              <a:rPr lang="en-US" altLang="zh-CN" dirty="0" err="1"/>
              <a:t>doPost</a:t>
            </a:r>
            <a:r>
              <a:rPr lang="en-US" altLang="zh-CN" dirty="0"/>
              <a:t>()</a:t>
            </a:r>
            <a:r>
              <a:rPr lang="zh-CN" altLang="en-US" dirty="0"/>
              <a:t>方法，</a:t>
            </a:r>
            <a:r>
              <a:rPr lang="zh-CN" altLang="en-US" u="sng" dirty="0">
                <a:solidFill>
                  <a:srgbClr val="FF0000"/>
                </a:solidFill>
              </a:rPr>
              <a:t>而不用重写</a:t>
            </a:r>
            <a:r>
              <a:rPr lang="en-US" altLang="zh-CN" u="sng" dirty="0">
                <a:solidFill>
                  <a:srgbClr val="FF0000"/>
                </a:solidFill>
              </a:rPr>
              <a:t>service()</a:t>
            </a:r>
            <a:r>
              <a:rPr lang="zh-CN" altLang="en-US" u="sng" dirty="0">
                <a:solidFill>
                  <a:srgbClr val="FF0000"/>
                </a:solidFill>
              </a:rPr>
              <a:t>方法。</a:t>
            </a:r>
            <a:endParaRPr lang="en-US" altLang="zh-CN" u="sng" dirty="0">
              <a:solidFill>
                <a:srgbClr val="FF0000"/>
              </a:solidFill>
            </a:endParaRPr>
          </a:p>
          <a:p>
            <a:pPr lvl="1"/>
            <a:endParaRPr lang="en-US" altLang="zh-CN" u="sng" dirty="0">
              <a:solidFill>
                <a:srgbClr val="FF0000"/>
              </a:solidFill>
            </a:endParaRPr>
          </a:p>
          <a:p>
            <a:pPr lvl="1"/>
            <a:r>
              <a:rPr lang="en-US" altLang="zh-CN" dirty="0" err="1">
                <a:solidFill>
                  <a:srgbClr val="FF0000"/>
                </a:solidFill>
              </a:rPr>
              <a:t>doGet</a:t>
            </a:r>
            <a:r>
              <a:rPr lang="en-US" altLang="zh-CN" dirty="0">
                <a:solidFill>
                  <a:srgbClr val="FF0000"/>
                </a:solidFill>
              </a:rPr>
              <a:t>()</a:t>
            </a:r>
            <a:r>
              <a:rPr lang="zh-CN" altLang="en-US" dirty="0">
                <a:solidFill>
                  <a:srgbClr val="FF0000"/>
                </a:solidFill>
              </a:rPr>
              <a:t>方法：</a:t>
            </a:r>
            <a:r>
              <a:rPr lang="zh-CN" altLang="en-US" dirty="0"/>
              <a:t>此方法被本类的</a:t>
            </a:r>
            <a:r>
              <a:rPr lang="en-US" altLang="zh-CN" dirty="0"/>
              <a:t>service()</a:t>
            </a:r>
            <a:r>
              <a:rPr lang="zh-CN" altLang="en-US" dirty="0"/>
              <a:t>方法调用。</a:t>
            </a:r>
            <a:endParaRPr lang="en-US" altLang="zh-CN" dirty="0"/>
          </a:p>
          <a:p>
            <a:pPr lvl="1"/>
            <a:r>
              <a:rPr lang="en-US" altLang="zh-CN" dirty="0" err="1">
                <a:solidFill>
                  <a:srgbClr val="FF0000"/>
                </a:solidFill>
              </a:rPr>
              <a:t>doPost</a:t>
            </a:r>
            <a:r>
              <a:rPr lang="en-US" altLang="zh-CN" dirty="0">
                <a:solidFill>
                  <a:srgbClr val="FF0000"/>
                </a:solidFill>
              </a:rPr>
              <a:t>()</a:t>
            </a:r>
            <a:r>
              <a:rPr lang="zh-CN" altLang="en-US" dirty="0">
                <a:solidFill>
                  <a:srgbClr val="FF0000"/>
                </a:solidFill>
              </a:rPr>
              <a:t>方法：</a:t>
            </a:r>
            <a:r>
              <a:rPr lang="zh-CN" altLang="en-US" dirty="0"/>
              <a:t>此方法被本类的</a:t>
            </a:r>
            <a:r>
              <a:rPr lang="en-US" altLang="zh-CN" dirty="0"/>
              <a:t>service()</a:t>
            </a:r>
            <a:r>
              <a:rPr lang="zh-CN" altLang="en-US" dirty="0"/>
              <a:t>方法调用。</a:t>
            </a:r>
            <a:endParaRPr lang="en-US" altLang="zh-CN"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29</a:t>
            </a:fld>
            <a:r>
              <a:rPr lang="en-US" altLang="zh-CN"/>
              <a:t>-</a:t>
            </a:r>
            <a:endParaRPr lang="zh-CN" altLang="en-US" dirty="0"/>
          </a:p>
        </p:txBody>
      </p:sp>
      <p:sp>
        <p:nvSpPr>
          <p:cNvPr id="5" name="文本框 4">
            <a:extLst>
              <a:ext uri="{FF2B5EF4-FFF2-40B4-BE49-F238E27FC236}">
                <a16:creationId xmlns:a16="http://schemas.microsoft.com/office/drawing/2014/main" id="{F282E68B-2186-FF46-B76E-78350654BC15}"/>
              </a:ext>
            </a:extLst>
          </p:cNvPr>
          <p:cNvSpPr txBox="1"/>
          <p:nvPr/>
        </p:nvSpPr>
        <p:spPr>
          <a:xfrm>
            <a:off x="495090" y="5445224"/>
            <a:ext cx="8136904" cy="369332"/>
          </a:xfrm>
          <a:prstGeom prst="rect">
            <a:avLst/>
          </a:prstGeom>
          <a:noFill/>
        </p:spPr>
        <p:txBody>
          <a:bodyPr wrap="square">
            <a:spAutoFit/>
          </a:bodyPr>
          <a:lstStyle/>
          <a:p>
            <a:r>
              <a:rPr lang="en-US" altLang="zh-CN" dirty="0" err="1">
                <a:hlinkClick r:id="rId2"/>
              </a:rPr>
              <a:t>HttpServlet</a:t>
            </a:r>
            <a:r>
              <a:rPr lang="zh-CN" altLang="en-US" dirty="0">
                <a:hlinkClick r:id="rId2"/>
              </a:rPr>
              <a:t>的</a:t>
            </a:r>
            <a:r>
              <a:rPr lang="en-US" altLang="zh-CN" dirty="0">
                <a:hlinkClick r:id="rId2"/>
              </a:rPr>
              <a:t>service</a:t>
            </a:r>
            <a:r>
              <a:rPr lang="zh-CN" altLang="en-US" dirty="0">
                <a:hlinkClick r:id="rId2"/>
              </a:rPr>
              <a:t>方法</a:t>
            </a:r>
            <a:r>
              <a:rPr lang="en-US" altLang="zh-CN" dirty="0">
                <a:hlinkClick r:id="rId2"/>
              </a:rPr>
              <a:t>_</a:t>
            </a:r>
            <a:r>
              <a:rPr lang="en-US" altLang="zh-CN" dirty="0" err="1">
                <a:hlinkClick r:id="rId2"/>
              </a:rPr>
              <a:t>Light_blue_love</a:t>
            </a:r>
            <a:r>
              <a:rPr lang="zh-CN" altLang="en-US" dirty="0">
                <a:hlinkClick r:id="rId2"/>
              </a:rPr>
              <a:t>的博客</a:t>
            </a:r>
            <a:r>
              <a:rPr lang="en-US" altLang="zh-CN" dirty="0">
                <a:hlinkClick r:id="rId2"/>
              </a:rPr>
              <a:t>-CSDN</a:t>
            </a:r>
            <a:r>
              <a:rPr lang="zh-CN" altLang="en-US" dirty="0">
                <a:hlinkClick r:id="rId2"/>
              </a:rPr>
              <a:t>博客</a:t>
            </a:r>
            <a:r>
              <a:rPr lang="en-US" altLang="zh-CN" dirty="0">
                <a:hlinkClick r:id="rId2"/>
              </a:rPr>
              <a:t>_</a:t>
            </a:r>
            <a:r>
              <a:rPr lang="en-US" altLang="zh-CN" dirty="0" err="1">
                <a:hlinkClick r:id="rId2"/>
              </a:rPr>
              <a:t>httpservlet</a:t>
            </a:r>
            <a:r>
              <a:rPr lang="zh-CN" altLang="en-US" dirty="0">
                <a:hlinkClick r:id="rId2"/>
              </a:rPr>
              <a:t>的</a:t>
            </a:r>
            <a:r>
              <a:rPr lang="en-US" altLang="zh-CN" dirty="0">
                <a:hlinkClick r:id="rId2"/>
              </a:rPr>
              <a:t>service</a:t>
            </a:r>
            <a:endParaRPr lang="zh-CN" altLang="en-US" dirty="0"/>
          </a:p>
        </p:txBody>
      </p:sp>
    </p:spTree>
    <p:extLst>
      <p:ext uri="{BB962C8B-B14F-4D97-AF65-F5344CB8AC3E}">
        <p14:creationId xmlns:p14="http://schemas.microsoft.com/office/powerpoint/2010/main" val="290168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3</a:t>
            </a:fld>
            <a:r>
              <a:rPr lang="en-US" altLang="zh-CN"/>
              <a:t>-</a:t>
            </a:r>
            <a:endParaRPr lang="zh-CN" altLang="en-US" dirty="0"/>
          </a:p>
        </p:txBody>
      </p:sp>
      <p:sp>
        <p:nvSpPr>
          <p:cNvPr id="9" name="矩形 8">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8.2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开发基础</a:t>
            </a:r>
          </a:p>
        </p:txBody>
      </p:sp>
      <p:sp>
        <p:nvSpPr>
          <p:cNvPr id="11" name="矩形 10">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bg1">
                    <a:lumMod val="50000"/>
                  </a:schemeClr>
                </a:solidFill>
                <a:latin typeface="微软雅黑" pitchFamily="34" charset="-122"/>
                <a:ea typeface="微软雅黑" pitchFamily="34" charset="-122"/>
              </a:rPr>
              <a:t>8.1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是什么</a:t>
            </a:r>
          </a:p>
        </p:txBody>
      </p:sp>
      <p:sp>
        <p:nvSpPr>
          <p:cNvPr id="17" name="矩形 16">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8.3 </a:t>
            </a:r>
            <a:r>
              <a:rPr lang="zh-CN" altLang="en-US" sz="2600" b="1" dirty="0">
                <a:solidFill>
                  <a:schemeClr val="bg1">
                    <a:lumMod val="50000"/>
                  </a:schemeClr>
                </a:solidFill>
                <a:latin typeface="微软雅黑" pitchFamily="34" charset="-122"/>
                <a:ea typeface="微软雅黑" pitchFamily="34" charset="-122"/>
              </a:rPr>
              <a:t>配置</a:t>
            </a:r>
            <a:r>
              <a:rPr lang="en-US" altLang="zh-CN" sz="2600" b="1" dirty="0" err="1">
                <a:solidFill>
                  <a:schemeClr val="bg1">
                    <a:lumMod val="50000"/>
                  </a:schemeClr>
                </a:solidFill>
                <a:latin typeface="微软雅黑" pitchFamily="34" charset="-122"/>
                <a:ea typeface="微软雅黑" pitchFamily="34" charset="-122"/>
              </a:rPr>
              <a:t>Servlet</a:t>
            </a:r>
            <a:endParaRPr lang="zh-CN" altLang="en-US" sz="2600" b="1" dirty="0">
              <a:solidFill>
                <a:schemeClr val="bg1">
                  <a:lumMod val="50000"/>
                </a:schemeClr>
              </a:solidFill>
              <a:latin typeface="微软雅黑" pitchFamily="34" charset="-122"/>
              <a:ea typeface="微软雅黑" pitchFamily="34" charset="-122"/>
            </a:endParaRPr>
          </a:p>
        </p:txBody>
      </p:sp>
      <p:sp>
        <p:nvSpPr>
          <p:cNvPr id="18" name="矩形 17">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8.4 </a:t>
            </a:r>
            <a:r>
              <a:rPr lang="en-US" altLang="zh-CN" sz="2600" b="1" dirty="0" err="1">
                <a:solidFill>
                  <a:schemeClr val="bg1">
                    <a:lumMod val="50000"/>
                  </a:schemeClr>
                </a:solidFill>
                <a:latin typeface="微软雅黑" pitchFamily="34" charset="-122"/>
                <a:ea typeface="微软雅黑" pitchFamily="34" charset="-122"/>
              </a:rPr>
              <a:t>Servlet</a:t>
            </a:r>
            <a:r>
              <a:rPr lang="en-US" altLang="zh-CN" sz="2600" b="1" dirty="0">
                <a:solidFill>
                  <a:schemeClr val="bg1">
                    <a:lumMod val="50000"/>
                  </a:schemeClr>
                </a:solidFill>
                <a:latin typeface="微软雅黑" pitchFamily="34" charset="-122"/>
                <a:ea typeface="微软雅黑" pitchFamily="34" charset="-122"/>
              </a:rPr>
              <a:t> </a:t>
            </a:r>
            <a:r>
              <a:rPr lang="zh-CN" altLang="en-US" sz="2600" b="1" dirty="0">
                <a:solidFill>
                  <a:schemeClr val="bg1">
                    <a:lumMod val="50000"/>
                  </a:schemeClr>
                </a:solidFill>
                <a:latin typeface="微软雅黑" pitchFamily="34" charset="-122"/>
                <a:ea typeface="微软雅黑" pitchFamily="34" charset="-122"/>
              </a:rPr>
              <a:t>接口和类</a:t>
            </a:r>
            <a:endParaRPr lang="zh-CN" altLang="zh-CN" sz="2600" b="1" dirty="0">
              <a:solidFill>
                <a:schemeClr val="bg1">
                  <a:lumMod val="50000"/>
                </a:schemeClr>
              </a:solidFill>
              <a:latin typeface="微软雅黑" pitchFamily="34" charset="-122"/>
              <a:ea typeface="微软雅黑" pitchFamily="34" charset="-122"/>
            </a:endParaRPr>
          </a:p>
        </p:txBody>
      </p:sp>
      <p:sp>
        <p:nvSpPr>
          <p:cNvPr id="19" name="矩形 18">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8.5 Servlet</a:t>
            </a:r>
            <a:r>
              <a:rPr lang="zh-CN" altLang="en-US" sz="2600" b="1" dirty="0">
                <a:solidFill>
                  <a:schemeClr val="bg1">
                    <a:lumMod val="50000"/>
                  </a:schemeClr>
                </a:solidFill>
                <a:latin typeface="微软雅黑" pitchFamily="34" charset="-122"/>
                <a:ea typeface="微软雅黑" pitchFamily="34" charset="-122"/>
              </a:rPr>
              <a:t>过滤器 </a:t>
            </a:r>
            <a:r>
              <a:rPr lang="en-US" altLang="zh-CN" sz="2600" b="1" dirty="0">
                <a:solidFill>
                  <a:schemeClr val="bg1">
                    <a:lumMod val="50000"/>
                  </a:schemeClr>
                </a:solidFill>
                <a:latin typeface="微软雅黑" pitchFamily="34" charset="-122"/>
                <a:ea typeface="微软雅黑" pitchFamily="34" charset="-122"/>
              </a:rPr>
              <a:t>Filter</a:t>
            </a:r>
            <a:endParaRPr lang="zh-CN" altLang="en-US" sz="2600" b="1" dirty="0">
              <a:solidFill>
                <a:schemeClr val="bg1">
                  <a:lumMod val="50000"/>
                </a:schemeClr>
              </a:solidFill>
              <a:latin typeface="微软雅黑" pitchFamily="34" charset="-122"/>
              <a:ea typeface="微软雅黑" pitchFamily="34" charset="-122"/>
            </a:endParaRPr>
          </a:p>
        </p:txBody>
      </p:sp>
      <p:sp>
        <p:nvSpPr>
          <p:cNvPr id="20" name="矩形 19">
            <a:hlinkClick r:id="" action="ppaction://noaction"/>
          </p:cNvPr>
          <p:cNvSpPr/>
          <p:nvPr/>
        </p:nvSpPr>
        <p:spPr>
          <a:xfrm>
            <a:off x="2285984" y="5000636"/>
            <a:ext cx="5238344"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8.6 Servlet</a:t>
            </a:r>
            <a:r>
              <a:rPr lang="zh-CN" altLang="en-US" sz="2600" b="1" dirty="0">
                <a:solidFill>
                  <a:schemeClr val="bg1">
                    <a:lumMod val="50000"/>
                  </a:schemeClr>
                </a:solidFill>
                <a:latin typeface="微软雅黑" pitchFamily="34" charset="-122"/>
                <a:ea typeface="微软雅黑" pitchFamily="34" charset="-122"/>
              </a:rPr>
              <a:t>监听器  </a:t>
            </a:r>
            <a:r>
              <a:rPr lang="en-US" altLang="zh-CN" sz="2600" b="1" dirty="0">
                <a:solidFill>
                  <a:schemeClr val="bg1">
                    <a:lumMod val="50000"/>
                  </a:schemeClr>
                </a:solidFill>
                <a:latin typeface="微软雅黑" pitchFamily="34" charset="-122"/>
                <a:ea typeface="微软雅黑" pitchFamily="34" charset="-122"/>
              </a:rPr>
              <a:t>Listener</a:t>
            </a:r>
            <a:r>
              <a:rPr lang="zh-CN" altLang="en-US" sz="2600" b="1" dirty="0">
                <a:solidFill>
                  <a:schemeClr val="bg1">
                    <a:lumMod val="50000"/>
                  </a:schemeClr>
                </a:solidFill>
                <a:latin typeface="微软雅黑" pitchFamily="34" charset="-122"/>
                <a:ea typeface="微软雅黑" pitchFamily="34" charset="-122"/>
              </a:rPr>
              <a:t>  </a:t>
            </a:r>
          </a:p>
        </p:txBody>
      </p:sp>
    </p:spTree>
    <p:extLst>
      <p:ext uri="{BB962C8B-B14F-4D97-AF65-F5344CB8AC3E}">
        <p14:creationId xmlns:p14="http://schemas.microsoft.com/office/powerpoint/2010/main" val="4047953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Servlet</a:t>
            </a:r>
            <a:r>
              <a:rPr lang="zh-CN" altLang="en-US" dirty="0"/>
              <a:t>的创建过程：</a:t>
            </a:r>
            <a:endParaRPr lang="en-US" altLang="zh-CN" dirty="0"/>
          </a:p>
          <a:p>
            <a:pPr marL="914400" lvl="1" indent="-457200">
              <a:buFont typeface="+mj-ea"/>
              <a:buAutoNum type="circleNumDbPlain"/>
            </a:pPr>
            <a:r>
              <a:rPr lang="zh-CN" altLang="en-US" dirty="0"/>
              <a:t>创建</a:t>
            </a:r>
            <a:r>
              <a:rPr lang="en-US" altLang="zh-CN" dirty="0"/>
              <a:t>Servlet</a:t>
            </a:r>
          </a:p>
          <a:p>
            <a:pPr marL="914400" lvl="1" indent="-457200">
              <a:buFont typeface="+mj-ea"/>
              <a:buAutoNum type="circleNumDbPlain"/>
            </a:pPr>
            <a:r>
              <a:rPr lang="en-US" altLang="zh-CN" dirty="0"/>
              <a:t>Servlet</a:t>
            </a:r>
            <a:r>
              <a:rPr lang="zh-CN" altLang="en-US" dirty="0"/>
              <a:t>的声明配置</a:t>
            </a:r>
            <a:endParaRPr lang="en-US" altLang="zh-CN" dirty="0"/>
          </a:p>
          <a:p>
            <a:pPr marL="914400" lvl="1" indent="-457200">
              <a:buFont typeface="+mj-ea"/>
              <a:buAutoNum type="circleNumDbPlain"/>
            </a:pPr>
            <a:r>
              <a:rPr lang="en-US" altLang="zh-CN" dirty="0"/>
              <a:t>Servlet</a:t>
            </a:r>
            <a:r>
              <a:rPr lang="zh-CN" altLang="en-US" dirty="0"/>
              <a:t>的部署运行</a:t>
            </a:r>
            <a:endParaRPr lang="en-US" altLang="zh-CN"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30</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8.2.2  Servlet</a:t>
            </a:r>
            <a:r>
              <a:rPr lang="zh-CN" altLang="en-US" dirty="0"/>
              <a:t>的创建</a:t>
            </a:r>
          </a:p>
        </p:txBody>
      </p:sp>
      <p:pic>
        <p:nvPicPr>
          <p:cNvPr id="8" name="图片 7">
            <a:extLst>
              <a:ext uri="{FF2B5EF4-FFF2-40B4-BE49-F238E27FC236}">
                <a16:creationId xmlns:a16="http://schemas.microsoft.com/office/drawing/2014/main" id="{659E0105-0CFD-C4DB-E83C-7904855DAD49}"/>
              </a:ext>
            </a:extLst>
          </p:cNvPr>
          <p:cNvPicPr>
            <a:picLocks noChangeAspect="1"/>
          </p:cNvPicPr>
          <p:nvPr/>
        </p:nvPicPr>
        <p:blipFill>
          <a:blip r:embed="rId2"/>
          <a:stretch>
            <a:fillRect/>
          </a:stretch>
        </p:blipFill>
        <p:spPr>
          <a:xfrm>
            <a:off x="-13273" y="1394957"/>
            <a:ext cx="9144000" cy="3857251"/>
          </a:xfrm>
          <a:prstGeom prst="rect">
            <a:avLst/>
          </a:prstGeom>
        </p:spPr>
      </p:pic>
      <p:pic>
        <p:nvPicPr>
          <p:cNvPr id="10" name="图片 9">
            <a:extLst>
              <a:ext uri="{FF2B5EF4-FFF2-40B4-BE49-F238E27FC236}">
                <a16:creationId xmlns:a16="http://schemas.microsoft.com/office/drawing/2014/main" id="{E91EDB56-5F9B-5B3A-DD30-28FFC3F20490}"/>
              </a:ext>
            </a:extLst>
          </p:cNvPr>
          <p:cNvPicPr>
            <a:picLocks noChangeAspect="1"/>
          </p:cNvPicPr>
          <p:nvPr/>
        </p:nvPicPr>
        <p:blipFill>
          <a:blip r:embed="rId3"/>
          <a:stretch>
            <a:fillRect/>
          </a:stretch>
        </p:blipFill>
        <p:spPr>
          <a:xfrm>
            <a:off x="1547664" y="2060848"/>
            <a:ext cx="7380312" cy="3997877"/>
          </a:xfrm>
          <a:prstGeom prst="rect">
            <a:avLst/>
          </a:prstGeom>
        </p:spPr>
      </p:pic>
    </p:spTree>
    <p:extLst>
      <p:ext uri="{BB962C8B-B14F-4D97-AF65-F5344CB8AC3E}">
        <p14:creationId xmlns:p14="http://schemas.microsoft.com/office/powerpoint/2010/main" val="356886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31</a:t>
            </a:fld>
            <a:r>
              <a:rPr lang="en-US" altLang="zh-CN"/>
              <a:t>-</a:t>
            </a:r>
            <a:endParaRPr lang="zh-CN" altLang="en-US" dirty="0"/>
          </a:p>
        </p:txBody>
      </p:sp>
      <p:sp>
        <p:nvSpPr>
          <p:cNvPr id="4" name="矩形 3"/>
          <p:cNvSpPr/>
          <p:nvPr/>
        </p:nvSpPr>
        <p:spPr>
          <a:xfrm>
            <a:off x="323528" y="692696"/>
            <a:ext cx="8568952" cy="568863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70000"/>
              </a:lnSpc>
            </a:pPr>
            <a:r>
              <a:rPr lang="en-US" altLang="zh-CN" dirty="0">
                <a:solidFill>
                  <a:schemeClr val="tx1"/>
                </a:solidFill>
              </a:rPr>
              <a:t>package </a:t>
            </a:r>
            <a:r>
              <a:rPr lang="en-US" altLang="zh-CN" dirty="0" err="1">
                <a:solidFill>
                  <a:schemeClr val="tx1"/>
                </a:solidFill>
              </a:rPr>
              <a:t>com.edu.ysu.servlet</a:t>
            </a:r>
            <a:r>
              <a:rPr lang="en-US" altLang="zh-CN" dirty="0">
                <a:solidFill>
                  <a:schemeClr val="tx1"/>
                </a:solidFill>
              </a:rPr>
              <a:t>;</a:t>
            </a:r>
          </a:p>
          <a:p>
            <a:pPr>
              <a:lnSpc>
                <a:spcPct val="70000"/>
              </a:lnSpc>
            </a:pPr>
            <a:r>
              <a:rPr lang="en-US" altLang="zh-CN" dirty="0">
                <a:solidFill>
                  <a:schemeClr val="tx1"/>
                </a:solidFill>
              </a:rPr>
              <a:t>import java.io.*;</a:t>
            </a:r>
          </a:p>
          <a:p>
            <a:pPr>
              <a:lnSpc>
                <a:spcPct val="70000"/>
              </a:lnSpc>
            </a:pPr>
            <a:r>
              <a:rPr lang="en-US" altLang="zh-CN" dirty="0">
                <a:solidFill>
                  <a:schemeClr val="tx1"/>
                </a:solidFill>
              </a:rPr>
              <a:t>import </a:t>
            </a:r>
            <a:r>
              <a:rPr lang="en-US" altLang="zh-CN" dirty="0" err="1">
                <a:solidFill>
                  <a:schemeClr val="tx1"/>
                </a:solidFill>
              </a:rPr>
              <a:t>javax.servlet</a:t>
            </a:r>
            <a:r>
              <a:rPr lang="en-US" altLang="zh-CN" dirty="0">
                <a:solidFill>
                  <a:schemeClr val="tx1"/>
                </a:solidFill>
              </a:rPr>
              <a:t>.*;</a:t>
            </a:r>
          </a:p>
          <a:p>
            <a:pPr>
              <a:lnSpc>
                <a:spcPct val="70000"/>
              </a:lnSpc>
            </a:pPr>
            <a:r>
              <a:rPr lang="en-US" altLang="zh-CN" dirty="0">
                <a:solidFill>
                  <a:schemeClr val="tx1"/>
                </a:solidFill>
              </a:rPr>
              <a:t>import </a:t>
            </a:r>
            <a:r>
              <a:rPr lang="en-US" altLang="zh-CN" dirty="0" err="1">
                <a:solidFill>
                  <a:schemeClr val="tx1"/>
                </a:solidFill>
              </a:rPr>
              <a:t>javax.servlet.http</a:t>
            </a:r>
            <a:r>
              <a:rPr lang="en-US" altLang="zh-CN" dirty="0">
                <a:solidFill>
                  <a:schemeClr val="tx1"/>
                </a:solidFill>
              </a:rPr>
              <a:t>.*;</a:t>
            </a:r>
          </a:p>
          <a:p>
            <a:pPr>
              <a:lnSpc>
                <a:spcPct val="70000"/>
              </a:lnSpc>
            </a:pPr>
            <a:r>
              <a:rPr lang="en-US" altLang="zh-CN" dirty="0">
                <a:solidFill>
                  <a:schemeClr val="tx1"/>
                </a:solidFill>
              </a:rPr>
              <a:t>public class </a:t>
            </a:r>
            <a:r>
              <a:rPr lang="en-US" altLang="zh-CN" dirty="0" err="1">
                <a:solidFill>
                  <a:schemeClr val="tx1"/>
                </a:solidFill>
              </a:rPr>
              <a:t>HelloServlet</a:t>
            </a:r>
            <a:r>
              <a:rPr lang="en-US" altLang="zh-CN" dirty="0">
                <a:solidFill>
                  <a:schemeClr val="tx1"/>
                </a:solidFill>
              </a:rPr>
              <a:t> extends </a:t>
            </a:r>
            <a:r>
              <a:rPr lang="en-US" altLang="zh-CN" b="1" dirty="0" err="1">
                <a:solidFill>
                  <a:srgbClr val="FF0000"/>
                </a:solidFill>
              </a:rPr>
              <a:t>HttpServlet</a:t>
            </a:r>
            <a:r>
              <a:rPr lang="en-US" altLang="zh-CN" b="1" dirty="0">
                <a:solidFill>
                  <a:srgbClr val="FF0000"/>
                </a:solidFill>
              </a:rPr>
              <a:t> </a:t>
            </a:r>
            <a:r>
              <a:rPr lang="en-US" altLang="zh-CN" dirty="0">
                <a:solidFill>
                  <a:schemeClr val="tx1"/>
                </a:solidFill>
              </a:rPr>
              <a:t>{	</a:t>
            </a:r>
          </a:p>
          <a:p>
            <a:pPr>
              <a:lnSpc>
                <a:spcPct val="70000"/>
              </a:lnSpc>
            </a:pPr>
            <a:r>
              <a:rPr lang="en-US" altLang="zh-CN" dirty="0">
                <a:solidFill>
                  <a:schemeClr val="tx1"/>
                </a:solidFill>
              </a:rPr>
              <a:t>		// </a:t>
            </a:r>
            <a:r>
              <a:rPr lang="zh-CN" altLang="en-US" dirty="0">
                <a:solidFill>
                  <a:schemeClr val="tx1"/>
                </a:solidFill>
              </a:rPr>
              <a:t>使用“</a:t>
            </a:r>
            <a:r>
              <a:rPr lang="en-US" altLang="zh-CN" dirty="0">
                <a:solidFill>
                  <a:schemeClr val="tx1"/>
                </a:solidFill>
              </a:rPr>
              <a:t>request”</a:t>
            </a:r>
            <a:r>
              <a:rPr lang="zh-CN" altLang="en-US" dirty="0">
                <a:solidFill>
                  <a:schemeClr val="tx1"/>
                </a:solidFill>
              </a:rPr>
              <a:t>读取与客户端请求有关的信息和表单数据</a:t>
            </a:r>
          </a:p>
          <a:p>
            <a:pPr>
              <a:lnSpc>
                <a:spcPct val="70000"/>
              </a:lnSpc>
            </a:pPr>
            <a:r>
              <a:rPr lang="zh-CN" altLang="en-US" dirty="0">
                <a:solidFill>
                  <a:schemeClr val="tx1"/>
                </a:solidFill>
              </a:rPr>
              <a:t>     		</a:t>
            </a:r>
            <a:r>
              <a:rPr lang="en-US" altLang="zh-CN" dirty="0">
                <a:solidFill>
                  <a:schemeClr val="tx1"/>
                </a:solidFill>
              </a:rPr>
              <a:t>// </a:t>
            </a:r>
            <a:r>
              <a:rPr lang="zh-CN" altLang="en-US" dirty="0">
                <a:solidFill>
                  <a:schemeClr val="tx1"/>
                </a:solidFill>
              </a:rPr>
              <a:t>使用“</a:t>
            </a:r>
            <a:r>
              <a:rPr lang="en-US" altLang="zh-CN" dirty="0">
                <a:solidFill>
                  <a:schemeClr val="tx1"/>
                </a:solidFill>
              </a:rPr>
              <a:t>response”</a:t>
            </a:r>
            <a:r>
              <a:rPr lang="zh-CN" altLang="en-US" dirty="0">
                <a:solidFill>
                  <a:schemeClr val="tx1"/>
                </a:solidFill>
              </a:rPr>
              <a:t>指定</a:t>
            </a:r>
            <a:r>
              <a:rPr lang="en-US" altLang="zh-CN" dirty="0">
                <a:solidFill>
                  <a:schemeClr val="tx1"/>
                </a:solidFill>
              </a:rPr>
              <a:t>HTTP</a:t>
            </a:r>
            <a:r>
              <a:rPr lang="zh-CN" altLang="en-US" dirty="0">
                <a:solidFill>
                  <a:schemeClr val="tx1"/>
                </a:solidFill>
              </a:rPr>
              <a:t>应答状态代码和应答头</a:t>
            </a:r>
          </a:p>
          <a:p>
            <a:pPr>
              <a:lnSpc>
                <a:spcPct val="70000"/>
              </a:lnSpc>
            </a:pPr>
            <a:r>
              <a:rPr lang="zh-CN" altLang="en-US" dirty="0">
                <a:solidFill>
                  <a:schemeClr val="tx1"/>
                </a:solidFill>
              </a:rPr>
              <a:t>		</a:t>
            </a:r>
            <a:r>
              <a:rPr lang="en-US" altLang="zh-CN" dirty="0">
                <a:solidFill>
                  <a:srgbClr val="FF0000"/>
                </a:solidFill>
              </a:rPr>
              <a:t>protected void </a:t>
            </a:r>
            <a:r>
              <a:rPr lang="en-US" altLang="zh-CN" dirty="0" err="1">
                <a:solidFill>
                  <a:srgbClr val="FF0000"/>
                </a:solidFill>
              </a:rPr>
              <a:t>doGet</a:t>
            </a:r>
            <a:r>
              <a:rPr lang="en-US" altLang="zh-CN" dirty="0">
                <a:solidFill>
                  <a:schemeClr val="tx1"/>
                </a:solidFill>
              </a:rPr>
              <a:t>(</a:t>
            </a:r>
            <a:r>
              <a:rPr lang="en-US" altLang="zh-CN" dirty="0" err="1">
                <a:solidFill>
                  <a:schemeClr val="tx1"/>
                </a:solidFill>
              </a:rPr>
              <a:t>HttpServletRequest</a:t>
            </a:r>
            <a:r>
              <a:rPr lang="en-US" altLang="zh-CN" dirty="0">
                <a:solidFill>
                  <a:schemeClr val="tx1"/>
                </a:solidFill>
              </a:rPr>
              <a:t> request,</a:t>
            </a:r>
          </a:p>
          <a:p>
            <a:pPr>
              <a:lnSpc>
                <a:spcPct val="70000"/>
              </a:lnSpc>
            </a:pPr>
            <a:r>
              <a:rPr lang="en-US" altLang="zh-CN" dirty="0">
                <a:solidFill>
                  <a:schemeClr val="tx1"/>
                </a:solidFill>
              </a:rPr>
              <a:t>			</a:t>
            </a:r>
            <a:r>
              <a:rPr lang="en-US" altLang="zh-CN" dirty="0" err="1">
                <a:solidFill>
                  <a:schemeClr val="tx1"/>
                </a:solidFill>
              </a:rPr>
              <a:t>HttpServletResponse</a:t>
            </a:r>
            <a:r>
              <a:rPr lang="en-US" altLang="zh-CN" dirty="0">
                <a:solidFill>
                  <a:schemeClr val="tx1"/>
                </a:solidFill>
              </a:rPr>
              <a:t> response) throws </a:t>
            </a:r>
            <a:r>
              <a:rPr lang="en-US" altLang="zh-CN" dirty="0" err="1">
                <a:solidFill>
                  <a:schemeClr val="tx1"/>
                </a:solidFill>
              </a:rPr>
              <a:t>ServletException</a:t>
            </a:r>
            <a:r>
              <a:rPr lang="en-US" altLang="zh-CN" dirty="0">
                <a:solidFill>
                  <a:schemeClr val="tx1"/>
                </a:solidFill>
              </a:rPr>
              <a:t>, </a:t>
            </a:r>
            <a:r>
              <a:rPr lang="en-US" altLang="zh-CN" dirty="0" err="1">
                <a:solidFill>
                  <a:schemeClr val="tx1"/>
                </a:solidFill>
              </a:rPr>
              <a:t>IOException</a:t>
            </a:r>
            <a:r>
              <a:rPr lang="en-US" altLang="zh-CN" dirty="0">
                <a:solidFill>
                  <a:schemeClr val="tx1"/>
                </a:solidFill>
              </a:rPr>
              <a:t> {</a:t>
            </a:r>
          </a:p>
          <a:p>
            <a:pPr>
              <a:lnSpc>
                <a:spcPct val="70000"/>
              </a:lnSpc>
            </a:pPr>
            <a:r>
              <a:rPr lang="en-US" altLang="zh-CN" dirty="0">
                <a:solidFill>
                  <a:schemeClr val="tx1"/>
                </a:solidFill>
              </a:rPr>
              <a:t>		</a:t>
            </a:r>
            <a:r>
              <a:rPr lang="en-US" altLang="zh-CN" dirty="0" err="1">
                <a:solidFill>
                  <a:schemeClr val="tx1"/>
                </a:solidFill>
              </a:rPr>
              <a:t>response.setContentType</a:t>
            </a:r>
            <a:r>
              <a:rPr lang="en-US" altLang="zh-CN" dirty="0">
                <a:solidFill>
                  <a:schemeClr val="tx1"/>
                </a:solidFill>
              </a:rPr>
              <a:t>("text/</a:t>
            </a:r>
            <a:r>
              <a:rPr lang="en-US" altLang="zh-CN" dirty="0" err="1">
                <a:solidFill>
                  <a:schemeClr val="tx1"/>
                </a:solidFill>
              </a:rPr>
              <a:t>html;charset</a:t>
            </a:r>
            <a:r>
              <a:rPr lang="en-US" altLang="zh-CN" dirty="0">
                <a:solidFill>
                  <a:schemeClr val="tx1"/>
                </a:solidFill>
              </a:rPr>
              <a:t>=UTF-8");</a:t>
            </a:r>
          </a:p>
          <a:p>
            <a:pPr>
              <a:lnSpc>
                <a:spcPct val="70000"/>
              </a:lnSpc>
            </a:pPr>
            <a:r>
              <a:rPr lang="en-US" altLang="zh-CN" dirty="0">
                <a:solidFill>
                  <a:schemeClr val="tx1"/>
                </a:solidFill>
              </a:rPr>
              <a:t>		</a:t>
            </a:r>
            <a:r>
              <a:rPr lang="en-US" altLang="zh-CN" dirty="0" err="1">
                <a:solidFill>
                  <a:schemeClr val="tx1"/>
                </a:solidFill>
              </a:rPr>
              <a:t>PrintWriter</a:t>
            </a:r>
            <a:r>
              <a:rPr lang="en-US" altLang="zh-CN" dirty="0">
                <a:solidFill>
                  <a:schemeClr val="tx1"/>
                </a:solidFill>
              </a:rPr>
              <a:t> out = </a:t>
            </a:r>
            <a:r>
              <a:rPr lang="en-US" altLang="zh-CN" dirty="0" err="1">
                <a:solidFill>
                  <a:schemeClr val="tx1"/>
                </a:solidFill>
              </a:rPr>
              <a:t>response.getWriter</a:t>
            </a:r>
            <a:r>
              <a:rPr lang="en-US" altLang="zh-CN" dirty="0">
                <a:solidFill>
                  <a:schemeClr val="tx1"/>
                </a:solidFill>
              </a:rPr>
              <a:t>();//</a:t>
            </a:r>
            <a:r>
              <a:rPr lang="zh-CN" altLang="en-US" dirty="0">
                <a:solidFill>
                  <a:schemeClr val="tx1"/>
                </a:solidFill>
              </a:rPr>
              <a:t>使用 </a:t>
            </a:r>
            <a:r>
              <a:rPr lang="en-US" altLang="zh-CN" dirty="0">
                <a:solidFill>
                  <a:schemeClr val="tx1"/>
                </a:solidFill>
              </a:rPr>
              <a:t>"out"</a:t>
            </a:r>
            <a:r>
              <a:rPr lang="zh-CN" altLang="en-US" dirty="0">
                <a:solidFill>
                  <a:schemeClr val="tx1"/>
                </a:solidFill>
              </a:rPr>
              <a:t>把应答内容发送到浏览器</a:t>
            </a:r>
          </a:p>
          <a:p>
            <a:pPr>
              <a:lnSpc>
                <a:spcPct val="70000"/>
              </a:lnSpc>
            </a:pPr>
            <a:r>
              <a:rPr lang="zh-CN" altLang="en-US" dirty="0">
                <a:solidFill>
                  <a:schemeClr val="tx1"/>
                </a:solidFill>
              </a:rPr>
              <a:t>		</a:t>
            </a:r>
            <a:r>
              <a:rPr lang="en-US" altLang="zh-CN" dirty="0" err="1">
                <a:solidFill>
                  <a:schemeClr val="tx1"/>
                </a:solidFill>
              </a:rPr>
              <a:t>out.println</a:t>
            </a:r>
            <a:r>
              <a:rPr lang="en-US" altLang="zh-CN" dirty="0">
                <a:solidFill>
                  <a:schemeClr val="tx1"/>
                </a:solidFill>
              </a:rPr>
              <a:t>("&lt;HTML&gt;");</a:t>
            </a:r>
          </a:p>
          <a:p>
            <a:pPr>
              <a:lnSpc>
                <a:spcPct val="70000"/>
              </a:lnSpc>
            </a:pPr>
            <a:r>
              <a:rPr lang="en-US" altLang="zh-CN" dirty="0">
                <a:solidFill>
                  <a:schemeClr val="tx1"/>
                </a:solidFill>
              </a:rPr>
              <a:t>		</a:t>
            </a:r>
            <a:r>
              <a:rPr lang="en-US" altLang="zh-CN" dirty="0" err="1">
                <a:solidFill>
                  <a:schemeClr val="tx1"/>
                </a:solidFill>
              </a:rPr>
              <a:t>out.println</a:t>
            </a:r>
            <a:r>
              <a:rPr lang="en-US" altLang="zh-CN" dirty="0">
                <a:solidFill>
                  <a:schemeClr val="tx1"/>
                </a:solidFill>
              </a:rPr>
              <a:t>("&lt;HEAD&gt;&lt;TITLE&gt;The first Servlet&lt;/TITLE&gt;&lt;/HEAD&gt;");</a:t>
            </a:r>
          </a:p>
          <a:p>
            <a:pPr>
              <a:lnSpc>
                <a:spcPct val="70000"/>
              </a:lnSpc>
            </a:pPr>
            <a:r>
              <a:rPr lang="en-US" altLang="zh-CN" dirty="0">
                <a:solidFill>
                  <a:schemeClr val="tx1"/>
                </a:solidFill>
              </a:rPr>
              <a:t>		</a:t>
            </a:r>
            <a:r>
              <a:rPr lang="en-US" altLang="zh-CN" dirty="0" err="1">
                <a:solidFill>
                  <a:schemeClr val="tx1"/>
                </a:solidFill>
              </a:rPr>
              <a:t>out.println</a:t>
            </a:r>
            <a:r>
              <a:rPr lang="en-US" altLang="zh-CN" dirty="0">
                <a:solidFill>
                  <a:schemeClr val="tx1"/>
                </a:solidFill>
              </a:rPr>
              <a:t>("&lt;BODY&gt;");</a:t>
            </a:r>
          </a:p>
          <a:p>
            <a:pPr>
              <a:lnSpc>
                <a:spcPct val="70000"/>
              </a:lnSpc>
            </a:pPr>
            <a:r>
              <a:rPr lang="en-US" altLang="zh-CN" dirty="0">
                <a:solidFill>
                  <a:schemeClr val="tx1"/>
                </a:solidFill>
              </a:rPr>
              <a:t>		</a:t>
            </a:r>
            <a:r>
              <a:rPr lang="en-US" altLang="zh-CN" dirty="0" err="1">
                <a:solidFill>
                  <a:schemeClr val="tx1"/>
                </a:solidFill>
              </a:rPr>
              <a:t>out.println</a:t>
            </a:r>
            <a:r>
              <a:rPr lang="en-US" altLang="zh-CN" dirty="0">
                <a:solidFill>
                  <a:schemeClr val="tx1"/>
                </a:solidFill>
              </a:rPr>
              <a:t>("Hello Servlet!");</a:t>
            </a:r>
          </a:p>
          <a:p>
            <a:pPr>
              <a:lnSpc>
                <a:spcPct val="70000"/>
              </a:lnSpc>
            </a:pPr>
            <a:r>
              <a:rPr lang="en-US" altLang="zh-CN" dirty="0">
                <a:solidFill>
                  <a:schemeClr val="tx1"/>
                </a:solidFill>
              </a:rPr>
              <a:t>		</a:t>
            </a:r>
            <a:r>
              <a:rPr lang="en-US" altLang="zh-CN" dirty="0" err="1">
                <a:solidFill>
                  <a:schemeClr val="tx1"/>
                </a:solidFill>
              </a:rPr>
              <a:t>out.println</a:t>
            </a:r>
            <a:r>
              <a:rPr lang="en-US" altLang="zh-CN" dirty="0">
                <a:solidFill>
                  <a:schemeClr val="tx1"/>
                </a:solidFill>
              </a:rPr>
              <a:t>("&lt;/BODY&gt;");</a:t>
            </a:r>
          </a:p>
          <a:p>
            <a:pPr>
              <a:lnSpc>
                <a:spcPct val="70000"/>
              </a:lnSpc>
            </a:pPr>
            <a:r>
              <a:rPr lang="en-US" altLang="zh-CN" dirty="0">
                <a:solidFill>
                  <a:schemeClr val="tx1"/>
                </a:solidFill>
              </a:rPr>
              <a:t>		</a:t>
            </a:r>
            <a:r>
              <a:rPr lang="en-US" altLang="zh-CN" dirty="0" err="1">
                <a:solidFill>
                  <a:schemeClr val="tx1"/>
                </a:solidFill>
              </a:rPr>
              <a:t>out.println</a:t>
            </a:r>
            <a:r>
              <a:rPr lang="en-US" altLang="zh-CN" dirty="0">
                <a:solidFill>
                  <a:schemeClr val="tx1"/>
                </a:solidFill>
              </a:rPr>
              <a:t>("&lt;/HTML&gt;");</a:t>
            </a:r>
          </a:p>
          <a:p>
            <a:pPr>
              <a:lnSpc>
                <a:spcPct val="70000"/>
              </a:lnSpc>
            </a:pPr>
            <a:r>
              <a:rPr lang="en-US" altLang="zh-CN" dirty="0">
                <a:solidFill>
                  <a:schemeClr val="tx1"/>
                </a:solidFill>
              </a:rPr>
              <a:t>		</a:t>
            </a:r>
            <a:r>
              <a:rPr lang="en-US" altLang="zh-CN" dirty="0" err="1">
                <a:solidFill>
                  <a:schemeClr val="tx1"/>
                </a:solidFill>
              </a:rPr>
              <a:t>out.flush</a:t>
            </a:r>
            <a:r>
              <a:rPr lang="en-US" altLang="zh-CN" dirty="0">
                <a:solidFill>
                  <a:schemeClr val="tx1"/>
                </a:solidFill>
              </a:rPr>
              <a:t>();//</a:t>
            </a:r>
            <a:r>
              <a:rPr lang="zh-CN" altLang="en-US" dirty="0">
                <a:solidFill>
                  <a:schemeClr val="tx1"/>
                </a:solidFill>
              </a:rPr>
              <a:t>清空缓冲区</a:t>
            </a:r>
          </a:p>
          <a:p>
            <a:pPr>
              <a:lnSpc>
                <a:spcPct val="70000"/>
              </a:lnSpc>
            </a:pPr>
            <a:r>
              <a:rPr lang="zh-CN" altLang="en-US" dirty="0">
                <a:solidFill>
                  <a:schemeClr val="tx1"/>
                </a:solidFill>
              </a:rPr>
              <a:t>		</a:t>
            </a:r>
            <a:r>
              <a:rPr lang="en-US" altLang="zh-CN" dirty="0" err="1">
                <a:solidFill>
                  <a:schemeClr val="tx1"/>
                </a:solidFill>
              </a:rPr>
              <a:t>out.close</a:t>
            </a:r>
            <a:r>
              <a:rPr lang="en-US" altLang="zh-CN" dirty="0">
                <a:solidFill>
                  <a:schemeClr val="tx1"/>
                </a:solidFill>
              </a:rPr>
              <a:t>();</a:t>
            </a:r>
          </a:p>
          <a:p>
            <a:pPr>
              <a:lnSpc>
                <a:spcPct val="70000"/>
              </a:lnSpc>
            </a:pPr>
            <a:r>
              <a:rPr lang="en-US" altLang="zh-CN" dirty="0">
                <a:solidFill>
                  <a:schemeClr val="tx1"/>
                </a:solidFill>
              </a:rPr>
              <a:t>	}</a:t>
            </a:r>
          </a:p>
          <a:p>
            <a:pPr>
              <a:lnSpc>
                <a:spcPct val="70000"/>
              </a:lnSpc>
            </a:pPr>
            <a:r>
              <a:rPr lang="en-US" altLang="zh-CN" dirty="0">
                <a:solidFill>
                  <a:schemeClr val="tx1"/>
                </a:solidFill>
              </a:rPr>
              <a:t>	</a:t>
            </a:r>
            <a:r>
              <a:rPr lang="en-US" altLang="zh-CN" dirty="0">
                <a:solidFill>
                  <a:srgbClr val="FF0000"/>
                </a:solidFill>
              </a:rPr>
              <a:t>protected void </a:t>
            </a:r>
            <a:r>
              <a:rPr lang="en-US" altLang="zh-CN" dirty="0" err="1">
                <a:solidFill>
                  <a:srgbClr val="FF0000"/>
                </a:solidFill>
              </a:rPr>
              <a:t>doPost</a:t>
            </a:r>
            <a:r>
              <a:rPr lang="en-US" altLang="zh-CN" dirty="0">
                <a:solidFill>
                  <a:schemeClr val="tx1"/>
                </a:solidFill>
              </a:rPr>
              <a:t>(</a:t>
            </a:r>
            <a:r>
              <a:rPr lang="en-US" altLang="zh-CN" dirty="0" err="1">
                <a:solidFill>
                  <a:schemeClr val="tx1"/>
                </a:solidFill>
              </a:rPr>
              <a:t>HttpServletRequest</a:t>
            </a:r>
            <a:r>
              <a:rPr lang="en-US" altLang="zh-CN" dirty="0">
                <a:solidFill>
                  <a:schemeClr val="tx1"/>
                </a:solidFill>
              </a:rPr>
              <a:t> request,</a:t>
            </a:r>
          </a:p>
          <a:p>
            <a:pPr>
              <a:lnSpc>
                <a:spcPct val="70000"/>
              </a:lnSpc>
            </a:pPr>
            <a:r>
              <a:rPr lang="en-US" altLang="zh-CN" dirty="0">
                <a:solidFill>
                  <a:schemeClr val="tx1"/>
                </a:solidFill>
              </a:rPr>
              <a:t>			</a:t>
            </a:r>
            <a:r>
              <a:rPr lang="en-US" altLang="zh-CN" dirty="0" err="1">
                <a:solidFill>
                  <a:schemeClr val="tx1"/>
                </a:solidFill>
              </a:rPr>
              <a:t>HttpServletResponse</a:t>
            </a:r>
            <a:r>
              <a:rPr lang="en-US" altLang="zh-CN" dirty="0">
                <a:solidFill>
                  <a:schemeClr val="tx1"/>
                </a:solidFill>
              </a:rPr>
              <a:t> response) throws </a:t>
            </a:r>
            <a:r>
              <a:rPr lang="en-US" altLang="zh-CN" dirty="0" err="1">
                <a:solidFill>
                  <a:schemeClr val="tx1"/>
                </a:solidFill>
              </a:rPr>
              <a:t>ServletException</a:t>
            </a:r>
            <a:r>
              <a:rPr lang="en-US" altLang="zh-CN" dirty="0">
                <a:solidFill>
                  <a:schemeClr val="tx1"/>
                </a:solidFill>
              </a:rPr>
              <a:t>, </a:t>
            </a:r>
            <a:r>
              <a:rPr lang="en-US" altLang="zh-CN" dirty="0" err="1">
                <a:solidFill>
                  <a:schemeClr val="tx1"/>
                </a:solidFill>
              </a:rPr>
              <a:t>IOException</a:t>
            </a:r>
            <a:r>
              <a:rPr lang="en-US" altLang="zh-CN" dirty="0">
                <a:solidFill>
                  <a:schemeClr val="tx1"/>
                </a:solidFill>
              </a:rPr>
              <a:t> {</a:t>
            </a:r>
          </a:p>
          <a:p>
            <a:pPr>
              <a:lnSpc>
                <a:spcPct val="70000"/>
              </a:lnSpc>
            </a:pPr>
            <a:r>
              <a:rPr lang="en-US" altLang="zh-CN" dirty="0">
                <a:solidFill>
                  <a:schemeClr val="tx1"/>
                </a:solidFill>
              </a:rPr>
              <a:t>		</a:t>
            </a:r>
            <a:r>
              <a:rPr lang="en-US" altLang="zh-CN" dirty="0" err="1">
                <a:solidFill>
                  <a:schemeClr val="tx1"/>
                </a:solidFill>
              </a:rPr>
              <a:t>this.doGet</a:t>
            </a:r>
            <a:r>
              <a:rPr lang="en-US" altLang="zh-CN" dirty="0">
                <a:solidFill>
                  <a:schemeClr val="tx1"/>
                </a:solidFill>
              </a:rPr>
              <a:t>(</a:t>
            </a:r>
            <a:r>
              <a:rPr lang="en-US" altLang="zh-CN" dirty="0" err="1">
                <a:solidFill>
                  <a:schemeClr val="tx1"/>
                </a:solidFill>
              </a:rPr>
              <a:t>request,response</a:t>
            </a:r>
            <a:r>
              <a:rPr lang="en-US" altLang="zh-CN" dirty="0">
                <a:solidFill>
                  <a:schemeClr val="tx1"/>
                </a:solidFill>
              </a:rPr>
              <a:t>);</a:t>
            </a:r>
          </a:p>
          <a:p>
            <a:pPr>
              <a:lnSpc>
                <a:spcPct val="70000"/>
              </a:lnSpc>
            </a:pPr>
            <a:r>
              <a:rPr lang="en-US" altLang="zh-CN" dirty="0">
                <a:solidFill>
                  <a:schemeClr val="tx1"/>
                </a:solidFill>
              </a:rPr>
              <a:t>	}</a:t>
            </a:r>
          </a:p>
          <a:p>
            <a:pPr>
              <a:lnSpc>
                <a:spcPct val="70000"/>
              </a:lnSpc>
            </a:pPr>
            <a:endParaRPr lang="en-US" altLang="zh-CN" dirty="0">
              <a:solidFill>
                <a:schemeClr val="tx1"/>
              </a:solidFill>
            </a:endParaRPr>
          </a:p>
          <a:p>
            <a:pPr>
              <a:lnSpc>
                <a:spcPct val="70000"/>
              </a:lnSpc>
            </a:pPr>
            <a:r>
              <a:rPr lang="en-US" altLang="zh-CN" dirty="0">
                <a:solidFill>
                  <a:schemeClr val="tx1"/>
                </a:solidFill>
              </a:rPr>
              <a:t>}</a:t>
            </a:r>
          </a:p>
        </p:txBody>
      </p:sp>
      <p:sp>
        <p:nvSpPr>
          <p:cNvPr id="5" name="圆角矩形 4"/>
          <p:cNvSpPr/>
          <p:nvPr/>
        </p:nvSpPr>
        <p:spPr>
          <a:xfrm>
            <a:off x="3707904" y="550559"/>
            <a:ext cx="2736304" cy="3600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2200" b="1" dirty="0">
                <a:solidFill>
                  <a:srgbClr val="0000FF"/>
                </a:solidFill>
                <a:latin typeface="隶书" pitchFamily="49" charset="-122"/>
                <a:ea typeface="隶书" pitchFamily="49" charset="-122"/>
              </a:rPr>
              <a:t>HelloServlet.java</a:t>
            </a:r>
            <a:endParaRPr lang="zh-CN" altLang="en-US" sz="2200" b="1" dirty="0">
              <a:solidFill>
                <a:srgbClr val="0000FF"/>
              </a:solidFill>
              <a:latin typeface="隶书" pitchFamily="49" charset="-122"/>
              <a:ea typeface="隶书" pitchFamily="49" charset="-122"/>
            </a:endParaRPr>
          </a:p>
        </p:txBody>
      </p:sp>
    </p:spTree>
    <p:extLst>
      <p:ext uri="{BB962C8B-B14F-4D97-AF65-F5344CB8AC3E}">
        <p14:creationId xmlns:p14="http://schemas.microsoft.com/office/powerpoint/2010/main" val="273697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1</a:t>
            </a:r>
            <a:r>
              <a:rPr lang="zh-CN" altLang="en-US" dirty="0">
                <a:solidFill>
                  <a:srgbClr val="0000FF"/>
                </a:solidFill>
              </a:rPr>
              <a:t>、打包：</a:t>
            </a:r>
            <a:endParaRPr lang="en-US" altLang="zh-CN" dirty="0">
              <a:solidFill>
                <a:srgbClr val="0000FF"/>
              </a:solidFill>
            </a:endParaRPr>
          </a:p>
          <a:p>
            <a:pPr marL="0" indent="0" algn="ctr">
              <a:buNone/>
            </a:pPr>
            <a:r>
              <a:rPr lang="en-US" altLang="zh-CN" dirty="0"/>
              <a:t>package </a:t>
            </a:r>
            <a:r>
              <a:rPr lang="en-US" altLang="zh-CN" dirty="0" err="1"/>
              <a:t>com.edu.ysu.servlet</a:t>
            </a:r>
            <a:r>
              <a:rPr lang="en-US" altLang="zh-CN" dirty="0"/>
              <a:t>;</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32</a:t>
            </a:fld>
            <a:r>
              <a:rPr lang="en-US" altLang="zh-CN"/>
              <a:t>-</a:t>
            </a:r>
            <a:endParaRPr lang="zh-CN" altLang="en-US" dirty="0"/>
          </a:p>
        </p:txBody>
      </p:sp>
    </p:spTree>
    <p:extLst>
      <p:ext uri="{BB962C8B-B14F-4D97-AF65-F5344CB8AC3E}">
        <p14:creationId xmlns:p14="http://schemas.microsoft.com/office/powerpoint/2010/main" val="1150443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2</a:t>
            </a:r>
            <a:r>
              <a:rPr lang="zh-CN" altLang="en-US" dirty="0">
                <a:solidFill>
                  <a:srgbClr val="0000FF"/>
                </a:solidFill>
              </a:rPr>
              <a:t>、导入：</a:t>
            </a:r>
            <a:endParaRPr lang="en-US" altLang="zh-CN" dirty="0">
              <a:solidFill>
                <a:srgbClr val="0000FF"/>
              </a:solidFill>
            </a:endParaRPr>
          </a:p>
          <a:p>
            <a:pPr lvl="0">
              <a:lnSpc>
                <a:spcPct val="130000"/>
              </a:lnSpc>
            </a:pPr>
            <a:r>
              <a:rPr lang="en-US" altLang="zh-CN" dirty="0">
                <a:solidFill>
                  <a:prstClr val="black"/>
                </a:solidFill>
                <a:latin typeface="宋体" pitchFamily="2" charset="-122"/>
              </a:rPr>
              <a:t>import java.io.*;</a:t>
            </a:r>
          </a:p>
          <a:p>
            <a:pPr lvl="0">
              <a:lnSpc>
                <a:spcPct val="130000"/>
              </a:lnSpc>
            </a:pPr>
            <a:r>
              <a:rPr lang="en-US" altLang="zh-CN" dirty="0">
                <a:solidFill>
                  <a:prstClr val="black"/>
                </a:solidFill>
                <a:latin typeface="宋体" pitchFamily="2" charset="-122"/>
              </a:rPr>
              <a:t>import </a:t>
            </a:r>
            <a:r>
              <a:rPr lang="en-US" altLang="zh-CN" dirty="0" err="1">
                <a:solidFill>
                  <a:prstClr val="black"/>
                </a:solidFill>
                <a:latin typeface="宋体" pitchFamily="2" charset="-122"/>
              </a:rPr>
              <a:t>javax.servlet</a:t>
            </a:r>
            <a:r>
              <a:rPr lang="en-US" altLang="zh-CN" dirty="0">
                <a:solidFill>
                  <a:prstClr val="black"/>
                </a:solidFill>
                <a:latin typeface="宋体" pitchFamily="2" charset="-122"/>
              </a:rPr>
              <a:t>.*;</a:t>
            </a:r>
          </a:p>
          <a:p>
            <a:pPr lvl="0">
              <a:lnSpc>
                <a:spcPct val="130000"/>
              </a:lnSpc>
            </a:pPr>
            <a:r>
              <a:rPr lang="en-US" altLang="zh-CN" dirty="0">
                <a:solidFill>
                  <a:prstClr val="black"/>
                </a:solidFill>
                <a:latin typeface="宋体" pitchFamily="2" charset="-122"/>
              </a:rPr>
              <a:t>import </a:t>
            </a:r>
            <a:r>
              <a:rPr lang="en-US" altLang="zh-CN" dirty="0" err="1">
                <a:solidFill>
                  <a:prstClr val="black"/>
                </a:solidFill>
                <a:latin typeface="宋体" pitchFamily="2" charset="-122"/>
              </a:rPr>
              <a:t>javax.servlet.http</a:t>
            </a:r>
            <a:r>
              <a:rPr lang="en-US" altLang="zh-CN" dirty="0">
                <a:solidFill>
                  <a:prstClr val="black"/>
                </a:solidFill>
                <a:latin typeface="宋体" pitchFamily="2" charset="-122"/>
              </a:rPr>
              <a:t>.*;</a:t>
            </a:r>
          </a:p>
          <a:p>
            <a:endParaRPr lang="zh-CN" altLang="en-US"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33</a:t>
            </a:fld>
            <a:r>
              <a:rPr lang="en-US" altLang="zh-CN"/>
              <a:t>-</a:t>
            </a:r>
            <a:endParaRPr lang="zh-CN" altLang="en-US" dirty="0"/>
          </a:p>
        </p:txBody>
      </p:sp>
    </p:spTree>
    <p:extLst>
      <p:ext uri="{BB962C8B-B14F-4D97-AF65-F5344CB8AC3E}">
        <p14:creationId xmlns:p14="http://schemas.microsoft.com/office/powerpoint/2010/main" val="157762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3</a:t>
            </a:r>
            <a:r>
              <a:rPr lang="zh-CN" altLang="en-US" dirty="0">
                <a:solidFill>
                  <a:srgbClr val="0000FF"/>
                </a:solidFill>
              </a:rPr>
              <a:t>、创建类：</a:t>
            </a:r>
            <a:endParaRPr lang="en-US" altLang="zh-CN" dirty="0">
              <a:solidFill>
                <a:srgbClr val="0000FF"/>
              </a:solidFill>
            </a:endParaRPr>
          </a:p>
          <a:p>
            <a:pPr lvl="0">
              <a:lnSpc>
                <a:spcPct val="130000"/>
              </a:lnSpc>
            </a:pPr>
            <a:r>
              <a:rPr lang="en-US" altLang="zh-CN" dirty="0"/>
              <a:t>public class </a:t>
            </a:r>
            <a:r>
              <a:rPr lang="en-US" altLang="zh-CN" dirty="0" err="1"/>
              <a:t>HelloServlet</a:t>
            </a:r>
            <a:r>
              <a:rPr lang="en-US" altLang="zh-CN" dirty="0"/>
              <a:t> extends </a:t>
            </a:r>
            <a:r>
              <a:rPr lang="en-US" altLang="zh-CN" dirty="0" err="1">
                <a:solidFill>
                  <a:srgbClr val="FF0000"/>
                </a:solidFill>
              </a:rPr>
              <a:t>HttpServlet</a:t>
            </a:r>
            <a:endParaRPr lang="zh-CN" altLang="en-US" dirty="0">
              <a:solidFill>
                <a:srgbClr val="FF0000"/>
              </a:solidFill>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34</a:t>
            </a:fld>
            <a:r>
              <a:rPr lang="en-US" altLang="zh-CN"/>
              <a:t>-</a:t>
            </a:r>
            <a:endParaRPr lang="zh-CN" altLang="en-US" dirty="0"/>
          </a:p>
        </p:txBody>
      </p:sp>
    </p:spTree>
    <p:extLst>
      <p:ext uri="{BB962C8B-B14F-4D97-AF65-F5344CB8AC3E}">
        <p14:creationId xmlns:p14="http://schemas.microsoft.com/office/powerpoint/2010/main" val="2905280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4</a:t>
            </a:r>
            <a:r>
              <a:rPr lang="zh-CN" altLang="en-US" dirty="0">
                <a:solidFill>
                  <a:srgbClr val="0000FF"/>
                </a:solidFill>
              </a:rPr>
              <a:t>、</a:t>
            </a:r>
            <a:r>
              <a:rPr lang="en-US" altLang="zh-CN" dirty="0" err="1">
                <a:solidFill>
                  <a:srgbClr val="0000FF"/>
                </a:solidFill>
              </a:rPr>
              <a:t>doGet</a:t>
            </a:r>
            <a:r>
              <a:rPr lang="en-US" altLang="zh-CN" dirty="0">
                <a:solidFill>
                  <a:srgbClr val="0000FF"/>
                </a:solidFill>
              </a:rPr>
              <a:t>()</a:t>
            </a:r>
            <a:r>
              <a:rPr lang="zh-CN" altLang="en-US" dirty="0">
                <a:solidFill>
                  <a:srgbClr val="0000FF"/>
                </a:solidFill>
              </a:rPr>
              <a:t>方法头：</a:t>
            </a:r>
            <a:endParaRPr lang="en-US" altLang="zh-CN" dirty="0">
              <a:solidFill>
                <a:srgbClr val="0000FF"/>
              </a:solidFill>
            </a:endParaRPr>
          </a:p>
          <a:p>
            <a:pPr lvl="0">
              <a:lnSpc>
                <a:spcPct val="130000"/>
              </a:lnSpc>
            </a:pPr>
            <a:r>
              <a:rPr lang="en-US" altLang="zh-CN" sz="2000" dirty="0">
                <a:solidFill>
                  <a:prstClr val="black"/>
                </a:solidFill>
                <a:latin typeface="宋体" pitchFamily="2" charset="-122"/>
              </a:rPr>
              <a:t>public void </a:t>
            </a:r>
            <a:r>
              <a:rPr lang="en-US" altLang="zh-CN" sz="2000" dirty="0" err="1">
                <a:solidFill>
                  <a:prstClr val="black"/>
                </a:solidFill>
                <a:latin typeface="宋体" pitchFamily="2" charset="-122"/>
              </a:rPr>
              <a:t>doGet</a:t>
            </a:r>
            <a:r>
              <a:rPr lang="en-US" altLang="zh-CN" sz="2000" dirty="0">
                <a:solidFill>
                  <a:prstClr val="black"/>
                </a:solidFill>
                <a:latin typeface="宋体" pitchFamily="2" charset="-122"/>
              </a:rPr>
              <a:t>(</a:t>
            </a:r>
            <a:r>
              <a:rPr lang="en-US" altLang="zh-CN" sz="2000" dirty="0" err="1">
                <a:solidFill>
                  <a:prstClr val="black"/>
                </a:solidFill>
                <a:latin typeface="宋体" pitchFamily="2" charset="-122"/>
              </a:rPr>
              <a:t>HttpServletRequest</a:t>
            </a:r>
            <a:r>
              <a:rPr lang="en-US" altLang="zh-CN" sz="2000" dirty="0">
                <a:solidFill>
                  <a:prstClr val="black"/>
                </a:solidFill>
                <a:latin typeface="宋体" pitchFamily="2" charset="-122"/>
              </a:rPr>
              <a:t> request,</a:t>
            </a:r>
            <a:br>
              <a:rPr lang="en-US" altLang="zh-CN" sz="2000" dirty="0">
                <a:solidFill>
                  <a:prstClr val="black"/>
                </a:solidFill>
                <a:latin typeface="宋体" pitchFamily="2" charset="-122"/>
              </a:rPr>
            </a:br>
            <a:r>
              <a:rPr lang="en-US" altLang="zh-CN" sz="2000" dirty="0">
                <a:solidFill>
                  <a:prstClr val="black"/>
                </a:solidFill>
                <a:latin typeface="宋体" pitchFamily="2" charset="-122"/>
              </a:rPr>
              <a:t>                    </a:t>
            </a:r>
            <a:r>
              <a:rPr lang="en-US" altLang="zh-CN" sz="2000" dirty="0" err="1">
                <a:solidFill>
                  <a:prstClr val="black"/>
                </a:solidFill>
                <a:latin typeface="宋体" pitchFamily="2" charset="-122"/>
              </a:rPr>
              <a:t>HttpServletResponse</a:t>
            </a:r>
            <a:r>
              <a:rPr lang="en-US" altLang="zh-CN" sz="2000" dirty="0">
                <a:solidFill>
                  <a:prstClr val="black"/>
                </a:solidFill>
                <a:latin typeface="宋体" pitchFamily="2" charset="-122"/>
              </a:rPr>
              <a:t> response)</a:t>
            </a:r>
            <a:br>
              <a:rPr lang="en-US" altLang="zh-CN" sz="2000" dirty="0">
                <a:solidFill>
                  <a:prstClr val="black"/>
                </a:solidFill>
                <a:latin typeface="宋体" pitchFamily="2" charset="-122"/>
              </a:rPr>
            </a:br>
            <a:r>
              <a:rPr lang="en-US" altLang="zh-CN" sz="2000" dirty="0">
                <a:solidFill>
                  <a:prstClr val="black"/>
                </a:solidFill>
                <a:latin typeface="宋体" pitchFamily="2" charset="-122"/>
              </a:rPr>
              <a:t>      throws </a:t>
            </a:r>
            <a:r>
              <a:rPr lang="en-US" altLang="zh-CN" sz="2000" dirty="0" err="1">
                <a:solidFill>
                  <a:prstClr val="black"/>
                </a:solidFill>
                <a:latin typeface="宋体" pitchFamily="2" charset="-122"/>
              </a:rPr>
              <a:t>ServletException</a:t>
            </a:r>
            <a:r>
              <a:rPr lang="en-US" altLang="zh-CN" sz="2000" dirty="0">
                <a:solidFill>
                  <a:prstClr val="black"/>
                </a:solidFill>
                <a:latin typeface="宋体" pitchFamily="2" charset="-122"/>
              </a:rPr>
              <a:t>, </a:t>
            </a:r>
            <a:r>
              <a:rPr lang="en-US" altLang="zh-CN" sz="2000" dirty="0" err="1">
                <a:solidFill>
                  <a:prstClr val="black"/>
                </a:solidFill>
                <a:latin typeface="宋体" pitchFamily="2" charset="-122"/>
              </a:rPr>
              <a:t>IOException</a:t>
            </a:r>
            <a:r>
              <a:rPr lang="en-US" altLang="zh-CN" sz="2000" dirty="0">
                <a:solidFill>
                  <a:prstClr val="black"/>
                </a:solidFill>
                <a:latin typeface="宋体" pitchFamily="2" charset="-122"/>
              </a:rPr>
              <a:t> {</a:t>
            </a:r>
          </a:p>
          <a:p>
            <a:pPr lvl="0">
              <a:lnSpc>
                <a:spcPct val="130000"/>
              </a:lnSpc>
              <a:buNone/>
            </a:pPr>
            <a:endParaRPr lang="en-US" altLang="zh-CN" sz="2000" dirty="0">
              <a:solidFill>
                <a:prstClr val="black"/>
              </a:solidFill>
              <a:latin typeface="宋体" pitchFamily="2" charset="-122"/>
            </a:endParaRPr>
          </a:p>
          <a:p>
            <a:pPr lvl="0">
              <a:lnSpc>
                <a:spcPct val="130000"/>
              </a:lnSpc>
              <a:buNone/>
            </a:pPr>
            <a:r>
              <a:rPr lang="zh-CN" altLang="en-US" sz="2000" dirty="0">
                <a:solidFill>
                  <a:prstClr val="black"/>
                </a:solidFill>
                <a:latin typeface="宋体" pitchFamily="2" charset="-122"/>
              </a:rPr>
              <a:t>  </a:t>
            </a:r>
            <a:r>
              <a:rPr lang="en-US" altLang="zh-CN" sz="2000" dirty="0">
                <a:solidFill>
                  <a:prstClr val="black"/>
                </a:solidFill>
                <a:latin typeface="宋体" pitchFamily="2" charset="-122"/>
              </a:rPr>
              <a:t>}</a:t>
            </a:r>
          </a:p>
          <a:p>
            <a:pPr>
              <a:lnSpc>
                <a:spcPct val="160000"/>
              </a:lnSpc>
            </a:pPr>
            <a:r>
              <a:rPr lang="zh-CN" altLang="en-US" sz="2400" dirty="0">
                <a:latin typeface="宋体" pitchFamily="2" charset="-122"/>
              </a:rPr>
              <a:t>两个参数</a:t>
            </a:r>
            <a:endParaRPr lang="en-US" altLang="zh-CN" sz="2400" dirty="0">
              <a:latin typeface="宋体" pitchFamily="2" charset="-122"/>
            </a:endParaRPr>
          </a:p>
          <a:p>
            <a:pPr lvl="1">
              <a:lnSpc>
                <a:spcPct val="160000"/>
              </a:lnSpc>
            </a:pPr>
            <a:r>
              <a:rPr lang="en-US" altLang="zh-CN" sz="2000" dirty="0" err="1"/>
              <a:t>H</a:t>
            </a:r>
            <a:r>
              <a:rPr lang="en-US" altLang="zh-CN" sz="2000" dirty="0" err="1">
                <a:latin typeface="宋体" pitchFamily="2" charset="-122"/>
              </a:rPr>
              <a:t>ttpServletRequest</a:t>
            </a:r>
            <a:r>
              <a:rPr lang="en-US" altLang="zh-CN" sz="2000" dirty="0">
                <a:latin typeface="宋体" pitchFamily="2" charset="-122"/>
              </a:rPr>
              <a:t> </a:t>
            </a:r>
            <a:r>
              <a:rPr lang="zh-CN" altLang="en-US" sz="2000" dirty="0">
                <a:latin typeface="宋体" pitchFamily="2" charset="-122"/>
              </a:rPr>
              <a:t>：封装了客户端向服务器端的请求。</a:t>
            </a:r>
            <a:endParaRPr lang="en-US" altLang="zh-CN" sz="2000" dirty="0">
              <a:latin typeface="宋体" pitchFamily="2" charset="-122"/>
            </a:endParaRPr>
          </a:p>
          <a:p>
            <a:pPr lvl="1">
              <a:lnSpc>
                <a:spcPct val="160000"/>
              </a:lnSpc>
            </a:pPr>
            <a:r>
              <a:rPr lang="en-US" altLang="zh-CN" sz="2000" dirty="0" err="1">
                <a:latin typeface="宋体" pitchFamily="2" charset="-122"/>
              </a:rPr>
              <a:t>HttpServletResponse</a:t>
            </a:r>
            <a:r>
              <a:rPr lang="zh-CN" altLang="en-US" sz="2000" dirty="0">
                <a:latin typeface="宋体" pitchFamily="2" charset="-122"/>
              </a:rPr>
              <a:t>：封装了服务器端向客户端的响应。</a:t>
            </a:r>
            <a:endParaRPr lang="zh-CN" altLang="en-US" sz="2000"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35</a:t>
            </a:fld>
            <a:r>
              <a:rPr lang="en-US" altLang="zh-CN"/>
              <a:t>-</a:t>
            </a:r>
            <a:endParaRPr lang="zh-CN" altLang="en-US" dirty="0"/>
          </a:p>
        </p:txBody>
      </p:sp>
    </p:spTree>
    <p:extLst>
      <p:ext uri="{BB962C8B-B14F-4D97-AF65-F5344CB8AC3E}">
        <p14:creationId xmlns:p14="http://schemas.microsoft.com/office/powerpoint/2010/main" val="2217768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548680"/>
            <a:ext cx="7776864" cy="5832648"/>
          </a:xfrm>
        </p:spPr>
        <p:txBody>
          <a:bodyPr>
            <a:normAutofit fontScale="85000" lnSpcReduction="10000"/>
          </a:bodyPr>
          <a:lstStyle/>
          <a:p>
            <a:pPr>
              <a:lnSpc>
                <a:spcPct val="170000"/>
              </a:lnSpc>
            </a:pPr>
            <a:r>
              <a:rPr lang="zh-CN" altLang="en-US" sz="2000" dirty="0">
                <a:solidFill>
                  <a:srgbClr val="0000FF"/>
                </a:solidFill>
                <a:latin typeface="宋体" pitchFamily="2" charset="-122"/>
              </a:rPr>
              <a:t>使用哪种方法？</a:t>
            </a:r>
            <a:r>
              <a:rPr lang="zh-CN" altLang="en-US" sz="2000" dirty="0">
                <a:latin typeface="宋体" pitchFamily="2" charset="-122"/>
              </a:rPr>
              <a:t>根据数据是</a:t>
            </a:r>
            <a:r>
              <a:rPr lang="zh-CN" altLang="en-US" sz="2000" dirty="0">
                <a:solidFill>
                  <a:srgbClr val="FF0000"/>
                </a:solidFill>
                <a:latin typeface="宋体" pitchFamily="2" charset="-122"/>
              </a:rPr>
              <a:t>通过</a:t>
            </a:r>
            <a:r>
              <a:rPr lang="en-US" altLang="zh-CN" sz="2000" dirty="0">
                <a:solidFill>
                  <a:srgbClr val="FF0000"/>
                </a:solidFill>
                <a:latin typeface="宋体" pitchFamily="2" charset="-122"/>
              </a:rPr>
              <a:t>GET</a:t>
            </a:r>
            <a:r>
              <a:rPr lang="zh-CN" altLang="en-US" sz="2000" dirty="0">
                <a:solidFill>
                  <a:srgbClr val="FF0000"/>
                </a:solidFill>
                <a:latin typeface="宋体" pitchFamily="2" charset="-122"/>
              </a:rPr>
              <a:t>方法还是</a:t>
            </a:r>
            <a:r>
              <a:rPr lang="en-US" altLang="zh-CN" sz="2000" dirty="0">
                <a:solidFill>
                  <a:srgbClr val="FF0000"/>
                </a:solidFill>
                <a:latin typeface="宋体" pitchFamily="2" charset="-122"/>
              </a:rPr>
              <a:t>POST</a:t>
            </a:r>
            <a:r>
              <a:rPr lang="zh-CN" altLang="en-US" sz="2000" dirty="0">
                <a:solidFill>
                  <a:srgbClr val="FF0000"/>
                </a:solidFill>
                <a:latin typeface="宋体" pitchFamily="2" charset="-122"/>
              </a:rPr>
              <a:t>方法发送</a:t>
            </a:r>
            <a:r>
              <a:rPr lang="zh-CN" altLang="en-US" sz="2000" dirty="0">
                <a:latin typeface="宋体" pitchFamily="2" charset="-122"/>
              </a:rPr>
              <a:t>，覆盖</a:t>
            </a:r>
            <a:r>
              <a:rPr lang="en-US" altLang="zh-CN" sz="2000" dirty="0" err="1">
                <a:latin typeface="宋体" pitchFamily="2" charset="-122"/>
              </a:rPr>
              <a:t>doGet</a:t>
            </a:r>
            <a:r>
              <a:rPr lang="zh-CN" altLang="en-US" sz="2000" dirty="0">
                <a:latin typeface="宋体" pitchFamily="2" charset="-122"/>
              </a:rPr>
              <a:t>、</a:t>
            </a:r>
            <a:r>
              <a:rPr lang="en-US" altLang="zh-CN" sz="2000" dirty="0" err="1">
                <a:latin typeface="宋体" pitchFamily="2" charset="-122"/>
              </a:rPr>
              <a:t>doPost</a:t>
            </a:r>
            <a:r>
              <a:rPr lang="zh-CN" altLang="en-US" sz="2000" dirty="0">
                <a:latin typeface="宋体" pitchFamily="2" charset="-122"/>
              </a:rPr>
              <a:t>方法之一或全部来实现对</a:t>
            </a:r>
            <a:r>
              <a:rPr lang="en-US" altLang="zh-CN" sz="2000" dirty="0">
                <a:latin typeface="宋体" pitchFamily="2" charset="-122"/>
              </a:rPr>
              <a:t>HTTP</a:t>
            </a:r>
            <a:r>
              <a:rPr lang="zh-CN" altLang="en-US" sz="2000" dirty="0">
                <a:latin typeface="宋体" pitchFamily="2" charset="-122"/>
              </a:rPr>
              <a:t>请求信息的动态响应。</a:t>
            </a:r>
            <a:r>
              <a:rPr lang="en-US" altLang="zh-CN" sz="2000" dirty="0">
                <a:latin typeface="宋体" pitchFamily="2" charset="-122"/>
              </a:rPr>
              <a:t> </a:t>
            </a:r>
            <a:r>
              <a:rPr lang="en-US" altLang="zh-CN" sz="2000" dirty="0" err="1">
                <a:latin typeface="宋体" pitchFamily="2" charset="-122"/>
              </a:rPr>
              <a:t>doGet</a:t>
            </a:r>
            <a:r>
              <a:rPr lang="zh-CN" altLang="en-US" sz="2000" dirty="0">
                <a:latin typeface="宋体" pitchFamily="2" charset="-122"/>
              </a:rPr>
              <a:t>和</a:t>
            </a:r>
            <a:r>
              <a:rPr lang="en-US" altLang="zh-CN" sz="2000" dirty="0" err="1">
                <a:latin typeface="宋体" pitchFamily="2" charset="-122"/>
              </a:rPr>
              <a:t>doPost</a:t>
            </a:r>
            <a:r>
              <a:rPr lang="zh-CN" altLang="en-US" sz="2000" dirty="0">
                <a:latin typeface="宋体" pitchFamily="2" charset="-122"/>
              </a:rPr>
              <a:t>这两个方法是由</a:t>
            </a:r>
            <a:r>
              <a:rPr lang="en-US" altLang="zh-CN" sz="2000" dirty="0">
                <a:latin typeface="宋体" pitchFamily="2" charset="-122"/>
              </a:rPr>
              <a:t>service</a:t>
            </a:r>
            <a:r>
              <a:rPr lang="zh-CN" altLang="en-US" sz="2000" dirty="0">
                <a:latin typeface="宋体" pitchFamily="2" charset="-122"/>
              </a:rPr>
              <a:t>方法调用的，有时可能需要直接覆盖</a:t>
            </a:r>
            <a:r>
              <a:rPr lang="en-US" altLang="zh-CN" sz="2000" dirty="0">
                <a:latin typeface="宋体" pitchFamily="2" charset="-122"/>
              </a:rPr>
              <a:t>service</a:t>
            </a:r>
            <a:r>
              <a:rPr lang="zh-CN" altLang="en-US" sz="2000" dirty="0">
                <a:latin typeface="宋体" pitchFamily="2" charset="-122"/>
              </a:rPr>
              <a:t>方法，比如</a:t>
            </a:r>
            <a:r>
              <a:rPr lang="en-US" altLang="zh-CN" sz="2000" dirty="0">
                <a:latin typeface="宋体" pitchFamily="2" charset="-122"/>
              </a:rPr>
              <a:t>Servlet</a:t>
            </a:r>
            <a:r>
              <a:rPr lang="zh-CN" altLang="en-US" sz="2000" dirty="0">
                <a:latin typeface="宋体" pitchFamily="2" charset="-122"/>
              </a:rPr>
              <a:t>要处理</a:t>
            </a:r>
            <a:r>
              <a:rPr lang="en-US" altLang="zh-CN" sz="2000" dirty="0">
                <a:latin typeface="宋体" pitchFamily="2" charset="-122"/>
              </a:rPr>
              <a:t>GET</a:t>
            </a:r>
            <a:r>
              <a:rPr lang="zh-CN" altLang="en-US" sz="2000" dirty="0">
                <a:latin typeface="宋体" pitchFamily="2" charset="-122"/>
              </a:rPr>
              <a:t>和</a:t>
            </a:r>
            <a:r>
              <a:rPr lang="en-US" altLang="zh-CN" sz="2000" dirty="0">
                <a:latin typeface="宋体" pitchFamily="2" charset="-122"/>
              </a:rPr>
              <a:t>POST</a:t>
            </a:r>
            <a:r>
              <a:rPr lang="zh-CN" altLang="en-US" sz="2000" dirty="0">
                <a:latin typeface="宋体" pitchFamily="2" charset="-122"/>
              </a:rPr>
              <a:t>两种请求时。 </a:t>
            </a:r>
            <a:endParaRPr lang="en-US" altLang="zh-CN" sz="2000" dirty="0">
              <a:latin typeface="宋体" pitchFamily="2" charset="-122"/>
            </a:endParaRPr>
          </a:p>
          <a:p>
            <a:pPr>
              <a:lnSpc>
                <a:spcPct val="170000"/>
              </a:lnSpc>
            </a:pPr>
            <a:r>
              <a:rPr lang="zh-CN" altLang="en-US" sz="2000" dirty="0">
                <a:solidFill>
                  <a:srgbClr val="0000FF"/>
                </a:solidFill>
                <a:latin typeface="宋体" pitchFamily="2" charset="-122"/>
              </a:rPr>
              <a:t>异常：</a:t>
            </a:r>
            <a:r>
              <a:rPr lang="zh-CN" altLang="en-US" sz="2000" dirty="0">
                <a:latin typeface="宋体" pitchFamily="2" charset="-122"/>
              </a:rPr>
              <a:t>注意</a:t>
            </a:r>
            <a:r>
              <a:rPr lang="en-US" altLang="zh-CN" sz="2000" dirty="0" err="1">
                <a:latin typeface="宋体" pitchFamily="2" charset="-122"/>
              </a:rPr>
              <a:t>doGet</a:t>
            </a:r>
            <a:r>
              <a:rPr lang="zh-CN" altLang="en-US" sz="2000" dirty="0">
                <a:latin typeface="宋体" pitchFamily="2" charset="-122"/>
              </a:rPr>
              <a:t>和</a:t>
            </a:r>
            <a:r>
              <a:rPr lang="en-US" altLang="zh-CN" sz="2000" dirty="0" err="1">
                <a:latin typeface="宋体" pitchFamily="2" charset="-122"/>
              </a:rPr>
              <a:t>doPost</a:t>
            </a:r>
            <a:r>
              <a:rPr lang="zh-CN" altLang="en-US" sz="2000" dirty="0">
                <a:latin typeface="宋体" pitchFamily="2" charset="-122"/>
              </a:rPr>
              <a:t>抛出两个异常，在声明中包含它们 </a:t>
            </a:r>
            <a:r>
              <a:rPr lang="zh-CN" altLang="en-US" sz="2000" dirty="0">
                <a:solidFill>
                  <a:srgbClr val="FF0000"/>
                </a:solidFill>
                <a:latin typeface="宋体" pitchFamily="2" charset="-122"/>
              </a:rPr>
              <a:t>（</a:t>
            </a:r>
            <a:r>
              <a:rPr lang="en-US" altLang="zh-CN" sz="2000" dirty="0">
                <a:solidFill>
                  <a:srgbClr val="FF0000"/>
                </a:solidFill>
                <a:latin typeface="宋体" pitchFamily="2" charset="-122"/>
              </a:rPr>
              <a:t>throws</a:t>
            </a:r>
            <a:r>
              <a:rPr lang="zh-CN" altLang="en-US" sz="2000" dirty="0">
                <a:solidFill>
                  <a:srgbClr val="FF0000"/>
                </a:solidFill>
                <a:latin typeface="宋体" pitchFamily="2" charset="-122"/>
              </a:rPr>
              <a:t>）</a:t>
            </a:r>
            <a:r>
              <a:rPr lang="zh-CN" altLang="en-US" sz="2000" dirty="0">
                <a:latin typeface="宋体" pitchFamily="2" charset="-122"/>
              </a:rPr>
              <a:t>。</a:t>
            </a:r>
            <a:endParaRPr lang="en-US" altLang="zh-CN" sz="2000" dirty="0">
              <a:latin typeface="宋体" pitchFamily="2" charset="-122"/>
            </a:endParaRPr>
          </a:p>
          <a:p>
            <a:pPr>
              <a:lnSpc>
                <a:spcPct val="170000"/>
              </a:lnSpc>
            </a:pPr>
            <a:r>
              <a:rPr lang="en-US" altLang="zh-CN" sz="1400" b="0" i="0" u="sng" dirty="0">
                <a:solidFill>
                  <a:srgbClr val="111111"/>
                </a:solidFill>
                <a:effectLst/>
                <a:latin typeface="Microsoft YaHei" panose="020B0503020204020204" pitchFamily="34" charset="-122"/>
                <a:ea typeface="Microsoft YaHei" panose="020B0503020204020204" pitchFamily="34" charset="-122"/>
              </a:rPr>
              <a:t> 1</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a:t>
            </a:r>
            <a:r>
              <a:rPr lang="en-US" altLang="zh-CN" sz="1400" b="1" i="0" u="sng" dirty="0" err="1">
                <a:solidFill>
                  <a:srgbClr val="111111"/>
                </a:solidFill>
                <a:effectLst/>
                <a:latin typeface="Microsoft YaHei" panose="020B0503020204020204" pitchFamily="34" charset="-122"/>
                <a:ea typeface="Microsoft YaHei" panose="020B0503020204020204" pitchFamily="34" charset="-122"/>
              </a:rPr>
              <a:t>ServletException</a:t>
            </a:r>
            <a:r>
              <a:rPr lang="en-US" altLang="zh-CN" sz="1400" b="0" i="0" u="sng" dirty="0">
                <a:solidFill>
                  <a:srgbClr val="111111"/>
                </a:solidFill>
                <a:effectLst/>
                <a:latin typeface="Microsoft YaHei" panose="020B0503020204020204" pitchFamily="34" charset="-122"/>
                <a:ea typeface="Microsoft YaHei" panose="020B0503020204020204" pitchFamily="34" charset="-122"/>
              </a:rPr>
              <a:t>: </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表示当</a:t>
            </a:r>
            <a:r>
              <a:rPr lang="en-US" altLang="zh-CN" sz="1400" b="0" i="0" u="sng" dirty="0">
                <a:solidFill>
                  <a:srgbClr val="111111"/>
                </a:solidFill>
                <a:effectLst/>
                <a:latin typeface="Microsoft YaHei" panose="020B0503020204020204" pitchFamily="34" charset="-122"/>
                <a:ea typeface="Microsoft YaHei" panose="020B0503020204020204" pitchFamily="34" charset="-122"/>
              </a:rPr>
              <a:t>Servlet</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进行常规操作时出现的异常 </a:t>
            </a:r>
            <a:br>
              <a:rPr lang="en-US" altLang="zh-CN" sz="1400" b="0" i="0" u="sng" dirty="0">
                <a:solidFill>
                  <a:srgbClr val="111111"/>
                </a:solidFill>
                <a:effectLst/>
                <a:latin typeface="Microsoft YaHei" panose="020B0503020204020204" pitchFamily="34" charset="-122"/>
                <a:ea typeface="Microsoft YaHei" panose="020B0503020204020204" pitchFamily="34" charset="-122"/>
              </a:rPr>
            </a:br>
            <a:r>
              <a:rPr lang="en-US" altLang="zh-CN" sz="1400" b="0" i="0" u="sng" dirty="0">
                <a:solidFill>
                  <a:srgbClr val="111111"/>
                </a:solidFill>
                <a:effectLst/>
                <a:latin typeface="Microsoft YaHei" panose="020B0503020204020204" pitchFamily="34" charset="-122"/>
                <a:ea typeface="Microsoft YaHei" panose="020B0503020204020204" pitchFamily="34" charset="-122"/>
              </a:rPr>
              <a:t> 2</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a:t>
            </a:r>
            <a:r>
              <a:rPr lang="en-US" altLang="zh-CN" sz="1400" i="0" u="sng" dirty="0" err="1">
                <a:solidFill>
                  <a:srgbClr val="111111"/>
                </a:solidFill>
                <a:effectLst/>
                <a:latin typeface="Microsoft YaHei" panose="020B0503020204020204" pitchFamily="34" charset="-122"/>
                <a:ea typeface="Microsoft YaHei" panose="020B0503020204020204" pitchFamily="34" charset="-122"/>
              </a:rPr>
              <a:t>IOException</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：表示当</a:t>
            </a:r>
            <a:r>
              <a:rPr lang="en-US" altLang="zh-CN" sz="1400" b="0" i="0" u="sng" dirty="0">
                <a:solidFill>
                  <a:srgbClr val="111111"/>
                </a:solidFill>
                <a:effectLst/>
                <a:latin typeface="Microsoft YaHei" panose="020B0503020204020204" pitchFamily="34" charset="-122"/>
                <a:ea typeface="Microsoft YaHei" panose="020B0503020204020204" pitchFamily="34" charset="-122"/>
              </a:rPr>
              <a:t>Servlet</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进行</a:t>
            </a:r>
            <a:r>
              <a:rPr lang="en-US" altLang="zh-CN" sz="1400" b="0" i="0" u="sng" dirty="0">
                <a:solidFill>
                  <a:srgbClr val="111111"/>
                </a:solidFill>
                <a:effectLst/>
                <a:latin typeface="Microsoft YaHei" panose="020B0503020204020204" pitchFamily="34" charset="-122"/>
                <a:ea typeface="Microsoft YaHei" panose="020B0503020204020204" pitchFamily="34" charset="-122"/>
              </a:rPr>
              <a:t>IO</a:t>
            </a:r>
            <a:r>
              <a:rPr lang="zh-CN" altLang="en-US" sz="1400" b="0" i="0" u="sng" dirty="0">
                <a:solidFill>
                  <a:srgbClr val="111111"/>
                </a:solidFill>
                <a:effectLst/>
                <a:latin typeface="Microsoft YaHei" panose="020B0503020204020204" pitchFamily="34" charset="-122"/>
                <a:ea typeface="Microsoft YaHei" panose="020B0503020204020204" pitchFamily="34" charset="-122"/>
              </a:rPr>
              <a:t>操作（数据输入和输出）时出现异常</a:t>
            </a:r>
            <a:endParaRPr lang="en-US" altLang="zh-CN" sz="1400" b="0" i="0" u="sng" dirty="0">
              <a:solidFill>
                <a:srgbClr val="111111"/>
              </a:solidFill>
              <a:effectLst/>
              <a:latin typeface="Microsoft YaHei" panose="020B0503020204020204" pitchFamily="34" charset="-122"/>
              <a:ea typeface="Microsoft YaHei" panose="020B0503020204020204" pitchFamily="34" charset="-122"/>
            </a:endParaRPr>
          </a:p>
          <a:p>
            <a:r>
              <a:rPr lang="zh-CN" altLang="en-US" sz="1400" dirty="0">
                <a:solidFill>
                  <a:srgbClr val="FF0000"/>
                </a:solidFill>
                <a:effectLst/>
              </a:rPr>
              <a:t>如果在</a:t>
            </a:r>
            <a:r>
              <a:rPr lang="en-US" altLang="zh-CN" sz="1400" dirty="0">
                <a:solidFill>
                  <a:srgbClr val="FF0000"/>
                </a:solidFill>
                <a:effectLst/>
              </a:rPr>
              <a:t>servlet</a:t>
            </a:r>
            <a:r>
              <a:rPr lang="zh-CN" altLang="en-US" sz="1400" dirty="0">
                <a:solidFill>
                  <a:srgbClr val="FF0000"/>
                </a:solidFill>
                <a:effectLst/>
              </a:rPr>
              <a:t>中没有声明对应的请求处理方法，则会报</a:t>
            </a:r>
            <a:r>
              <a:rPr lang="en-US" altLang="zh-CN" sz="1400" dirty="0">
                <a:solidFill>
                  <a:srgbClr val="FF0000"/>
                </a:solidFill>
                <a:effectLst/>
              </a:rPr>
              <a:t>405</a:t>
            </a:r>
            <a:r>
              <a:rPr lang="zh-CN" altLang="en-US" sz="1400" dirty="0">
                <a:solidFill>
                  <a:srgbClr val="FF0000"/>
                </a:solidFill>
                <a:effectLst/>
              </a:rPr>
              <a:t>错误。</a:t>
            </a:r>
          </a:p>
          <a:p>
            <a:endParaRPr lang="en-US" altLang="zh-CN" sz="2000" u="sng" dirty="0">
              <a:latin typeface="宋体" pitchFamily="2" charset="-122"/>
            </a:endParaRPr>
          </a:p>
          <a:p>
            <a:pPr>
              <a:lnSpc>
                <a:spcPct val="170000"/>
              </a:lnSpc>
            </a:pPr>
            <a:r>
              <a:rPr lang="zh-CN" altLang="en-US" sz="2000" dirty="0">
                <a:solidFill>
                  <a:srgbClr val="0000FF"/>
                </a:solidFill>
                <a:latin typeface="宋体" pitchFamily="2" charset="-122"/>
              </a:rPr>
              <a:t>怎样处理：</a:t>
            </a:r>
            <a:r>
              <a:rPr lang="zh-CN" altLang="en-US" sz="2000" dirty="0">
                <a:latin typeface="宋体" pitchFamily="2" charset="-122"/>
              </a:rPr>
              <a:t>如果不论用户请求类型是</a:t>
            </a:r>
            <a:r>
              <a:rPr lang="en-US" altLang="zh-CN" sz="2000" dirty="0">
                <a:latin typeface="宋体" pitchFamily="2" charset="-122"/>
              </a:rPr>
              <a:t>POST</a:t>
            </a:r>
            <a:r>
              <a:rPr lang="zh-CN" altLang="en-US" sz="2000" dirty="0">
                <a:latin typeface="宋体" pitchFamily="2" charset="-122"/>
              </a:rPr>
              <a:t>还是</a:t>
            </a:r>
            <a:r>
              <a:rPr lang="en-US" altLang="zh-CN" sz="2000" dirty="0">
                <a:latin typeface="宋体" pitchFamily="2" charset="-122"/>
              </a:rPr>
              <a:t>GET</a:t>
            </a:r>
            <a:r>
              <a:rPr lang="zh-CN" altLang="en-US" sz="2000" dirty="0">
                <a:latin typeface="宋体" pitchFamily="2" charset="-122"/>
              </a:rPr>
              <a:t>，服务器的处理过程完全相同，那么可以只在</a:t>
            </a:r>
            <a:r>
              <a:rPr lang="en-US" altLang="zh-CN" sz="2000" dirty="0" err="1">
                <a:latin typeface="宋体" pitchFamily="2" charset="-122"/>
              </a:rPr>
              <a:t>doPost</a:t>
            </a:r>
            <a:r>
              <a:rPr lang="en-US" altLang="zh-CN" sz="2000" dirty="0">
                <a:latin typeface="宋体" pitchFamily="2" charset="-122"/>
              </a:rPr>
              <a:t>()</a:t>
            </a:r>
            <a:r>
              <a:rPr lang="zh-CN" altLang="en-US" sz="2000" dirty="0">
                <a:latin typeface="宋体" pitchFamily="2" charset="-122"/>
              </a:rPr>
              <a:t>方法中编写处理过程，而在</a:t>
            </a:r>
            <a:r>
              <a:rPr lang="en-US" altLang="zh-CN" sz="2000" dirty="0" err="1">
                <a:latin typeface="宋体" pitchFamily="2" charset="-122"/>
              </a:rPr>
              <a:t>doGet</a:t>
            </a:r>
            <a:r>
              <a:rPr lang="en-US" altLang="zh-CN" sz="2000" dirty="0">
                <a:latin typeface="宋体" pitchFamily="2" charset="-122"/>
              </a:rPr>
              <a:t>()</a:t>
            </a:r>
            <a:r>
              <a:rPr lang="zh-CN" altLang="en-US" sz="2000" dirty="0">
                <a:latin typeface="宋体" pitchFamily="2" charset="-122"/>
              </a:rPr>
              <a:t>方法中再调用</a:t>
            </a:r>
            <a:r>
              <a:rPr lang="en-US" altLang="zh-CN" sz="2000" dirty="0" err="1">
                <a:latin typeface="宋体" pitchFamily="2" charset="-122"/>
              </a:rPr>
              <a:t>doPost</a:t>
            </a:r>
            <a:r>
              <a:rPr lang="en-US" altLang="zh-CN" sz="2000" dirty="0">
                <a:latin typeface="宋体" pitchFamily="2" charset="-122"/>
              </a:rPr>
              <a:t>()</a:t>
            </a:r>
            <a:r>
              <a:rPr lang="zh-CN" altLang="en-US" sz="2000" dirty="0">
                <a:latin typeface="宋体" pitchFamily="2" charset="-122"/>
              </a:rPr>
              <a:t>方法即可，（反之亦可）。如果根据请求的类型进行不同的处理，就需在两个方法中编写不同的处理过程。</a:t>
            </a:r>
            <a:endParaRPr lang="en-US" altLang="zh-CN" sz="2000" dirty="0">
              <a:latin typeface="宋体" pitchFamily="2" charset="-122"/>
            </a:endParaRPr>
          </a:p>
          <a:p>
            <a:endParaRPr lang="en-US" altLang="zh-CN" sz="2000" dirty="0">
              <a:latin typeface="宋体" pitchFamily="2" charset="-122"/>
            </a:endParaRPr>
          </a:p>
          <a:p>
            <a:endParaRPr lang="zh-CN" altLang="en-US" sz="2000" dirty="0"/>
          </a:p>
          <a:p>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36</a:t>
            </a:fld>
            <a:r>
              <a:rPr lang="en-US" altLang="zh-CN"/>
              <a:t>-</a:t>
            </a:r>
            <a:endParaRPr lang="zh-CN" altLang="en-US" dirty="0"/>
          </a:p>
        </p:txBody>
      </p:sp>
    </p:spTree>
    <p:extLst>
      <p:ext uri="{BB962C8B-B14F-4D97-AF65-F5344CB8AC3E}">
        <p14:creationId xmlns:p14="http://schemas.microsoft.com/office/powerpoint/2010/main" val="4227324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5</a:t>
            </a:r>
            <a:r>
              <a:rPr lang="zh-CN" altLang="en-US" dirty="0">
                <a:solidFill>
                  <a:srgbClr val="0000FF"/>
                </a:solidFill>
              </a:rPr>
              <a:t>、</a:t>
            </a:r>
            <a:r>
              <a:rPr lang="en-US" altLang="zh-CN" dirty="0" err="1">
                <a:solidFill>
                  <a:srgbClr val="0000FF"/>
                </a:solidFill>
              </a:rPr>
              <a:t>doGet</a:t>
            </a:r>
            <a:r>
              <a:rPr lang="en-US" altLang="zh-CN" dirty="0">
                <a:solidFill>
                  <a:srgbClr val="0000FF"/>
                </a:solidFill>
              </a:rPr>
              <a:t>()</a:t>
            </a:r>
            <a:r>
              <a:rPr lang="zh-CN" altLang="en-US" dirty="0">
                <a:solidFill>
                  <a:srgbClr val="0000FF"/>
                </a:solidFill>
              </a:rPr>
              <a:t>方法内部：</a:t>
            </a:r>
            <a:endParaRPr lang="en-US" altLang="zh-CN" dirty="0">
              <a:solidFill>
                <a:srgbClr val="0000FF"/>
              </a:solidFill>
            </a:endParaRPr>
          </a:p>
          <a:p>
            <a:r>
              <a:rPr lang="en-US" altLang="zh-CN" sz="2000" dirty="0">
                <a:latin typeface="+mn-ea"/>
              </a:rPr>
              <a:t>//</a:t>
            </a:r>
            <a:r>
              <a:rPr lang="zh-CN" altLang="en-US" sz="2000" dirty="0">
                <a:latin typeface="+mn-ea"/>
              </a:rPr>
              <a:t>返回文档时采用的类型和编码</a:t>
            </a:r>
            <a:endParaRPr lang="en-US" altLang="zh-CN" sz="2000" dirty="0">
              <a:latin typeface="+mn-ea"/>
            </a:endParaRPr>
          </a:p>
          <a:p>
            <a:r>
              <a:rPr lang="en-US" altLang="zh-CN" sz="2000" dirty="0" err="1">
                <a:latin typeface="+mn-ea"/>
              </a:rPr>
              <a:t>response.setContentType</a:t>
            </a:r>
            <a:r>
              <a:rPr lang="en-US" altLang="zh-CN" sz="2000" dirty="0">
                <a:latin typeface="+mn-ea"/>
              </a:rPr>
              <a:t>(“text/</a:t>
            </a:r>
            <a:r>
              <a:rPr lang="en-US" altLang="zh-CN" sz="2000" dirty="0" err="1">
                <a:latin typeface="+mn-ea"/>
              </a:rPr>
              <a:t>html;charset</a:t>
            </a:r>
            <a:r>
              <a:rPr lang="en-US" altLang="zh-CN" sz="2000" dirty="0">
                <a:latin typeface="+mn-ea"/>
              </a:rPr>
              <a:t>=UTF-8”); </a:t>
            </a:r>
          </a:p>
          <a:p>
            <a:r>
              <a:rPr lang="en-US" altLang="zh-CN" sz="2000" dirty="0">
                <a:latin typeface="+mn-ea"/>
              </a:rPr>
              <a:t>//</a:t>
            </a:r>
            <a:r>
              <a:rPr lang="zh-CN" altLang="en-US" sz="2000" dirty="0">
                <a:latin typeface="+mn-ea"/>
              </a:rPr>
              <a:t>使用 </a:t>
            </a:r>
            <a:r>
              <a:rPr lang="en-US" altLang="zh-CN" sz="2000" dirty="0">
                <a:latin typeface="+mn-ea"/>
              </a:rPr>
              <a:t>"out"</a:t>
            </a:r>
            <a:r>
              <a:rPr lang="zh-CN" altLang="en-US" sz="2000" dirty="0">
                <a:latin typeface="+mn-ea"/>
              </a:rPr>
              <a:t>把应答内容发送到浏览器</a:t>
            </a:r>
            <a:endParaRPr lang="en-US" altLang="zh-CN" sz="2000" dirty="0">
              <a:latin typeface="+mn-ea"/>
            </a:endParaRPr>
          </a:p>
          <a:p>
            <a:r>
              <a:rPr lang="en-US" altLang="zh-CN" sz="2000" dirty="0" err="1">
                <a:solidFill>
                  <a:srgbClr val="FF0000"/>
                </a:solidFill>
                <a:latin typeface="+mn-ea"/>
              </a:rPr>
              <a:t>PrintWriter</a:t>
            </a:r>
            <a:r>
              <a:rPr lang="en-US" altLang="zh-CN" sz="2000" dirty="0">
                <a:solidFill>
                  <a:srgbClr val="FF0000"/>
                </a:solidFill>
                <a:latin typeface="+mn-ea"/>
              </a:rPr>
              <a:t> out = </a:t>
            </a:r>
            <a:r>
              <a:rPr lang="en-US" altLang="zh-CN" sz="2000" dirty="0" err="1">
                <a:solidFill>
                  <a:srgbClr val="FF0000"/>
                </a:solidFill>
                <a:latin typeface="+mn-ea"/>
              </a:rPr>
              <a:t>response.getWriter</a:t>
            </a:r>
            <a:r>
              <a:rPr lang="en-US" altLang="zh-CN" sz="2000" dirty="0">
                <a:solidFill>
                  <a:srgbClr val="FF0000"/>
                </a:solidFill>
                <a:latin typeface="+mn-ea"/>
              </a:rPr>
              <a:t>(); </a:t>
            </a:r>
          </a:p>
          <a:p>
            <a:r>
              <a:rPr lang="en-US" altLang="zh-CN" sz="2000" dirty="0">
                <a:latin typeface="+mn-ea"/>
              </a:rPr>
              <a:t>out</a:t>
            </a:r>
            <a:r>
              <a:rPr lang="zh-CN" altLang="en-US" sz="2000" dirty="0">
                <a:latin typeface="+mn-ea"/>
              </a:rPr>
              <a:t>输出的内容就是</a:t>
            </a:r>
            <a:r>
              <a:rPr lang="en-US" altLang="zh-CN" sz="2000" dirty="0">
                <a:latin typeface="+mn-ea"/>
              </a:rPr>
              <a:t>html</a:t>
            </a:r>
            <a:r>
              <a:rPr lang="zh-CN" altLang="en-US" sz="2000" dirty="0">
                <a:latin typeface="+mn-ea"/>
              </a:rPr>
              <a:t>标签的内容</a:t>
            </a:r>
            <a:endParaRPr lang="en-US" altLang="zh-CN" sz="2000" dirty="0">
              <a:latin typeface="+mn-ea"/>
            </a:endParaRPr>
          </a:p>
          <a:p>
            <a:r>
              <a:rPr lang="en-US" altLang="zh-CN" sz="2000" dirty="0" err="1">
                <a:latin typeface="+mn-ea"/>
              </a:rPr>
              <a:t>out.println</a:t>
            </a:r>
            <a:r>
              <a:rPr lang="en-US" altLang="zh-CN" sz="2000" dirty="0">
                <a:latin typeface="+mn-ea"/>
              </a:rPr>
              <a:t>("&lt;HTML&gt;");</a:t>
            </a:r>
          </a:p>
          <a:p>
            <a:r>
              <a:rPr lang="en-US" altLang="zh-CN" sz="2000" dirty="0" err="1">
                <a:solidFill>
                  <a:srgbClr val="FF0000"/>
                </a:solidFill>
                <a:latin typeface="+mn-ea"/>
              </a:rPr>
              <a:t>response.getWriter</a:t>
            </a:r>
            <a:r>
              <a:rPr lang="en-US" altLang="zh-CN" sz="2000" dirty="0">
                <a:solidFill>
                  <a:srgbClr val="FF0000"/>
                </a:solidFill>
                <a:latin typeface="+mn-ea"/>
              </a:rPr>
              <a:t>().</a:t>
            </a:r>
            <a:r>
              <a:rPr lang="en-US" altLang="zh-CN" sz="2000" dirty="0">
                <a:latin typeface="+mn-ea"/>
              </a:rPr>
              <a:t> </a:t>
            </a:r>
            <a:r>
              <a:rPr lang="en-US" altLang="zh-CN" sz="2000" dirty="0" err="1">
                <a:latin typeface="+mn-ea"/>
              </a:rPr>
              <a:t>println</a:t>
            </a:r>
            <a:r>
              <a:rPr lang="en-US" altLang="zh-CN" sz="2000" dirty="0">
                <a:latin typeface="+mn-ea"/>
              </a:rPr>
              <a:t>("&lt;HTML&gt;");</a:t>
            </a:r>
          </a:p>
          <a:p>
            <a:endParaRPr lang="zh-CN" altLang="en-US" dirty="0">
              <a:latin typeface="+mn-ea"/>
            </a:endParaRPr>
          </a:p>
        </p:txBody>
      </p:sp>
      <p:sp>
        <p:nvSpPr>
          <p:cNvPr id="3" name="灯片编号占位符 2"/>
          <p:cNvSpPr>
            <a:spLocks noGrp="1"/>
          </p:cNvSpPr>
          <p:nvPr>
            <p:ph type="sldNum" sz="quarter" idx="16"/>
          </p:nvPr>
        </p:nvSpPr>
        <p:spPr/>
        <p:txBody>
          <a:bodyPr/>
          <a:lstStyle/>
          <a:p>
            <a:r>
              <a:rPr lang="en-US" altLang="zh-CN" dirty="0"/>
              <a:t>-</a:t>
            </a:r>
            <a:fld id="{607E7C13-E761-4825-B475-3D492D85C8BC}" type="slidenum">
              <a:rPr lang="zh-CN" altLang="en-US" smtClean="0"/>
              <a:pPr/>
              <a:t>37</a:t>
            </a:fld>
            <a:r>
              <a:rPr lang="en-US" altLang="zh-CN" dirty="0"/>
              <a:t>-</a:t>
            </a:r>
            <a:endParaRPr lang="zh-CN" altLang="en-US" dirty="0"/>
          </a:p>
        </p:txBody>
      </p:sp>
    </p:spTree>
    <p:extLst>
      <p:ext uri="{BB962C8B-B14F-4D97-AF65-F5344CB8AC3E}">
        <p14:creationId xmlns:p14="http://schemas.microsoft.com/office/powerpoint/2010/main" val="93581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0" indent="0">
              <a:buNone/>
            </a:pPr>
            <a:r>
              <a:rPr lang="en-US" altLang="zh-CN" dirty="0">
                <a:solidFill>
                  <a:srgbClr val="0000FF"/>
                </a:solidFill>
              </a:rPr>
              <a:t>6</a:t>
            </a:r>
            <a:r>
              <a:rPr lang="zh-CN" altLang="en-US" dirty="0">
                <a:solidFill>
                  <a:srgbClr val="0000FF"/>
                </a:solidFill>
              </a:rPr>
              <a:t>、</a:t>
            </a:r>
            <a:r>
              <a:rPr lang="en-US" altLang="zh-CN" dirty="0" err="1">
                <a:solidFill>
                  <a:srgbClr val="0000FF"/>
                </a:solidFill>
              </a:rPr>
              <a:t>doPost</a:t>
            </a:r>
            <a:r>
              <a:rPr lang="en-US" altLang="zh-CN" dirty="0">
                <a:solidFill>
                  <a:srgbClr val="0000FF"/>
                </a:solidFill>
              </a:rPr>
              <a:t>()</a:t>
            </a:r>
            <a:r>
              <a:rPr lang="zh-CN" altLang="en-US" dirty="0">
                <a:solidFill>
                  <a:srgbClr val="0000FF"/>
                </a:solidFill>
              </a:rPr>
              <a:t>方法：</a:t>
            </a:r>
            <a:endParaRPr lang="en-US" altLang="zh-CN" dirty="0">
              <a:solidFill>
                <a:srgbClr val="0000FF"/>
              </a:solidFill>
            </a:endParaRPr>
          </a:p>
          <a:p>
            <a:pPr lvl="0">
              <a:lnSpc>
                <a:spcPct val="130000"/>
              </a:lnSpc>
            </a:pPr>
            <a:r>
              <a:rPr lang="en-US" altLang="zh-CN" sz="2000" dirty="0">
                <a:solidFill>
                  <a:prstClr val="black"/>
                </a:solidFill>
                <a:latin typeface="宋体" pitchFamily="2" charset="-122"/>
              </a:rPr>
              <a:t>public void </a:t>
            </a:r>
            <a:r>
              <a:rPr lang="en-US" altLang="zh-CN" sz="2000" dirty="0" err="1">
                <a:solidFill>
                  <a:prstClr val="black"/>
                </a:solidFill>
                <a:latin typeface="宋体" pitchFamily="2" charset="-122"/>
              </a:rPr>
              <a:t>doPost</a:t>
            </a:r>
            <a:r>
              <a:rPr lang="en-US" altLang="zh-CN" sz="2000" dirty="0">
                <a:solidFill>
                  <a:prstClr val="black"/>
                </a:solidFill>
                <a:latin typeface="宋体" pitchFamily="2" charset="-122"/>
              </a:rPr>
              <a:t>(</a:t>
            </a:r>
            <a:r>
              <a:rPr lang="en-US" altLang="zh-CN" sz="2000" dirty="0" err="1">
                <a:solidFill>
                  <a:prstClr val="black"/>
                </a:solidFill>
                <a:latin typeface="宋体" pitchFamily="2" charset="-122"/>
              </a:rPr>
              <a:t>HttpServletRequest</a:t>
            </a:r>
            <a:r>
              <a:rPr lang="en-US" altLang="zh-CN" sz="2000" dirty="0">
                <a:solidFill>
                  <a:prstClr val="black"/>
                </a:solidFill>
                <a:latin typeface="宋体" pitchFamily="2" charset="-122"/>
              </a:rPr>
              <a:t> request,</a:t>
            </a:r>
            <a:br>
              <a:rPr lang="en-US" altLang="zh-CN" sz="2000" dirty="0">
                <a:solidFill>
                  <a:prstClr val="black"/>
                </a:solidFill>
                <a:latin typeface="宋体" pitchFamily="2" charset="-122"/>
              </a:rPr>
            </a:br>
            <a:r>
              <a:rPr lang="en-US" altLang="zh-CN" sz="2000" dirty="0">
                <a:solidFill>
                  <a:prstClr val="black"/>
                </a:solidFill>
                <a:latin typeface="宋体" pitchFamily="2" charset="-122"/>
              </a:rPr>
              <a:t>                    </a:t>
            </a:r>
            <a:r>
              <a:rPr lang="en-US" altLang="zh-CN" sz="2000" dirty="0" err="1">
                <a:solidFill>
                  <a:prstClr val="black"/>
                </a:solidFill>
                <a:latin typeface="宋体" pitchFamily="2" charset="-122"/>
              </a:rPr>
              <a:t>HttpServletResponse</a:t>
            </a:r>
            <a:r>
              <a:rPr lang="en-US" altLang="zh-CN" sz="2000" dirty="0">
                <a:solidFill>
                  <a:prstClr val="black"/>
                </a:solidFill>
                <a:latin typeface="宋体" pitchFamily="2" charset="-122"/>
              </a:rPr>
              <a:t> response)</a:t>
            </a:r>
            <a:br>
              <a:rPr lang="en-US" altLang="zh-CN" sz="2000" dirty="0">
                <a:solidFill>
                  <a:prstClr val="black"/>
                </a:solidFill>
                <a:latin typeface="宋体" pitchFamily="2" charset="-122"/>
              </a:rPr>
            </a:br>
            <a:r>
              <a:rPr lang="en-US" altLang="zh-CN" sz="2000" dirty="0">
                <a:solidFill>
                  <a:prstClr val="black"/>
                </a:solidFill>
                <a:latin typeface="宋体" pitchFamily="2" charset="-122"/>
              </a:rPr>
              <a:t>      throws </a:t>
            </a:r>
            <a:r>
              <a:rPr lang="en-US" altLang="zh-CN" sz="2000" dirty="0" err="1">
                <a:solidFill>
                  <a:prstClr val="black"/>
                </a:solidFill>
                <a:latin typeface="宋体" pitchFamily="2" charset="-122"/>
              </a:rPr>
              <a:t>ServletException</a:t>
            </a:r>
            <a:r>
              <a:rPr lang="en-US" altLang="zh-CN" sz="2000" dirty="0">
                <a:solidFill>
                  <a:prstClr val="black"/>
                </a:solidFill>
                <a:latin typeface="宋体" pitchFamily="2" charset="-122"/>
              </a:rPr>
              <a:t>, </a:t>
            </a:r>
            <a:r>
              <a:rPr lang="en-US" altLang="zh-CN" sz="2000" dirty="0" err="1">
                <a:solidFill>
                  <a:prstClr val="black"/>
                </a:solidFill>
                <a:latin typeface="宋体" pitchFamily="2" charset="-122"/>
              </a:rPr>
              <a:t>IOException</a:t>
            </a:r>
            <a:r>
              <a:rPr lang="en-US" altLang="zh-CN" sz="2000" dirty="0">
                <a:solidFill>
                  <a:prstClr val="black"/>
                </a:solidFill>
                <a:latin typeface="宋体" pitchFamily="2" charset="-122"/>
              </a:rPr>
              <a:t> {</a:t>
            </a:r>
          </a:p>
          <a:p>
            <a:pPr lvl="0">
              <a:lnSpc>
                <a:spcPct val="130000"/>
              </a:lnSpc>
              <a:buNone/>
            </a:pPr>
            <a:r>
              <a:rPr lang="en-US" altLang="zh-CN" sz="2000" dirty="0">
                <a:solidFill>
                  <a:prstClr val="black"/>
                </a:solidFill>
                <a:latin typeface="宋体" pitchFamily="2" charset="-122"/>
              </a:rPr>
              <a:t>		</a:t>
            </a:r>
            <a:r>
              <a:rPr lang="en-US" altLang="zh-CN" sz="2000" dirty="0" err="1">
                <a:solidFill>
                  <a:prstClr val="black"/>
                </a:solidFill>
                <a:latin typeface="宋体" pitchFamily="2" charset="-122"/>
              </a:rPr>
              <a:t>this.doGet</a:t>
            </a:r>
            <a:r>
              <a:rPr lang="en-US" altLang="zh-CN" sz="2000" dirty="0">
                <a:solidFill>
                  <a:prstClr val="black"/>
                </a:solidFill>
                <a:latin typeface="宋体" pitchFamily="2" charset="-122"/>
              </a:rPr>
              <a:t>(</a:t>
            </a:r>
            <a:r>
              <a:rPr lang="en-US" altLang="zh-CN" sz="2000" dirty="0" err="1">
                <a:solidFill>
                  <a:prstClr val="black"/>
                </a:solidFill>
                <a:latin typeface="宋体" pitchFamily="2" charset="-122"/>
              </a:rPr>
              <a:t>request,response</a:t>
            </a:r>
            <a:r>
              <a:rPr lang="en-US" altLang="zh-CN" sz="2000" dirty="0">
                <a:solidFill>
                  <a:prstClr val="black"/>
                </a:solidFill>
                <a:latin typeface="宋体" pitchFamily="2" charset="-122"/>
              </a:rPr>
              <a:t>);</a:t>
            </a:r>
          </a:p>
          <a:p>
            <a:pPr lvl="0">
              <a:lnSpc>
                <a:spcPct val="130000"/>
              </a:lnSpc>
              <a:buNone/>
            </a:pPr>
            <a:r>
              <a:rPr lang="zh-CN" altLang="en-US" sz="2000" dirty="0">
                <a:solidFill>
                  <a:prstClr val="black"/>
                </a:solidFill>
                <a:latin typeface="宋体" pitchFamily="2" charset="-122"/>
              </a:rPr>
              <a:t>  </a:t>
            </a:r>
            <a:r>
              <a:rPr lang="en-US" altLang="zh-CN" sz="2000" dirty="0">
                <a:solidFill>
                  <a:prstClr val="black"/>
                </a:solidFill>
                <a:latin typeface="宋体" pitchFamily="2" charset="-122"/>
              </a:rPr>
              <a:t>}</a:t>
            </a:r>
          </a:p>
          <a:p>
            <a:pPr lvl="0">
              <a:lnSpc>
                <a:spcPct val="130000"/>
              </a:lnSpc>
              <a:buNone/>
            </a:pPr>
            <a:r>
              <a:rPr lang="zh-CN" altLang="en-US" sz="2000" dirty="0">
                <a:solidFill>
                  <a:prstClr val="black"/>
                </a:solidFill>
                <a:latin typeface="宋体" pitchFamily="2" charset="-122"/>
              </a:rPr>
              <a:t>指</a:t>
            </a:r>
            <a:r>
              <a:rPr lang="en-US" altLang="zh-CN" sz="2000" dirty="0" err="1">
                <a:solidFill>
                  <a:prstClr val="black"/>
                </a:solidFill>
                <a:latin typeface="宋体" pitchFamily="2" charset="-122"/>
              </a:rPr>
              <a:t>doPost</a:t>
            </a:r>
            <a:r>
              <a:rPr lang="en-US" altLang="zh-CN" sz="2000" dirty="0">
                <a:solidFill>
                  <a:prstClr val="black"/>
                </a:solidFill>
                <a:latin typeface="宋体" pitchFamily="2" charset="-122"/>
              </a:rPr>
              <a:t>()</a:t>
            </a:r>
            <a:r>
              <a:rPr lang="zh-CN" altLang="en-US" sz="2000" dirty="0">
                <a:solidFill>
                  <a:prstClr val="black"/>
                </a:solidFill>
                <a:latin typeface="宋体" pitchFamily="2" charset="-122"/>
              </a:rPr>
              <a:t>方法与</a:t>
            </a:r>
            <a:r>
              <a:rPr lang="en-US" altLang="zh-CN" sz="2000" dirty="0" err="1">
                <a:solidFill>
                  <a:prstClr val="black"/>
                </a:solidFill>
                <a:latin typeface="宋体" pitchFamily="2" charset="-122"/>
              </a:rPr>
              <a:t>doGet</a:t>
            </a:r>
            <a:r>
              <a:rPr lang="en-US" altLang="zh-CN" sz="2000" dirty="0">
                <a:solidFill>
                  <a:prstClr val="black"/>
                </a:solidFill>
                <a:latin typeface="宋体" pitchFamily="2" charset="-122"/>
              </a:rPr>
              <a:t>()</a:t>
            </a:r>
            <a:r>
              <a:rPr lang="zh-CN" altLang="en-US" sz="2000" dirty="0">
                <a:solidFill>
                  <a:prstClr val="black"/>
                </a:solidFill>
                <a:latin typeface="宋体" pitchFamily="2" charset="-122"/>
              </a:rPr>
              <a:t>方法处理方式一致。</a:t>
            </a:r>
            <a:endParaRPr lang="en-US" altLang="zh-CN" sz="2000" dirty="0">
              <a:solidFill>
                <a:prstClr val="black"/>
              </a:solidFill>
              <a:latin typeface="宋体" pitchFamily="2" charset="-122"/>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38</a:t>
            </a:fld>
            <a:r>
              <a:rPr lang="en-US" altLang="zh-CN"/>
              <a:t>-</a:t>
            </a:r>
            <a:endParaRPr lang="zh-CN" altLang="en-US" dirty="0"/>
          </a:p>
        </p:txBody>
      </p:sp>
    </p:spTree>
    <p:extLst>
      <p:ext uri="{BB962C8B-B14F-4D97-AF65-F5344CB8AC3E}">
        <p14:creationId xmlns:p14="http://schemas.microsoft.com/office/powerpoint/2010/main" val="3489741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39</a:t>
            </a:fld>
            <a:r>
              <a:rPr lang="en-US" altLang="zh-CN"/>
              <a:t>-</a:t>
            </a:r>
            <a:endParaRPr lang="zh-CN" altLang="en-US" dirty="0"/>
          </a:p>
        </p:txBody>
      </p:sp>
      <p:sp>
        <p:nvSpPr>
          <p:cNvPr id="9" name="矩形 8">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8.2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开发基础</a:t>
            </a:r>
          </a:p>
        </p:txBody>
      </p:sp>
      <p:sp>
        <p:nvSpPr>
          <p:cNvPr id="10" name="矩形 9">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bg1">
                    <a:lumMod val="50000"/>
                  </a:schemeClr>
                </a:solidFill>
                <a:latin typeface="微软雅黑" pitchFamily="34" charset="-122"/>
                <a:ea typeface="微软雅黑" pitchFamily="34" charset="-122"/>
              </a:rPr>
              <a:t>8.1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是什么</a:t>
            </a:r>
          </a:p>
        </p:txBody>
      </p:sp>
      <p:sp>
        <p:nvSpPr>
          <p:cNvPr id="11" name="矩形 10">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rgbClr val="0000FF"/>
                </a:solidFill>
                <a:latin typeface="微软雅黑" pitchFamily="34" charset="-122"/>
                <a:ea typeface="微软雅黑" pitchFamily="34" charset="-122"/>
              </a:rPr>
              <a:t>8.3 </a:t>
            </a:r>
            <a:r>
              <a:rPr lang="zh-CN" altLang="en-US" sz="2600" b="1" dirty="0">
                <a:solidFill>
                  <a:srgbClr val="0000FF"/>
                </a:solidFill>
                <a:latin typeface="微软雅黑" pitchFamily="34" charset="-122"/>
                <a:ea typeface="微软雅黑" pitchFamily="34" charset="-122"/>
              </a:rPr>
              <a:t>配置</a:t>
            </a:r>
            <a:r>
              <a:rPr lang="en-US" altLang="zh-CN" sz="2600" b="1" dirty="0" err="1">
                <a:solidFill>
                  <a:srgbClr val="0000FF"/>
                </a:solidFill>
                <a:latin typeface="微软雅黑" pitchFamily="34" charset="-122"/>
                <a:ea typeface="微软雅黑" pitchFamily="34" charset="-122"/>
              </a:rPr>
              <a:t>Servlet</a:t>
            </a:r>
            <a:endParaRPr lang="zh-CN" altLang="en-US" sz="2600" b="1" dirty="0">
              <a:solidFill>
                <a:srgbClr val="0000FF"/>
              </a:solidFill>
              <a:latin typeface="微软雅黑" pitchFamily="34" charset="-122"/>
              <a:ea typeface="微软雅黑" pitchFamily="34" charset="-122"/>
            </a:endParaRPr>
          </a:p>
        </p:txBody>
      </p:sp>
      <p:sp>
        <p:nvSpPr>
          <p:cNvPr id="12" name="矩形 11">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8.4 </a:t>
            </a:r>
            <a:r>
              <a:rPr lang="en-US" altLang="zh-CN" sz="2600" b="1" dirty="0" err="1">
                <a:solidFill>
                  <a:schemeClr val="bg1">
                    <a:lumMod val="50000"/>
                  </a:schemeClr>
                </a:solidFill>
                <a:latin typeface="微软雅黑" pitchFamily="34" charset="-122"/>
                <a:ea typeface="微软雅黑" pitchFamily="34" charset="-122"/>
              </a:rPr>
              <a:t>Servlet</a:t>
            </a:r>
            <a:r>
              <a:rPr lang="en-US" altLang="zh-CN" sz="2600" b="1" dirty="0">
                <a:solidFill>
                  <a:schemeClr val="bg1">
                    <a:lumMod val="50000"/>
                  </a:schemeClr>
                </a:solidFill>
                <a:latin typeface="微软雅黑" pitchFamily="34" charset="-122"/>
                <a:ea typeface="微软雅黑" pitchFamily="34" charset="-122"/>
              </a:rPr>
              <a:t> </a:t>
            </a:r>
            <a:r>
              <a:rPr lang="zh-CN" altLang="en-US" sz="2600" b="1" dirty="0">
                <a:solidFill>
                  <a:schemeClr val="bg1">
                    <a:lumMod val="50000"/>
                  </a:schemeClr>
                </a:solidFill>
                <a:latin typeface="微软雅黑" pitchFamily="34" charset="-122"/>
                <a:ea typeface="微软雅黑" pitchFamily="34" charset="-122"/>
              </a:rPr>
              <a:t>接口和类</a:t>
            </a:r>
            <a:endParaRPr lang="zh-CN" altLang="zh-CN" sz="2600" b="1" dirty="0">
              <a:solidFill>
                <a:schemeClr val="bg1">
                  <a:lumMod val="50000"/>
                </a:schemeClr>
              </a:solidFill>
              <a:latin typeface="微软雅黑" pitchFamily="34" charset="-122"/>
              <a:ea typeface="微软雅黑" pitchFamily="34" charset="-122"/>
            </a:endParaRPr>
          </a:p>
        </p:txBody>
      </p:sp>
      <p:sp>
        <p:nvSpPr>
          <p:cNvPr id="13" name="矩形 12">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8.5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过滤器</a:t>
            </a:r>
          </a:p>
        </p:txBody>
      </p:sp>
      <p:sp>
        <p:nvSpPr>
          <p:cNvPr id="14" name="矩形 13">
            <a:hlinkClick r:id="" action="ppaction://noaction"/>
          </p:cNvPr>
          <p:cNvSpPr/>
          <p:nvPr/>
        </p:nvSpPr>
        <p:spPr>
          <a:xfrm>
            <a:off x="2285984" y="5000636"/>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8.6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监听器</a:t>
            </a:r>
          </a:p>
        </p:txBody>
      </p:sp>
      <p:sp>
        <p:nvSpPr>
          <p:cNvPr id="15" name="圆角矩形 14"/>
          <p:cNvSpPr/>
          <p:nvPr/>
        </p:nvSpPr>
        <p:spPr>
          <a:xfrm>
            <a:off x="3347864" y="3501008"/>
            <a:ext cx="5544616" cy="182109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lnSpc>
                <a:spcPct val="150000"/>
              </a:lnSpc>
              <a:buFont typeface="Wingdings" pitchFamily="2" charset="2"/>
              <a:buChar char="Ø"/>
            </a:pPr>
            <a:r>
              <a:rPr lang="en-US" altLang="zh-CN" sz="2200" b="1" dirty="0"/>
              <a:t>8.3.1  Servlet</a:t>
            </a:r>
            <a:r>
              <a:rPr lang="zh-CN" altLang="en-US" sz="2200" b="1" dirty="0"/>
              <a:t>的编译</a:t>
            </a:r>
            <a:endParaRPr lang="en-US" altLang="zh-CN" sz="2200" b="1" dirty="0"/>
          </a:p>
          <a:p>
            <a:pPr marL="342900" indent="-342900">
              <a:lnSpc>
                <a:spcPct val="150000"/>
              </a:lnSpc>
              <a:buFont typeface="Wingdings" pitchFamily="2" charset="2"/>
              <a:buChar char="Ø"/>
            </a:pPr>
            <a:r>
              <a:rPr lang="en-US" altLang="zh-CN" sz="2200" b="1" dirty="0"/>
              <a:t>8.3.2  Servlet</a:t>
            </a:r>
            <a:r>
              <a:rPr lang="zh-CN" altLang="en-US" sz="2200" b="1" dirty="0"/>
              <a:t>的部署</a:t>
            </a:r>
            <a:endParaRPr lang="en-US" altLang="zh-CN" sz="2200" b="1" dirty="0"/>
          </a:p>
          <a:p>
            <a:pPr marL="342900" indent="-342900">
              <a:lnSpc>
                <a:spcPct val="150000"/>
              </a:lnSpc>
              <a:buFont typeface="Wingdings" pitchFamily="2" charset="2"/>
              <a:buChar char="Ø"/>
            </a:pPr>
            <a:r>
              <a:rPr lang="en-US" altLang="zh-CN" sz="2200" b="1" dirty="0"/>
              <a:t>8.3.3  Servlet</a:t>
            </a:r>
            <a:r>
              <a:rPr lang="zh-CN" altLang="en-US" sz="2200" b="1" dirty="0"/>
              <a:t>的运行</a:t>
            </a:r>
            <a:endParaRPr lang="en-US" altLang="zh-CN" sz="2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wipe(left)">
                                      <p:cBhvr>
                                        <p:cTn id="19"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4</a:t>
            </a:fld>
            <a:r>
              <a:rPr lang="en-US" altLang="zh-CN"/>
              <a:t>-</a:t>
            </a:r>
            <a:endParaRPr lang="zh-CN" altLang="en-US" dirty="0"/>
          </a:p>
        </p:txBody>
      </p:sp>
      <p:sp>
        <p:nvSpPr>
          <p:cNvPr id="27" name="矩形 26">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8.2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开发基础</a:t>
            </a:r>
          </a:p>
        </p:txBody>
      </p:sp>
      <p:sp>
        <p:nvSpPr>
          <p:cNvPr id="28" name="矩形 27">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rgbClr val="0000FF"/>
                </a:solidFill>
                <a:latin typeface="微软雅黑" pitchFamily="34" charset="-122"/>
                <a:ea typeface="微软雅黑" pitchFamily="34" charset="-122"/>
              </a:rPr>
              <a:t>8.1 </a:t>
            </a:r>
            <a:r>
              <a:rPr lang="en-US" altLang="zh-CN" sz="2600" b="1" dirty="0" err="1">
                <a:solidFill>
                  <a:srgbClr val="0000FF"/>
                </a:solidFill>
                <a:latin typeface="微软雅黑" pitchFamily="34" charset="-122"/>
                <a:ea typeface="微软雅黑" pitchFamily="34" charset="-122"/>
              </a:rPr>
              <a:t>Servlet</a:t>
            </a:r>
            <a:r>
              <a:rPr lang="zh-CN" altLang="en-US" sz="2600" b="1" dirty="0">
                <a:solidFill>
                  <a:srgbClr val="0000FF"/>
                </a:solidFill>
                <a:latin typeface="微软雅黑" pitchFamily="34" charset="-122"/>
                <a:ea typeface="微软雅黑" pitchFamily="34" charset="-122"/>
              </a:rPr>
              <a:t>是什么</a:t>
            </a:r>
          </a:p>
        </p:txBody>
      </p:sp>
      <p:sp>
        <p:nvSpPr>
          <p:cNvPr id="29" name="矩形 28">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8.3 </a:t>
            </a:r>
            <a:r>
              <a:rPr lang="zh-CN" altLang="en-US" sz="2600" b="1" dirty="0">
                <a:solidFill>
                  <a:schemeClr val="bg1">
                    <a:lumMod val="50000"/>
                  </a:schemeClr>
                </a:solidFill>
                <a:latin typeface="微软雅黑" pitchFamily="34" charset="-122"/>
                <a:ea typeface="微软雅黑" pitchFamily="34" charset="-122"/>
              </a:rPr>
              <a:t>配置</a:t>
            </a:r>
            <a:r>
              <a:rPr lang="en-US" altLang="zh-CN" sz="2600" b="1" dirty="0" err="1">
                <a:solidFill>
                  <a:schemeClr val="bg1">
                    <a:lumMod val="50000"/>
                  </a:schemeClr>
                </a:solidFill>
                <a:latin typeface="微软雅黑" pitchFamily="34" charset="-122"/>
                <a:ea typeface="微软雅黑" pitchFamily="34" charset="-122"/>
              </a:rPr>
              <a:t>Servlet</a:t>
            </a:r>
            <a:endParaRPr lang="zh-CN" altLang="en-US" sz="2600" b="1" dirty="0">
              <a:solidFill>
                <a:schemeClr val="bg1">
                  <a:lumMod val="50000"/>
                </a:schemeClr>
              </a:solidFill>
              <a:latin typeface="微软雅黑" pitchFamily="34" charset="-122"/>
              <a:ea typeface="微软雅黑" pitchFamily="34" charset="-122"/>
            </a:endParaRPr>
          </a:p>
        </p:txBody>
      </p:sp>
      <p:sp>
        <p:nvSpPr>
          <p:cNvPr id="30" name="矩形 29">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8.4 </a:t>
            </a:r>
            <a:r>
              <a:rPr lang="en-US" altLang="zh-CN" sz="2600" b="1" dirty="0" err="1">
                <a:solidFill>
                  <a:schemeClr val="bg1">
                    <a:lumMod val="50000"/>
                  </a:schemeClr>
                </a:solidFill>
                <a:latin typeface="微软雅黑" pitchFamily="34" charset="-122"/>
                <a:ea typeface="微软雅黑" pitchFamily="34" charset="-122"/>
              </a:rPr>
              <a:t>Servlet</a:t>
            </a:r>
            <a:r>
              <a:rPr lang="en-US" altLang="zh-CN" sz="2600" b="1" dirty="0">
                <a:solidFill>
                  <a:schemeClr val="bg1">
                    <a:lumMod val="50000"/>
                  </a:schemeClr>
                </a:solidFill>
                <a:latin typeface="微软雅黑" pitchFamily="34" charset="-122"/>
                <a:ea typeface="微软雅黑" pitchFamily="34" charset="-122"/>
              </a:rPr>
              <a:t> </a:t>
            </a:r>
            <a:r>
              <a:rPr lang="zh-CN" altLang="en-US" sz="2600" b="1" dirty="0">
                <a:solidFill>
                  <a:schemeClr val="bg1">
                    <a:lumMod val="50000"/>
                  </a:schemeClr>
                </a:solidFill>
                <a:latin typeface="微软雅黑" pitchFamily="34" charset="-122"/>
                <a:ea typeface="微软雅黑" pitchFamily="34" charset="-122"/>
              </a:rPr>
              <a:t>接口和类</a:t>
            </a:r>
            <a:endParaRPr lang="zh-CN" altLang="zh-CN" sz="2600" b="1" dirty="0">
              <a:solidFill>
                <a:schemeClr val="bg1">
                  <a:lumMod val="50000"/>
                </a:schemeClr>
              </a:solidFill>
              <a:latin typeface="微软雅黑" pitchFamily="34" charset="-122"/>
              <a:ea typeface="微软雅黑" pitchFamily="34" charset="-122"/>
            </a:endParaRPr>
          </a:p>
        </p:txBody>
      </p:sp>
      <p:sp>
        <p:nvSpPr>
          <p:cNvPr id="31" name="矩形 30">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8.5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过滤器</a:t>
            </a:r>
          </a:p>
        </p:txBody>
      </p:sp>
      <p:sp>
        <p:nvSpPr>
          <p:cNvPr id="32" name="矩形 31">
            <a:hlinkClick r:id="" action="ppaction://noaction"/>
          </p:cNvPr>
          <p:cNvSpPr/>
          <p:nvPr/>
        </p:nvSpPr>
        <p:spPr>
          <a:xfrm>
            <a:off x="2285984" y="5000636"/>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8.6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监听器</a:t>
            </a:r>
          </a:p>
        </p:txBody>
      </p:sp>
      <p:sp>
        <p:nvSpPr>
          <p:cNvPr id="9" name="圆角矩形 8"/>
          <p:cNvSpPr/>
          <p:nvPr/>
        </p:nvSpPr>
        <p:spPr>
          <a:xfrm>
            <a:off x="3131840" y="2060848"/>
            <a:ext cx="5544616" cy="194421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lnSpc>
                <a:spcPct val="150000"/>
              </a:lnSpc>
              <a:buFont typeface="Wingdings" pitchFamily="2" charset="2"/>
              <a:buChar char="Ø"/>
            </a:pPr>
            <a:r>
              <a:rPr lang="en-US" altLang="zh-CN" sz="2200" b="1" dirty="0"/>
              <a:t>8.1.1  Servlet</a:t>
            </a:r>
            <a:r>
              <a:rPr lang="zh-CN" altLang="en-US" sz="2200" b="1" dirty="0"/>
              <a:t>介绍</a:t>
            </a:r>
            <a:endParaRPr lang="en-US" altLang="zh-CN" sz="2200" b="1" dirty="0"/>
          </a:p>
          <a:p>
            <a:pPr marL="342900" indent="-342900">
              <a:lnSpc>
                <a:spcPct val="150000"/>
              </a:lnSpc>
              <a:buFont typeface="Wingdings" pitchFamily="2" charset="2"/>
              <a:buChar char="Ø"/>
            </a:pPr>
            <a:r>
              <a:rPr lang="en-US" altLang="zh-CN" sz="2200" b="1" dirty="0"/>
              <a:t>8.1.2  Servlet</a:t>
            </a:r>
            <a:r>
              <a:rPr lang="zh-CN" altLang="en-US" sz="2200" b="1" dirty="0"/>
              <a:t>技术的优越性</a:t>
            </a:r>
            <a:endParaRPr lang="en-US" altLang="zh-CN" sz="2200" b="1" dirty="0"/>
          </a:p>
          <a:p>
            <a:pPr marL="342900" indent="-342900">
              <a:lnSpc>
                <a:spcPct val="150000"/>
              </a:lnSpc>
              <a:buFont typeface="Wingdings" pitchFamily="2" charset="2"/>
              <a:buChar char="Ø"/>
            </a:pPr>
            <a:r>
              <a:rPr lang="en-US" altLang="zh-CN" sz="2200" b="1" dirty="0"/>
              <a:t>8.1.3  Servlet</a:t>
            </a:r>
            <a:r>
              <a:rPr lang="zh-CN" altLang="en-US" sz="2200" b="1" dirty="0"/>
              <a:t>持久性</a:t>
            </a:r>
          </a:p>
        </p:txBody>
      </p:sp>
    </p:spTree>
    <p:extLst>
      <p:ext uri="{BB962C8B-B14F-4D97-AF65-F5344CB8AC3E}">
        <p14:creationId xmlns:p14="http://schemas.microsoft.com/office/powerpoint/2010/main" val="312938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left)">
                                      <p:cBhvr>
                                        <p:cTn id="15" dur="500"/>
                                        <p:tgtEl>
                                          <p:spTgt spid="9">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wipe(left)">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412776"/>
            <a:ext cx="8064896" cy="4968552"/>
          </a:xfrm>
        </p:spPr>
        <p:txBody>
          <a:bodyPr/>
          <a:lstStyle/>
          <a:p>
            <a:pPr marL="457200" indent="-457200">
              <a:lnSpc>
                <a:spcPct val="150000"/>
              </a:lnSpc>
              <a:buFont typeface="+mj-ea"/>
              <a:buAutoNum type="circleNumDbPlain"/>
            </a:pPr>
            <a:r>
              <a:rPr lang="zh-CN" altLang="en-US" sz="2200" dirty="0">
                <a:solidFill>
                  <a:schemeClr val="tx1">
                    <a:lumMod val="85000"/>
                    <a:lumOff val="15000"/>
                  </a:schemeClr>
                </a:solidFill>
              </a:rPr>
              <a:t>为了编译</a:t>
            </a:r>
            <a:r>
              <a:rPr lang="en-US" altLang="zh-CN" sz="2200" dirty="0" err="1">
                <a:solidFill>
                  <a:schemeClr val="tx1">
                    <a:lumMod val="85000"/>
                    <a:lumOff val="15000"/>
                  </a:schemeClr>
                </a:solidFill>
              </a:rPr>
              <a:t>Servlet</a:t>
            </a:r>
            <a:r>
              <a:rPr lang="zh-CN" altLang="en-US" sz="2200" dirty="0">
                <a:solidFill>
                  <a:schemeClr val="tx1">
                    <a:lumMod val="85000"/>
                    <a:lumOff val="15000"/>
                  </a:schemeClr>
                </a:solidFill>
              </a:rPr>
              <a:t>源程序，需要</a:t>
            </a:r>
            <a:r>
              <a:rPr lang="en-US" altLang="zh-CN" sz="2200" dirty="0" err="1">
                <a:solidFill>
                  <a:schemeClr val="tx1">
                    <a:lumMod val="85000"/>
                    <a:lumOff val="15000"/>
                  </a:schemeClr>
                </a:solidFill>
              </a:rPr>
              <a:t>HttpServlet</a:t>
            </a:r>
            <a:r>
              <a:rPr lang="zh-CN" altLang="en-US" sz="2200" dirty="0">
                <a:solidFill>
                  <a:schemeClr val="tx1">
                    <a:lumMod val="85000"/>
                    <a:lumOff val="15000"/>
                  </a:schemeClr>
                </a:solidFill>
              </a:rPr>
              <a:t>、</a:t>
            </a:r>
            <a:r>
              <a:rPr lang="en-US" altLang="zh-CN" sz="2200" dirty="0" err="1">
                <a:solidFill>
                  <a:schemeClr val="tx1">
                    <a:lumMod val="85000"/>
                    <a:lumOff val="15000"/>
                  </a:schemeClr>
                </a:solidFill>
              </a:rPr>
              <a:t>HttpServletRequest</a:t>
            </a:r>
            <a:r>
              <a:rPr lang="zh-CN" altLang="en-US" sz="2200" dirty="0">
                <a:solidFill>
                  <a:schemeClr val="tx1">
                    <a:lumMod val="85000"/>
                    <a:lumOff val="15000"/>
                  </a:schemeClr>
                </a:solidFill>
              </a:rPr>
              <a:t>等类，</a:t>
            </a:r>
            <a:r>
              <a:rPr lang="en-US" altLang="zh-CN" sz="2200" dirty="0">
                <a:solidFill>
                  <a:schemeClr val="tx1">
                    <a:lumMod val="85000"/>
                    <a:lumOff val="15000"/>
                  </a:schemeClr>
                </a:solidFill>
              </a:rPr>
              <a:t>JDK</a:t>
            </a:r>
            <a:r>
              <a:rPr lang="zh-CN" altLang="en-US" sz="2200" dirty="0">
                <a:solidFill>
                  <a:schemeClr val="tx1">
                    <a:lumMod val="85000"/>
                    <a:lumOff val="15000"/>
                  </a:schemeClr>
                </a:solidFill>
              </a:rPr>
              <a:t>内置包中并不包含这些文件，</a:t>
            </a:r>
            <a:r>
              <a:rPr lang="zh-CN" altLang="en-US" sz="2200" dirty="0">
                <a:solidFill>
                  <a:srgbClr val="0000FF"/>
                </a:solidFill>
              </a:rPr>
              <a:t>需要将</a:t>
            </a:r>
            <a:r>
              <a:rPr lang="en-US" altLang="zh-CN" sz="2200" dirty="0">
                <a:solidFill>
                  <a:srgbClr val="0000FF"/>
                </a:solidFill>
              </a:rPr>
              <a:t>tomcat</a:t>
            </a:r>
            <a:r>
              <a:rPr lang="zh-CN" altLang="en-US" sz="2200" dirty="0">
                <a:solidFill>
                  <a:srgbClr val="0000FF"/>
                </a:solidFill>
              </a:rPr>
              <a:t>的</a:t>
            </a:r>
            <a:r>
              <a:rPr lang="en-US" altLang="zh-CN" sz="2200" dirty="0">
                <a:solidFill>
                  <a:srgbClr val="0000FF"/>
                </a:solidFill>
              </a:rPr>
              <a:t>lib</a:t>
            </a:r>
            <a:r>
              <a:rPr lang="zh-CN" altLang="en-US" sz="2200" dirty="0">
                <a:solidFill>
                  <a:srgbClr val="0000FF"/>
                </a:solidFill>
              </a:rPr>
              <a:t>目录中的文件</a:t>
            </a:r>
            <a:r>
              <a:rPr lang="en-US" altLang="zh-CN" sz="2200" dirty="0">
                <a:solidFill>
                  <a:srgbClr val="0000FF"/>
                </a:solidFill>
              </a:rPr>
              <a:t>servlet-api.jar</a:t>
            </a:r>
            <a:r>
              <a:rPr lang="zh-CN" altLang="en-US" sz="2200" dirty="0">
                <a:solidFill>
                  <a:srgbClr val="0000FF"/>
                </a:solidFill>
              </a:rPr>
              <a:t>和</a:t>
            </a:r>
            <a:r>
              <a:rPr lang="en-US" altLang="zh-CN" sz="2200" dirty="0">
                <a:solidFill>
                  <a:srgbClr val="0000FF"/>
                </a:solidFill>
              </a:rPr>
              <a:t>jsp-api.jar</a:t>
            </a:r>
            <a:r>
              <a:rPr lang="zh-CN" altLang="en-US" sz="2200" dirty="0">
                <a:solidFill>
                  <a:srgbClr val="0000FF"/>
                </a:solidFill>
              </a:rPr>
              <a:t>添加到</a:t>
            </a:r>
            <a:r>
              <a:rPr lang="en-US" altLang="zh-CN" sz="2200" dirty="0">
                <a:solidFill>
                  <a:srgbClr val="0000FF"/>
                </a:solidFill>
              </a:rPr>
              <a:t>CLASSPATH</a:t>
            </a:r>
            <a:r>
              <a:rPr lang="zh-CN" altLang="en-US" sz="2200" dirty="0">
                <a:solidFill>
                  <a:srgbClr val="0000FF"/>
                </a:solidFill>
              </a:rPr>
              <a:t>环境变量中</a:t>
            </a:r>
            <a:r>
              <a:rPr lang="zh-CN" altLang="en-US" sz="2200" dirty="0">
                <a:solidFill>
                  <a:schemeClr val="tx1">
                    <a:lumMod val="85000"/>
                    <a:lumOff val="15000"/>
                  </a:schemeClr>
                </a:solidFill>
              </a:rPr>
              <a:t>。</a:t>
            </a:r>
            <a:r>
              <a:rPr lang="zh-CN" altLang="en-US" sz="2200" dirty="0">
                <a:solidFill>
                  <a:srgbClr val="0000FF"/>
                </a:solidFill>
              </a:rPr>
              <a:t>或者将上述两个包复制到</a:t>
            </a:r>
            <a:r>
              <a:rPr lang="en-US" altLang="zh-CN" sz="2200" dirty="0">
                <a:solidFill>
                  <a:srgbClr val="0000FF"/>
                </a:solidFill>
              </a:rPr>
              <a:t>JDK</a:t>
            </a:r>
            <a:r>
              <a:rPr lang="zh-CN" altLang="en-US" sz="2200" dirty="0">
                <a:solidFill>
                  <a:srgbClr val="0000FF"/>
                </a:solidFill>
              </a:rPr>
              <a:t>安装目录的</a:t>
            </a:r>
            <a:r>
              <a:rPr lang="en-US" altLang="zh-CN" sz="2200" dirty="0">
                <a:solidFill>
                  <a:srgbClr val="0000FF"/>
                </a:solidFill>
              </a:rPr>
              <a:t>\</a:t>
            </a:r>
            <a:r>
              <a:rPr lang="en-US" altLang="zh-CN" sz="2200" dirty="0" err="1">
                <a:solidFill>
                  <a:srgbClr val="0000FF"/>
                </a:solidFill>
              </a:rPr>
              <a:t>jre</a:t>
            </a:r>
            <a:r>
              <a:rPr lang="en-US" altLang="zh-CN" sz="2200" dirty="0">
                <a:solidFill>
                  <a:srgbClr val="0000FF"/>
                </a:solidFill>
              </a:rPr>
              <a:t>\lib\ext</a:t>
            </a:r>
            <a:r>
              <a:rPr lang="zh-CN" altLang="en-US" sz="2200" dirty="0">
                <a:solidFill>
                  <a:srgbClr val="0000FF"/>
                </a:solidFill>
              </a:rPr>
              <a:t>子目录中</a:t>
            </a:r>
            <a:r>
              <a:rPr lang="zh-CN" altLang="en-US" sz="2200" dirty="0">
                <a:solidFill>
                  <a:schemeClr val="tx1">
                    <a:lumMod val="85000"/>
                    <a:lumOff val="15000"/>
                  </a:schemeClr>
                </a:solidFill>
              </a:rPr>
              <a:t>。</a:t>
            </a:r>
            <a:endParaRPr lang="en-US" altLang="zh-CN" sz="2200" dirty="0">
              <a:solidFill>
                <a:schemeClr val="tx1">
                  <a:lumMod val="85000"/>
                  <a:lumOff val="15000"/>
                </a:schemeClr>
              </a:solidFill>
            </a:endParaRPr>
          </a:p>
          <a:p>
            <a:pPr marL="457200" indent="-457200">
              <a:lnSpc>
                <a:spcPct val="150000"/>
              </a:lnSpc>
              <a:buFont typeface="+mj-ea"/>
              <a:buAutoNum type="circleNumDbPlain"/>
            </a:pPr>
            <a:r>
              <a:rPr lang="en-US" altLang="zh-CN" sz="2200" dirty="0" err="1">
                <a:solidFill>
                  <a:srgbClr val="0000FF"/>
                </a:solidFill>
              </a:rPr>
              <a:t>javac</a:t>
            </a:r>
            <a:r>
              <a:rPr lang="en-US" altLang="zh-CN" sz="2200" dirty="0">
                <a:solidFill>
                  <a:srgbClr val="0000FF"/>
                </a:solidFill>
              </a:rPr>
              <a:t> –d . HelloWorldServlet.java       </a:t>
            </a:r>
            <a:r>
              <a:rPr lang="zh-CN" altLang="en-US" sz="2200" dirty="0">
                <a:solidFill>
                  <a:schemeClr val="tx1">
                    <a:lumMod val="85000"/>
                    <a:lumOff val="15000"/>
                  </a:schemeClr>
                </a:solidFill>
              </a:rPr>
              <a:t>编译后形成</a:t>
            </a:r>
            <a:r>
              <a:rPr lang="en-US" altLang="zh-CN" sz="2200" dirty="0">
                <a:solidFill>
                  <a:schemeClr val="tx1">
                    <a:lumMod val="85000"/>
                    <a:lumOff val="15000"/>
                  </a:schemeClr>
                </a:solidFill>
              </a:rPr>
              <a:t>class</a:t>
            </a:r>
            <a:r>
              <a:rPr lang="zh-CN" altLang="en-US" sz="2200" dirty="0">
                <a:solidFill>
                  <a:schemeClr val="tx1">
                    <a:lumMod val="85000"/>
                    <a:lumOff val="15000"/>
                  </a:schemeClr>
                </a:solidFill>
              </a:rPr>
              <a:t>文件。</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40</a:t>
            </a:fld>
            <a:r>
              <a:rPr lang="en-US" altLang="zh-CN"/>
              <a:t>-</a:t>
            </a:r>
            <a:endParaRPr lang="zh-CN" altLang="en-US" dirty="0"/>
          </a:p>
        </p:txBody>
      </p:sp>
      <p:sp>
        <p:nvSpPr>
          <p:cNvPr id="4" name="内容占位符 3"/>
          <p:cNvSpPr>
            <a:spLocks noGrp="1"/>
          </p:cNvSpPr>
          <p:nvPr>
            <p:ph sz="quarter" idx="17"/>
          </p:nvPr>
        </p:nvSpPr>
        <p:spPr>
          <a:xfrm>
            <a:off x="467544" y="404664"/>
            <a:ext cx="5676092" cy="602353"/>
          </a:xfrm>
        </p:spPr>
        <p:txBody>
          <a:bodyPr/>
          <a:lstStyle/>
          <a:p>
            <a:r>
              <a:rPr lang="en-US" altLang="zh-CN" dirty="0"/>
              <a:t>8.3.1  Servlet</a:t>
            </a:r>
            <a:r>
              <a:rPr lang="zh-CN" altLang="en-US" dirty="0"/>
              <a:t>的编译</a:t>
            </a:r>
          </a:p>
        </p:txBody>
      </p:sp>
      <p:pic>
        <p:nvPicPr>
          <p:cNvPr id="5" name="图片 4">
            <a:extLst>
              <a:ext uri="{FF2B5EF4-FFF2-40B4-BE49-F238E27FC236}">
                <a16:creationId xmlns:a16="http://schemas.microsoft.com/office/drawing/2014/main" id="{75A1EFF9-C53F-4998-9D14-408947280C5E}"/>
              </a:ext>
            </a:extLst>
          </p:cNvPr>
          <p:cNvPicPr>
            <a:picLocks noChangeAspect="1"/>
          </p:cNvPicPr>
          <p:nvPr/>
        </p:nvPicPr>
        <p:blipFill>
          <a:blip r:embed="rId2"/>
          <a:stretch>
            <a:fillRect/>
          </a:stretch>
        </p:blipFill>
        <p:spPr>
          <a:xfrm>
            <a:off x="4836430" y="2996952"/>
            <a:ext cx="3993226" cy="323878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268760"/>
            <a:ext cx="7776864" cy="5112568"/>
          </a:xfrm>
        </p:spPr>
        <p:txBody>
          <a:bodyPr>
            <a:normAutofit/>
          </a:bodyPr>
          <a:lstStyle/>
          <a:p>
            <a:pPr marL="514350" indent="-514350">
              <a:buFont typeface="+mj-lt"/>
              <a:buAutoNum type="arabicPeriod"/>
            </a:pPr>
            <a:r>
              <a:rPr lang="zh-CN" altLang="en-US" sz="2200" dirty="0"/>
              <a:t>在</a:t>
            </a:r>
            <a:r>
              <a:rPr lang="en-US" altLang="zh-CN" sz="2200" dirty="0"/>
              <a:t>tomcat\</a:t>
            </a:r>
            <a:r>
              <a:rPr lang="en-US" altLang="zh-CN" sz="2200" dirty="0" err="1"/>
              <a:t>webapps</a:t>
            </a:r>
            <a:r>
              <a:rPr lang="en-US" altLang="zh-CN" sz="2200" dirty="0"/>
              <a:t>\</a:t>
            </a:r>
            <a:r>
              <a:rPr lang="zh-CN" altLang="en-US" sz="2200" dirty="0"/>
              <a:t>下新建一个文件夹</a:t>
            </a:r>
            <a:r>
              <a:rPr lang="en-US" altLang="zh-CN" sz="2200" dirty="0"/>
              <a:t>test1</a:t>
            </a:r>
            <a:r>
              <a:rPr lang="zh-CN" altLang="en-US" sz="2200" dirty="0"/>
              <a:t>，该文件夹下必须要有</a:t>
            </a:r>
            <a:r>
              <a:rPr lang="en-US" altLang="zh-CN" sz="2200" dirty="0"/>
              <a:t>WEB-INF</a:t>
            </a:r>
            <a:r>
              <a:rPr lang="zh-CN" altLang="en-US" sz="2200" dirty="0"/>
              <a:t>文件夹，在</a:t>
            </a:r>
            <a:r>
              <a:rPr lang="en-US" altLang="zh-CN" sz="2200" dirty="0"/>
              <a:t>WEB-INF</a:t>
            </a:r>
            <a:r>
              <a:rPr lang="zh-CN" altLang="en-US" sz="2200" dirty="0"/>
              <a:t>文件夹中要有两个文件夹</a:t>
            </a:r>
            <a:r>
              <a:rPr lang="en-US" altLang="zh-CN" sz="2200" dirty="0"/>
              <a:t>classes</a:t>
            </a:r>
            <a:r>
              <a:rPr lang="zh-CN" altLang="en-US" sz="2200" dirty="0"/>
              <a:t>、</a:t>
            </a:r>
            <a:r>
              <a:rPr lang="en-US" altLang="zh-CN" sz="2200" dirty="0"/>
              <a:t>lib</a:t>
            </a:r>
            <a:r>
              <a:rPr lang="zh-CN" altLang="en-US" sz="2200" dirty="0"/>
              <a:t>，还要有一个文件：</a:t>
            </a:r>
            <a:r>
              <a:rPr lang="en-US" altLang="zh-CN" sz="2200" dirty="0"/>
              <a:t>web.xml</a:t>
            </a:r>
          </a:p>
          <a:p>
            <a:pPr marL="514350" indent="-514350">
              <a:buFont typeface="+mj-ea"/>
              <a:buAutoNum type="arabicPeriod"/>
            </a:pPr>
            <a:r>
              <a:rPr lang="zh-CN" altLang="en-US" sz="2200" dirty="0"/>
              <a:t>将编译好的</a:t>
            </a:r>
            <a:r>
              <a:rPr lang="en-US" altLang="zh-CN" sz="2200" dirty="0"/>
              <a:t>class</a:t>
            </a:r>
            <a:r>
              <a:rPr lang="zh-CN" altLang="en-US" sz="2200" dirty="0"/>
              <a:t>文件（或者包）复制到</a:t>
            </a:r>
            <a:r>
              <a:rPr lang="en-US" altLang="zh-CN" sz="2200" dirty="0"/>
              <a:t>tomcat\</a:t>
            </a:r>
            <a:r>
              <a:rPr lang="en-US" altLang="zh-CN" sz="2200" dirty="0" err="1"/>
              <a:t>webapps</a:t>
            </a:r>
            <a:r>
              <a:rPr lang="en-US" altLang="zh-CN" sz="2200" dirty="0"/>
              <a:t>\ test1\ WEB-INF\ classes</a:t>
            </a:r>
            <a:r>
              <a:rPr lang="zh-CN" altLang="en-US" sz="2200" dirty="0"/>
              <a:t>下。</a:t>
            </a:r>
            <a:endParaRPr lang="en-US" altLang="zh-CN" sz="2200" dirty="0"/>
          </a:p>
          <a:p>
            <a:pPr marL="514350" indent="-514350">
              <a:buFont typeface="+mj-ea"/>
              <a:buAutoNum type="arabicPeriod"/>
            </a:pPr>
            <a:endParaRPr lang="en-US" altLang="zh-CN" sz="2200" dirty="0"/>
          </a:p>
          <a:p>
            <a:pPr marL="0" indent="0">
              <a:lnSpc>
                <a:spcPct val="150000"/>
              </a:lnSpc>
              <a:buFontTx/>
              <a:buNone/>
            </a:pPr>
            <a:endParaRPr lang="en-US" altLang="zh-CN" dirty="0">
              <a:solidFill>
                <a:srgbClr val="0000FF"/>
              </a:solidFill>
            </a:endParaRPr>
          </a:p>
          <a:p>
            <a:pPr marL="514350" indent="-514350">
              <a:buNone/>
            </a:pPr>
            <a:endParaRPr lang="en-US" altLang="zh-CN" dirty="0"/>
          </a:p>
          <a:p>
            <a:pPr marL="514350" indent="-514350">
              <a:buFont typeface="+mj-ea"/>
              <a:buAutoNum type="circleNumDbPlain"/>
            </a:pPr>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41</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8.3.2  Servlet</a:t>
            </a:r>
            <a:r>
              <a:rPr lang="zh-CN" altLang="en-US" dirty="0"/>
              <a:t>的部署</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23528" y="980728"/>
            <a:ext cx="8640960" cy="5400600"/>
          </a:xfrm>
        </p:spPr>
        <p:txBody>
          <a:bodyPr>
            <a:normAutofit/>
          </a:bodyPr>
          <a:lstStyle/>
          <a:p>
            <a:pPr marL="457200" indent="-457200">
              <a:lnSpc>
                <a:spcPct val="120000"/>
              </a:lnSpc>
              <a:buFont typeface="+mj-lt"/>
              <a:buAutoNum type="arabicPeriod" startAt="3"/>
            </a:pPr>
            <a:r>
              <a:rPr lang="zh-CN" altLang="en-US" sz="2400" dirty="0"/>
              <a:t>配置</a:t>
            </a:r>
            <a:r>
              <a:rPr lang="en-US" altLang="zh-CN" sz="2400" dirty="0"/>
              <a:t>web.xml</a:t>
            </a:r>
            <a:r>
              <a:rPr lang="zh-CN" altLang="en-US" sz="2400" dirty="0"/>
              <a:t>（另外，也可在</a:t>
            </a:r>
            <a:r>
              <a:rPr lang="en-US" altLang="zh-CN" sz="2400" dirty="0"/>
              <a:t>servlet</a:t>
            </a:r>
            <a:r>
              <a:rPr lang="zh-CN" altLang="en-US" sz="2400" dirty="0"/>
              <a:t>中使用</a:t>
            </a:r>
            <a:r>
              <a:rPr lang="en-US" altLang="zh-CN" sz="2400" dirty="0">
                <a:solidFill>
                  <a:srgbClr val="FF0000"/>
                </a:solidFill>
              </a:rPr>
              <a:t>@</a:t>
            </a:r>
            <a:r>
              <a:rPr lang="en-US" altLang="zh-CN" sz="2400" dirty="0" err="1">
                <a:solidFill>
                  <a:srgbClr val="FF0000"/>
                </a:solidFill>
              </a:rPr>
              <a:t>WebServlet</a:t>
            </a:r>
            <a:r>
              <a:rPr lang="zh-CN" altLang="en-US" sz="2400" dirty="0"/>
              <a:t>配置）：</a:t>
            </a:r>
            <a:endParaRPr lang="en-US" altLang="zh-CN" sz="2400" dirty="0"/>
          </a:p>
          <a:p>
            <a:pPr marL="0" indent="0">
              <a:lnSpc>
                <a:spcPct val="120000"/>
              </a:lnSpc>
              <a:buFontTx/>
              <a:buNone/>
            </a:pPr>
            <a:r>
              <a:rPr lang="en-US" altLang="zh-CN" sz="2400" dirty="0">
                <a:solidFill>
                  <a:srgbClr val="0000FF"/>
                </a:solidFill>
              </a:rPr>
              <a:t> &lt;servlet&gt;</a:t>
            </a:r>
          </a:p>
          <a:p>
            <a:pPr marL="0" indent="0">
              <a:lnSpc>
                <a:spcPct val="120000"/>
              </a:lnSpc>
              <a:buFontTx/>
              <a:buNone/>
            </a:pPr>
            <a:r>
              <a:rPr lang="en-US" altLang="zh-CN" sz="2400" dirty="0">
                <a:solidFill>
                  <a:srgbClr val="0000FF"/>
                </a:solidFill>
              </a:rPr>
              <a:t>    </a:t>
            </a:r>
            <a:r>
              <a:rPr lang="en-US" altLang="zh-CN" sz="2400" dirty="0">
                <a:solidFill>
                  <a:srgbClr val="FF0000"/>
                </a:solidFill>
              </a:rPr>
              <a:t>&lt;servlet-name&gt; </a:t>
            </a:r>
            <a:r>
              <a:rPr lang="en-US" altLang="zh-CN" sz="2400" dirty="0" err="1">
                <a:solidFill>
                  <a:srgbClr val="0000FF"/>
                </a:solidFill>
              </a:rPr>
              <a:t>HelloServlet</a:t>
            </a:r>
            <a:r>
              <a:rPr lang="en-US" altLang="zh-CN" sz="2400" dirty="0">
                <a:solidFill>
                  <a:srgbClr val="0000FF"/>
                </a:solidFill>
              </a:rPr>
              <a:t> </a:t>
            </a:r>
            <a:r>
              <a:rPr lang="en-US" altLang="zh-CN" sz="2400" dirty="0">
                <a:solidFill>
                  <a:srgbClr val="FF0000"/>
                </a:solidFill>
              </a:rPr>
              <a:t>&lt;/servlet-name&gt;</a:t>
            </a:r>
          </a:p>
          <a:p>
            <a:pPr marL="0" indent="0">
              <a:lnSpc>
                <a:spcPct val="120000"/>
              </a:lnSpc>
              <a:buFontTx/>
              <a:buNone/>
            </a:pPr>
            <a:r>
              <a:rPr lang="en-US" altLang="zh-CN" sz="2400" dirty="0">
                <a:solidFill>
                  <a:srgbClr val="0000FF"/>
                </a:solidFill>
              </a:rPr>
              <a:t>    &lt;servlet-class&gt;</a:t>
            </a:r>
            <a:r>
              <a:rPr lang="en-US" altLang="zh-CN" sz="2400" dirty="0" err="1">
                <a:solidFill>
                  <a:srgbClr val="0000FF"/>
                </a:solidFill>
              </a:rPr>
              <a:t>com.edu.ysu</a:t>
            </a:r>
            <a:r>
              <a:rPr lang="en-US" altLang="zh-CN" sz="2400" dirty="0">
                <a:solidFill>
                  <a:srgbClr val="0000FF"/>
                </a:solidFill>
              </a:rPr>
              <a:t>. </a:t>
            </a:r>
            <a:r>
              <a:rPr lang="en-US" altLang="zh-CN" sz="2400" dirty="0" err="1">
                <a:solidFill>
                  <a:srgbClr val="0000FF"/>
                </a:solidFill>
              </a:rPr>
              <a:t>servlet.HelloServlet</a:t>
            </a:r>
            <a:r>
              <a:rPr lang="en-US" altLang="zh-CN" sz="2400" dirty="0">
                <a:solidFill>
                  <a:srgbClr val="0000FF"/>
                </a:solidFill>
              </a:rPr>
              <a:t> &lt;/servlet-class&gt;</a:t>
            </a:r>
          </a:p>
          <a:p>
            <a:pPr marL="0" indent="0">
              <a:lnSpc>
                <a:spcPct val="120000"/>
              </a:lnSpc>
              <a:buFontTx/>
              <a:buNone/>
            </a:pPr>
            <a:r>
              <a:rPr lang="en-US" altLang="zh-CN" sz="2400" dirty="0">
                <a:solidFill>
                  <a:srgbClr val="0000FF"/>
                </a:solidFill>
              </a:rPr>
              <a:t>  &lt;/servlet&gt;</a:t>
            </a:r>
          </a:p>
          <a:p>
            <a:pPr marL="0" indent="0">
              <a:lnSpc>
                <a:spcPct val="120000"/>
              </a:lnSpc>
              <a:buFontTx/>
              <a:buNone/>
            </a:pPr>
            <a:r>
              <a:rPr lang="en-US" altLang="zh-CN" sz="2400" dirty="0">
                <a:solidFill>
                  <a:srgbClr val="0000FF"/>
                </a:solidFill>
              </a:rPr>
              <a:t> &lt;servlet-mapping&gt;</a:t>
            </a:r>
          </a:p>
          <a:p>
            <a:pPr marL="0" indent="0">
              <a:lnSpc>
                <a:spcPct val="120000"/>
              </a:lnSpc>
              <a:buFontTx/>
              <a:buNone/>
            </a:pPr>
            <a:r>
              <a:rPr lang="en-US" altLang="zh-CN" sz="2400" dirty="0">
                <a:solidFill>
                  <a:srgbClr val="FF0000"/>
                </a:solidFill>
              </a:rPr>
              <a:t>    &lt;servlet-name&gt; </a:t>
            </a:r>
            <a:r>
              <a:rPr lang="en-US" altLang="zh-CN" sz="2400" dirty="0" err="1">
                <a:solidFill>
                  <a:srgbClr val="0000FF"/>
                </a:solidFill>
              </a:rPr>
              <a:t>HelloServlet</a:t>
            </a:r>
            <a:r>
              <a:rPr lang="en-US" altLang="zh-CN" sz="2400" dirty="0">
                <a:solidFill>
                  <a:srgbClr val="0000FF"/>
                </a:solidFill>
              </a:rPr>
              <a:t> </a:t>
            </a:r>
            <a:r>
              <a:rPr lang="en-US" altLang="zh-CN" sz="2400" dirty="0">
                <a:solidFill>
                  <a:srgbClr val="FF0000"/>
                </a:solidFill>
              </a:rPr>
              <a:t>&lt;/servlet-name&gt;</a:t>
            </a:r>
          </a:p>
          <a:p>
            <a:pPr marL="0" indent="0">
              <a:lnSpc>
                <a:spcPct val="120000"/>
              </a:lnSpc>
              <a:buFontTx/>
              <a:buNone/>
            </a:pPr>
            <a:r>
              <a:rPr lang="en-US" altLang="zh-CN" sz="2400" dirty="0">
                <a:solidFill>
                  <a:srgbClr val="0000FF"/>
                </a:solidFill>
              </a:rPr>
              <a:t>    &lt;</a:t>
            </a:r>
            <a:r>
              <a:rPr lang="en-US" altLang="zh-CN" sz="2400" dirty="0" err="1">
                <a:solidFill>
                  <a:srgbClr val="0000FF"/>
                </a:solidFill>
              </a:rPr>
              <a:t>url</a:t>
            </a:r>
            <a:r>
              <a:rPr lang="en-US" altLang="zh-CN" sz="2400" dirty="0">
                <a:solidFill>
                  <a:srgbClr val="0000FF"/>
                </a:solidFill>
              </a:rPr>
              <a:t>-pattern&gt;/</a:t>
            </a:r>
            <a:r>
              <a:rPr lang="en-US" altLang="zh-CN" sz="2400" dirty="0" err="1">
                <a:solidFill>
                  <a:srgbClr val="0000FF"/>
                </a:solidFill>
              </a:rPr>
              <a:t>hs</a:t>
            </a:r>
            <a:r>
              <a:rPr lang="en-US" altLang="zh-CN" sz="2400" dirty="0">
                <a:solidFill>
                  <a:srgbClr val="0000FF"/>
                </a:solidFill>
              </a:rPr>
              <a:t>&lt;/</a:t>
            </a:r>
            <a:r>
              <a:rPr lang="en-US" altLang="zh-CN" sz="2400" dirty="0" err="1">
                <a:solidFill>
                  <a:srgbClr val="0000FF"/>
                </a:solidFill>
              </a:rPr>
              <a:t>url</a:t>
            </a:r>
            <a:r>
              <a:rPr lang="en-US" altLang="zh-CN" sz="2400" dirty="0">
                <a:solidFill>
                  <a:srgbClr val="0000FF"/>
                </a:solidFill>
              </a:rPr>
              <a:t>-pattern&gt;</a:t>
            </a:r>
          </a:p>
          <a:p>
            <a:pPr marL="0" indent="0">
              <a:lnSpc>
                <a:spcPct val="120000"/>
              </a:lnSpc>
              <a:buFontTx/>
              <a:buNone/>
            </a:pPr>
            <a:r>
              <a:rPr lang="en-US" altLang="zh-CN" sz="2400" dirty="0">
                <a:solidFill>
                  <a:srgbClr val="0000FF"/>
                </a:solidFill>
              </a:rPr>
              <a:t> &lt;/servlet-mapping&gt;</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42</a:t>
            </a:fld>
            <a:r>
              <a:rPr lang="en-US" altLang="zh-CN"/>
              <a:t>-</a:t>
            </a:r>
            <a:endParaRPr lang="zh-CN" altLang="en-US" dirty="0"/>
          </a:p>
        </p:txBody>
      </p:sp>
      <p:sp>
        <p:nvSpPr>
          <p:cNvPr id="5" name="矩形标注 4"/>
          <p:cNvSpPr/>
          <p:nvPr/>
        </p:nvSpPr>
        <p:spPr>
          <a:xfrm>
            <a:off x="3995936" y="1700808"/>
            <a:ext cx="5148064" cy="576064"/>
          </a:xfrm>
          <a:prstGeom prst="wedgeRectCallout">
            <a:avLst>
              <a:gd name="adj1" fmla="val -77706"/>
              <a:gd name="adj2" fmla="val 73184"/>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指定</a:t>
            </a:r>
            <a:r>
              <a:rPr lang="en-US" altLang="zh-CN" b="1" dirty="0"/>
              <a:t>Servlet</a:t>
            </a:r>
            <a:r>
              <a:rPr lang="zh-CN" altLang="en-US" b="1" dirty="0"/>
              <a:t>的名称，一般与</a:t>
            </a:r>
            <a:r>
              <a:rPr lang="en-US" altLang="zh-CN" b="1" dirty="0"/>
              <a:t>Servlet</a:t>
            </a:r>
            <a:r>
              <a:rPr lang="zh-CN" altLang="en-US" b="1" dirty="0"/>
              <a:t>的类名相同。</a:t>
            </a:r>
          </a:p>
        </p:txBody>
      </p:sp>
      <p:sp>
        <p:nvSpPr>
          <p:cNvPr id="6" name="矩形标注 5"/>
          <p:cNvSpPr/>
          <p:nvPr/>
        </p:nvSpPr>
        <p:spPr>
          <a:xfrm>
            <a:off x="3779912" y="3284984"/>
            <a:ext cx="4536504" cy="576064"/>
          </a:xfrm>
          <a:prstGeom prst="wedgeRectCallout">
            <a:avLst>
              <a:gd name="adj1" fmla="val -80609"/>
              <a:gd name="adj2" fmla="val -58075"/>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指定</a:t>
            </a:r>
            <a:r>
              <a:rPr lang="en-US" altLang="zh-CN" b="1" dirty="0"/>
              <a:t>Servlet</a:t>
            </a:r>
            <a:r>
              <a:rPr lang="zh-CN" altLang="en-US" b="1" dirty="0"/>
              <a:t>类的全限定名，即包名</a:t>
            </a:r>
            <a:r>
              <a:rPr lang="en-US" altLang="zh-CN" b="1" dirty="0"/>
              <a:t>.</a:t>
            </a:r>
            <a:r>
              <a:rPr lang="zh-CN" altLang="en-US" b="1" dirty="0"/>
              <a:t>类名。</a:t>
            </a:r>
          </a:p>
        </p:txBody>
      </p:sp>
      <p:sp>
        <p:nvSpPr>
          <p:cNvPr id="7" name="矩形标注 6"/>
          <p:cNvSpPr/>
          <p:nvPr/>
        </p:nvSpPr>
        <p:spPr>
          <a:xfrm>
            <a:off x="6084168" y="4581128"/>
            <a:ext cx="2952328" cy="936104"/>
          </a:xfrm>
          <a:prstGeom prst="wedgeRectCallout">
            <a:avLst>
              <a:gd name="adj1" fmla="val -80609"/>
              <a:gd name="adj2" fmla="val -58075"/>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用来指定要映射的</a:t>
            </a:r>
            <a:r>
              <a:rPr lang="en-US" altLang="zh-CN" b="1" dirty="0"/>
              <a:t>Servlet</a:t>
            </a:r>
            <a:r>
              <a:rPr lang="zh-CN" altLang="en-US" b="1" dirty="0"/>
              <a:t>名称，要与</a:t>
            </a:r>
            <a:r>
              <a:rPr lang="en-US" altLang="zh-CN" b="1" dirty="0"/>
              <a:t>&lt;servlet&gt;</a:t>
            </a:r>
            <a:r>
              <a:rPr lang="zh-CN" altLang="en-US" b="1" dirty="0"/>
              <a:t>生命中的</a:t>
            </a:r>
            <a:r>
              <a:rPr lang="en-US" altLang="zh-CN" b="1" dirty="0"/>
              <a:t>&lt;servlet-name&gt;</a:t>
            </a:r>
            <a:r>
              <a:rPr lang="zh-CN" altLang="en-US" b="1" dirty="0"/>
              <a:t>值一致。</a:t>
            </a:r>
          </a:p>
        </p:txBody>
      </p:sp>
      <p:sp>
        <p:nvSpPr>
          <p:cNvPr id="8" name="矩形标注 7"/>
          <p:cNvSpPr/>
          <p:nvPr/>
        </p:nvSpPr>
        <p:spPr>
          <a:xfrm>
            <a:off x="3054097" y="5373216"/>
            <a:ext cx="2952328" cy="648072"/>
          </a:xfrm>
          <a:prstGeom prst="wedgeRectCallout">
            <a:avLst>
              <a:gd name="adj1" fmla="val -25345"/>
              <a:gd name="adj2" fmla="val -110619"/>
            </a:avLst>
          </a:prstGeom>
          <a:ln>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t>指定</a:t>
            </a:r>
            <a:r>
              <a:rPr lang="en-US" altLang="zh-CN" b="1" dirty="0"/>
              <a:t>Servlet</a:t>
            </a:r>
            <a:r>
              <a:rPr lang="zh-CN" altLang="en-US" b="1" dirty="0"/>
              <a:t>的</a:t>
            </a:r>
            <a:r>
              <a:rPr lang="en-US" altLang="zh-CN" b="1" dirty="0"/>
              <a:t>URL</a:t>
            </a:r>
            <a:r>
              <a:rPr lang="zh-CN" altLang="en-US" b="1" dirty="0"/>
              <a:t>匹配模式。</a:t>
            </a:r>
          </a:p>
        </p:txBody>
      </p:sp>
      <p:pic>
        <p:nvPicPr>
          <p:cNvPr id="4" name="图片 3">
            <a:extLst>
              <a:ext uri="{FF2B5EF4-FFF2-40B4-BE49-F238E27FC236}">
                <a16:creationId xmlns:a16="http://schemas.microsoft.com/office/drawing/2014/main" id="{D14572BE-65BF-4670-BC28-7BB6C78F57C8}"/>
              </a:ext>
            </a:extLst>
          </p:cNvPr>
          <p:cNvPicPr>
            <a:picLocks noChangeAspect="1"/>
          </p:cNvPicPr>
          <p:nvPr/>
        </p:nvPicPr>
        <p:blipFill>
          <a:blip r:embed="rId2"/>
          <a:stretch>
            <a:fillRect/>
          </a:stretch>
        </p:blipFill>
        <p:spPr>
          <a:xfrm>
            <a:off x="4256666" y="476672"/>
            <a:ext cx="4869602" cy="3246401"/>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1D3E9D17-A4EF-4210-9B0F-13F836EF9988}"/>
              </a:ext>
            </a:extLst>
          </p:cNvPr>
          <p:cNvPicPr>
            <a:picLocks noChangeAspect="1"/>
          </p:cNvPicPr>
          <p:nvPr/>
        </p:nvPicPr>
        <p:blipFill>
          <a:blip r:embed="rId3"/>
          <a:stretch>
            <a:fillRect/>
          </a:stretch>
        </p:blipFill>
        <p:spPr>
          <a:xfrm>
            <a:off x="1481776" y="3496032"/>
            <a:ext cx="7338696" cy="317781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785926"/>
            <a:ext cx="8207375" cy="3714776"/>
          </a:xfrm>
        </p:spPr>
        <p:txBody>
          <a:bodyPr/>
          <a:lstStyle/>
          <a:p>
            <a:r>
              <a:rPr dirty="0"/>
              <a:t>Servlet</a:t>
            </a:r>
            <a:r>
              <a:rPr lang="zh-CN" altLang="en-US" dirty="0"/>
              <a:t>的声明配置信息主要包括</a:t>
            </a:r>
            <a:r>
              <a:rPr dirty="0"/>
              <a:t>Servlet</a:t>
            </a:r>
            <a:r>
              <a:rPr lang="zh-CN" altLang="en-US" dirty="0"/>
              <a:t>的描述、名称、初始参数、类路径以及访问地址等。</a:t>
            </a:r>
          </a:p>
          <a:p>
            <a:r>
              <a:rPr lang="zh-CN" dirty="0"/>
              <a:t>在</a:t>
            </a:r>
            <a:r>
              <a:rPr dirty="0"/>
              <a:t>Servlet 3.x</a:t>
            </a:r>
            <a:r>
              <a:rPr lang="zh-CN" dirty="0"/>
              <a:t>规范中，</a:t>
            </a:r>
            <a:r>
              <a:rPr dirty="0"/>
              <a:t>Servlet</a:t>
            </a:r>
            <a:r>
              <a:rPr lang="zh-CN" dirty="0"/>
              <a:t>的声明配置可以通过注解方式实现</a:t>
            </a:r>
            <a:r>
              <a:rPr lang="zh-CN" altLang="en-US" dirty="0"/>
              <a:t>，</a:t>
            </a:r>
            <a:r>
              <a:rPr lang="zh-CN" dirty="0"/>
              <a:t>注解</a:t>
            </a:r>
            <a:r>
              <a:rPr dirty="0"/>
              <a:t>@WebServlet</a:t>
            </a:r>
            <a:r>
              <a:rPr lang="zh-CN" dirty="0"/>
              <a:t>用于将一个类声明为</a:t>
            </a:r>
            <a:r>
              <a:rPr dirty="0"/>
              <a:t>Servlet</a:t>
            </a:r>
            <a:r>
              <a:rPr lang="zh-CN" altLang="en-US" dirty="0"/>
              <a:t>；</a:t>
            </a:r>
            <a:endParaRPr dirty="0"/>
          </a:p>
          <a:p>
            <a:r>
              <a:rPr lang="zh-CN" altLang="en-US" dirty="0"/>
              <a:t>注解</a:t>
            </a:r>
            <a:r>
              <a:rPr dirty="0"/>
              <a:t>@WebServlet</a:t>
            </a:r>
            <a:r>
              <a:rPr lang="zh-CN" dirty="0"/>
              <a:t>会在程序部署时被</a:t>
            </a:r>
            <a:r>
              <a:rPr dirty="0"/>
              <a:t>Servlet</a:t>
            </a:r>
            <a:r>
              <a:rPr lang="zh-CN" dirty="0"/>
              <a:t>容器处理，容器将根据具体的属性配置把相应的类部署为</a:t>
            </a:r>
            <a:r>
              <a:rPr dirty="0"/>
              <a:t>Servlet</a:t>
            </a:r>
            <a:r>
              <a:rPr lang="zh-CN" altLang="en-US" dirty="0"/>
              <a:t>；</a:t>
            </a:r>
            <a:endParaRPr dirty="0"/>
          </a:p>
          <a:p>
            <a:r>
              <a:rPr altLang="zh-CN" dirty="0"/>
              <a:t>Servlet</a:t>
            </a:r>
            <a:r>
              <a:rPr lang="zh-CN" altLang="en-US" dirty="0"/>
              <a:t>的声明配置也可通过项目配置文件</a:t>
            </a:r>
            <a:r>
              <a:rPr dirty="0"/>
              <a:t>web.xml</a:t>
            </a:r>
            <a:r>
              <a:rPr lang="zh-CN" altLang="en-US" dirty="0"/>
              <a:t>完成。</a:t>
            </a:r>
            <a:endParaRPr lang="en-US" altLang="zh-CN" dirty="0"/>
          </a:p>
          <a:p>
            <a:endParaRPr lang="zh-CN" altLang="en-US" dirty="0"/>
          </a:p>
        </p:txBody>
      </p:sp>
      <p:sp>
        <p:nvSpPr>
          <p:cNvPr id="4" name="标题 3"/>
          <p:cNvSpPr>
            <a:spLocks noGrp="1"/>
          </p:cNvSpPr>
          <p:nvPr>
            <p:ph type="title"/>
          </p:nvPr>
        </p:nvSpPr>
        <p:spPr>
          <a:xfrm>
            <a:off x="500040" y="1083454"/>
            <a:ext cx="3279872" cy="547687"/>
          </a:xfrm>
        </p:spPr>
        <p:txBody>
          <a:bodyPr/>
          <a:lstStyle/>
          <a:p>
            <a:r>
              <a:rPr lang="en-US" altLang="zh-CN" dirty="0"/>
              <a:t>Servlet</a:t>
            </a:r>
            <a:r>
              <a:rPr dirty="0"/>
              <a:t>的声明配置</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3714776"/>
          </a:xfrm>
        </p:spPr>
        <p:txBody>
          <a:bodyPr/>
          <a:lstStyle/>
          <a:p>
            <a:r>
              <a:rPr lang="zh-CN" dirty="0"/>
              <a:t>注解</a:t>
            </a:r>
            <a:r>
              <a:rPr dirty="0"/>
              <a:t>@WebServlet</a:t>
            </a:r>
            <a:r>
              <a:rPr lang="zh-CN" dirty="0"/>
              <a:t>的属性及描述</a:t>
            </a:r>
            <a:endParaRPr lang="zh-CN" altLang="en-US" dirty="0"/>
          </a:p>
          <a:p>
            <a:endParaRPr lang="zh-CN" altLang="en-US" dirty="0"/>
          </a:p>
        </p:txBody>
      </p:sp>
      <p:sp>
        <p:nvSpPr>
          <p:cNvPr id="4" name="标题 3"/>
          <p:cNvSpPr>
            <a:spLocks noGrp="1"/>
          </p:cNvSpPr>
          <p:nvPr>
            <p:ph type="title"/>
          </p:nvPr>
        </p:nvSpPr>
        <p:spPr>
          <a:xfrm>
            <a:off x="500040" y="809611"/>
            <a:ext cx="3281018" cy="547687"/>
          </a:xfrm>
        </p:spPr>
        <p:txBody>
          <a:bodyPr/>
          <a:lstStyle/>
          <a:p>
            <a:r>
              <a:rPr lang="en-US" altLang="zh-CN" dirty="0"/>
              <a:t>Servlet</a:t>
            </a:r>
            <a:r>
              <a:rPr dirty="0"/>
              <a:t>的声明配置</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905938452"/>
              </p:ext>
            </p:extLst>
          </p:nvPr>
        </p:nvGraphicFramePr>
        <p:xfrm>
          <a:off x="642910" y="2000240"/>
          <a:ext cx="8143932" cy="3676810"/>
        </p:xfrm>
        <a:graphic>
          <a:graphicData uri="http://schemas.openxmlformats.org/drawingml/2006/table">
            <a:tbl>
              <a:tblPr firstRow="1" bandRow="1">
                <a:tableStyleId>{5C22544A-7EE6-4342-B048-85BDC9FD1C3A}</a:tableStyleId>
              </a:tblPr>
              <a:tblGrid>
                <a:gridCol w="1428760">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5357850">
                  <a:extLst>
                    <a:ext uri="{9D8B030D-6E8A-4147-A177-3AD203B41FA5}">
                      <a16:colId xmlns:a16="http://schemas.microsoft.com/office/drawing/2014/main" val="20002"/>
                    </a:ext>
                  </a:extLst>
                </a:gridCol>
              </a:tblGrid>
              <a:tr h="321088">
                <a:tc>
                  <a:txBody>
                    <a:bodyPr/>
                    <a:lstStyle/>
                    <a:p>
                      <a:r>
                        <a:rPr lang="zh-CN" altLang="en-US" sz="1600" dirty="0">
                          <a:latin typeface="+mj-ea"/>
                          <a:ea typeface="+mj-ea"/>
                        </a:rPr>
                        <a:t>属性名</a:t>
                      </a:r>
                    </a:p>
                  </a:txBody>
                  <a:tcPr/>
                </a:tc>
                <a:tc>
                  <a:txBody>
                    <a:bodyPr/>
                    <a:lstStyle/>
                    <a:p>
                      <a:r>
                        <a:rPr lang="zh-CN" altLang="en-US" sz="1600" dirty="0">
                          <a:latin typeface="+mj-ea"/>
                          <a:ea typeface="+mj-ea"/>
                        </a:rPr>
                        <a:t>类型</a:t>
                      </a:r>
                    </a:p>
                  </a:txBody>
                  <a:tcPr/>
                </a:tc>
                <a:tc>
                  <a:txBody>
                    <a:bodyPr/>
                    <a:lstStyle/>
                    <a:p>
                      <a:r>
                        <a:rPr lang="zh-CN" altLang="en-US" sz="1600" dirty="0">
                          <a:latin typeface="+mj-ea"/>
                          <a:ea typeface="+mj-ea"/>
                        </a:rPr>
                        <a:t>描述</a:t>
                      </a:r>
                    </a:p>
                  </a:txBody>
                  <a:tcPr/>
                </a:tc>
                <a:extLst>
                  <a:ext uri="{0D108BD9-81ED-4DB2-BD59-A6C34878D82A}">
                    <a16:rowId xmlns:a16="http://schemas.microsoft.com/office/drawing/2014/main" val="10000"/>
                  </a:ext>
                </a:extLst>
              </a:tr>
              <a:tr h="416469">
                <a:tc>
                  <a:txBody>
                    <a:bodyPr/>
                    <a:lstStyle/>
                    <a:p>
                      <a:pPr algn="just">
                        <a:spcAft>
                          <a:spcPts val="0"/>
                        </a:spcAft>
                      </a:pPr>
                      <a:r>
                        <a:rPr lang="en-US" sz="1400" kern="100" dirty="0">
                          <a:latin typeface="+mn-ea"/>
                          <a:ea typeface="+mn-ea"/>
                          <a:cs typeface="Times New Roman" panose="02020603050405020304"/>
                        </a:rPr>
                        <a:t>name</a:t>
                      </a:r>
                      <a:endParaRPr lang="zh-CN" sz="1400" kern="100" dirty="0">
                        <a:latin typeface="+mn-ea"/>
                        <a:ea typeface="+mn-ea"/>
                        <a:cs typeface="Times New Roman" panose="02020603050405020304"/>
                      </a:endParaRPr>
                    </a:p>
                  </a:txBody>
                  <a:tcPr marL="68580" marR="68580" marT="0" marB="0"/>
                </a:tc>
                <a:tc>
                  <a:txBody>
                    <a:bodyPr/>
                    <a:lstStyle/>
                    <a:p>
                      <a:pPr algn="just">
                        <a:spcAft>
                          <a:spcPts val="0"/>
                        </a:spcAft>
                      </a:pPr>
                      <a:r>
                        <a:rPr lang="en-US" sz="1400" kern="100" dirty="0">
                          <a:latin typeface="+mn-ea"/>
                          <a:ea typeface="+mn-ea"/>
                          <a:cs typeface="Times New Roman" panose="02020603050405020304"/>
                        </a:rPr>
                        <a:t>String</a:t>
                      </a:r>
                      <a:endParaRPr lang="zh-CN" sz="1400" kern="100" dirty="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指定</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的名字，可以为任何字符串，一般与</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的类名相同，如果没有显式指定，则该</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的取值即为类的全限定名</a:t>
                      </a:r>
                    </a:p>
                  </a:txBody>
                  <a:tcPr marL="68580" marR="68580" marT="0" marB="0"/>
                </a:tc>
                <a:extLst>
                  <a:ext uri="{0D108BD9-81ED-4DB2-BD59-A6C34878D82A}">
                    <a16:rowId xmlns:a16="http://schemas.microsoft.com/office/drawing/2014/main" val="10001"/>
                  </a:ext>
                </a:extLst>
              </a:tr>
              <a:tr h="660360">
                <a:tc>
                  <a:txBody>
                    <a:bodyPr/>
                    <a:lstStyle/>
                    <a:p>
                      <a:pPr algn="just">
                        <a:spcAft>
                          <a:spcPts val="0"/>
                        </a:spcAft>
                      </a:pPr>
                      <a:r>
                        <a:rPr lang="en-US" sz="1400" kern="100" dirty="0" err="1">
                          <a:latin typeface="+mn-ea"/>
                          <a:ea typeface="+mn-ea"/>
                          <a:cs typeface="Times New Roman" panose="02020603050405020304"/>
                        </a:rPr>
                        <a:t>urlPattern</a:t>
                      </a:r>
                      <a:r>
                        <a:rPr lang="en-US" sz="1400" kern="100" dirty="0" err="1">
                          <a:solidFill>
                            <a:srgbClr val="FF0000"/>
                          </a:solidFill>
                          <a:latin typeface="+mn-ea"/>
                          <a:ea typeface="+mn-ea"/>
                          <a:cs typeface="Times New Roman" panose="02020603050405020304"/>
                        </a:rPr>
                        <a:t>s</a:t>
                      </a:r>
                      <a:endParaRPr lang="zh-CN" sz="1400" kern="100" dirty="0">
                        <a:solidFill>
                          <a:srgbClr val="FF0000"/>
                        </a:solidFill>
                        <a:latin typeface="+mn-ea"/>
                        <a:ea typeface="+mn-ea"/>
                        <a:cs typeface="Times New Roman" panose="02020603050405020304"/>
                      </a:endParaRPr>
                    </a:p>
                  </a:txBody>
                  <a:tcPr marL="68580" marR="68580" marT="0" marB="0"/>
                </a:tc>
                <a:tc>
                  <a:txBody>
                    <a:bodyPr/>
                    <a:lstStyle/>
                    <a:p>
                      <a:pPr algn="just">
                        <a:spcAft>
                          <a:spcPts val="0"/>
                        </a:spcAft>
                      </a:pPr>
                      <a:r>
                        <a:rPr lang="en-US" sz="1400" kern="100">
                          <a:latin typeface="+mn-ea"/>
                          <a:ea typeface="+mn-ea"/>
                          <a:cs typeface="Times New Roman" panose="02020603050405020304"/>
                        </a:rPr>
                        <a:t>String[]</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指定一组</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a:t>
                      </a:r>
                      <a:r>
                        <a:rPr lang="en-US" sz="1400" kern="100" dirty="0">
                          <a:latin typeface="+mn-ea"/>
                          <a:ea typeface="+mn-ea"/>
                          <a:cs typeface="Times New Roman" panose="02020603050405020304"/>
                        </a:rPr>
                        <a:t>URL</a:t>
                      </a:r>
                      <a:r>
                        <a:rPr lang="zh-CN" sz="1400" kern="100" dirty="0">
                          <a:latin typeface="+mn-ea"/>
                          <a:ea typeface="+mn-ea"/>
                          <a:cs typeface="Times New Roman" panose="02020603050405020304"/>
                        </a:rPr>
                        <a:t>匹配模式，可以是匹配地址映射（如：</a:t>
                      </a:r>
                      <a:r>
                        <a:rPr lang="en-US" sz="1400" kern="100" dirty="0">
                          <a:solidFill>
                            <a:srgbClr val="FF0000"/>
                          </a:solidFill>
                          <a:latin typeface="+mn-ea"/>
                          <a:ea typeface="+mn-ea"/>
                          <a:cs typeface="Times New Roman" panose="02020603050405020304"/>
                        </a:rPr>
                        <a:t>/</a:t>
                      </a:r>
                      <a:r>
                        <a:rPr lang="en-US" sz="1400" kern="100" dirty="0" err="1">
                          <a:latin typeface="+mn-ea"/>
                          <a:ea typeface="+mn-ea"/>
                          <a:cs typeface="Times New Roman" panose="02020603050405020304"/>
                        </a:rPr>
                        <a:t>SimpleServlet</a:t>
                      </a:r>
                      <a:r>
                        <a:rPr lang="zh-CN" sz="1400" kern="100" dirty="0">
                          <a:latin typeface="+mn-ea"/>
                          <a:ea typeface="+mn-ea"/>
                          <a:cs typeface="Times New Roman" panose="02020603050405020304"/>
                        </a:rPr>
                        <a:t>）、匹配目录映射（如：</a:t>
                      </a:r>
                      <a:r>
                        <a:rPr lang="en-US" sz="1400" kern="100" dirty="0">
                          <a:solidFill>
                            <a:srgbClr val="FF0000"/>
                          </a:solidFill>
                          <a:latin typeface="+mn-ea"/>
                          <a:ea typeface="+mn-ea"/>
                          <a:cs typeface="Times New Roman" panose="02020603050405020304"/>
                        </a:rPr>
                        <a:t>/</a:t>
                      </a:r>
                      <a:r>
                        <a:rPr lang="en-US" sz="1400" kern="100" dirty="0" err="1">
                          <a:latin typeface="+mn-ea"/>
                          <a:ea typeface="+mn-ea"/>
                          <a:cs typeface="Times New Roman" panose="02020603050405020304"/>
                        </a:rPr>
                        <a:t>servlet</a:t>
                      </a:r>
                      <a:r>
                        <a:rPr lang="en-US" sz="1400" kern="100" dirty="0">
                          <a:latin typeface="+mn-ea"/>
                          <a:ea typeface="+mn-ea"/>
                          <a:cs typeface="Times New Roman" panose="02020603050405020304"/>
                        </a:rPr>
                        <a:t>/*</a:t>
                      </a:r>
                      <a:r>
                        <a:rPr lang="zh-CN" sz="1400" kern="100" dirty="0">
                          <a:latin typeface="+mn-ea"/>
                          <a:ea typeface="+mn-ea"/>
                          <a:cs typeface="Times New Roman" panose="02020603050405020304"/>
                        </a:rPr>
                        <a:t>）和匹配扩展名映射（如：</a:t>
                      </a:r>
                      <a:r>
                        <a:rPr lang="en-US" sz="1400" kern="100" dirty="0">
                          <a:latin typeface="+mn-ea"/>
                          <a:ea typeface="+mn-ea"/>
                          <a:cs typeface="Times New Roman" panose="02020603050405020304"/>
                        </a:rPr>
                        <a:t>*.action</a:t>
                      </a:r>
                      <a:r>
                        <a:rPr lang="zh-CN" sz="1400" kern="100" dirty="0">
                          <a:latin typeface="+mn-ea"/>
                          <a:ea typeface="+mn-ea"/>
                          <a:cs typeface="Times New Roman" panose="02020603050405020304"/>
                        </a:rPr>
                        <a:t>）</a:t>
                      </a:r>
                    </a:p>
                  </a:txBody>
                  <a:tcPr marL="68580" marR="68580" marT="0" marB="0"/>
                </a:tc>
                <a:extLst>
                  <a:ext uri="{0D108BD9-81ED-4DB2-BD59-A6C34878D82A}">
                    <a16:rowId xmlns:a16="http://schemas.microsoft.com/office/drawing/2014/main" val="10002"/>
                  </a:ext>
                </a:extLst>
              </a:tr>
              <a:tr h="264144">
                <a:tc>
                  <a:txBody>
                    <a:bodyPr/>
                    <a:lstStyle/>
                    <a:p>
                      <a:pPr algn="just">
                        <a:spcAft>
                          <a:spcPts val="0"/>
                        </a:spcAft>
                      </a:pPr>
                      <a:r>
                        <a:rPr lang="en-US" sz="1400" kern="100">
                          <a:latin typeface="+mn-ea"/>
                          <a:ea typeface="+mn-ea"/>
                          <a:cs typeface="Times New Roman" panose="02020603050405020304"/>
                        </a:rPr>
                        <a:t>value</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en-US" sz="1400" kern="100">
                          <a:latin typeface="+mn-ea"/>
                          <a:ea typeface="+mn-ea"/>
                          <a:cs typeface="Times New Roman" panose="02020603050405020304"/>
                        </a:rPr>
                        <a:t>String[]</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该属性等价于</a:t>
                      </a:r>
                      <a:r>
                        <a:rPr lang="en-US" sz="1400" kern="100" dirty="0" err="1">
                          <a:latin typeface="+mn-ea"/>
                          <a:ea typeface="+mn-ea"/>
                          <a:cs typeface="Times New Roman" panose="02020603050405020304"/>
                        </a:rPr>
                        <a:t>urlPatterns</a:t>
                      </a:r>
                      <a:r>
                        <a:rPr lang="zh-CN" sz="1400" kern="100" dirty="0">
                          <a:latin typeface="+mn-ea"/>
                          <a:ea typeface="+mn-ea"/>
                          <a:cs typeface="Times New Roman" panose="02020603050405020304"/>
                        </a:rPr>
                        <a:t>属性。两个属性不能同时使用</a:t>
                      </a:r>
                    </a:p>
                  </a:txBody>
                  <a:tcPr marL="68580" marR="68580" marT="0" marB="0"/>
                </a:tc>
                <a:extLst>
                  <a:ext uri="{0D108BD9-81ED-4DB2-BD59-A6C34878D82A}">
                    <a16:rowId xmlns:a16="http://schemas.microsoft.com/office/drawing/2014/main" val="10003"/>
                  </a:ext>
                </a:extLst>
              </a:tr>
              <a:tr h="858468">
                <a:tc>
                  <a:txBody>
                    <a:bodyPr/>
                    <a:lstStyle/>
                    <a:p>
                      <a:pPr algn="just">
                        <a:spcAft>
                          <a:spcPts val="0"/>
                        </a:spcAft>
                      </a:pPr>
                      <a:r>
                        <a:rPr lang="en-US" sz="1400" kern="100">
                          <a:latin typeface="+mn-ea"/>
                          <a:ea typeface="+mn-ea"/>
                          <a:cs typeface="Times New Roman" panose="02020603050405020304"/>
                        </a:rPr>
                        <a:t>loadOnStartup</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en-US" sz="1400" kern="100">
                          <a:latin typeface="+mn-ea"/>
                          <a:ea typeface="+mn-ea"/>
                          <a:cs typeface="Times New Roman" panose="02020603050405020304"/>
                        </a:rPr>
                        <a:t>int</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指定</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的加载顺序。当此选项没有指定时，表示容器在该</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第一次被请求时才加载；当值为</a:t>
                      </a:r>
                      <a:r>
                        <a:rPr lang="en-US" sz="1400" kern="100" dirty="0">
                          <a:latin typeface="+mn-ea"/>
                          <a:ea typeface="+mn-ea"/>
                          <a:cs typeface="Times New Roman" panose="02020603050405020304"/>
                        </a:rPr>
                        <a:t>0</a:t>
                      </a:r>
                      <a:r>
                        <a:rPr lang="zh-CN" sz="1400" kern="100" dirty="0">
                          <a:latin typeface="+mn-ea"/>
                          <a:ea typeface="+mn-ea"/>
                          <a:cs typeface="Times New Roman" panose="02020603050405020304"/>
                        </a:rPr>
                        <a:t>或者大于</a:t>
                      </a:r>
                      <a:r>
                        <a:rPr lang="en-US" sz="1400" kern="100" dirty="0">
                          <a:latin typeface="+mn-ea"/>
                          <a:ea typeface="+mn-ea"/>
                          <a:cs typeface="Times New Roman" panose="02020603050405020304"/>
                        </a:rPr>
                        <a:t>0</a:t>
                      </a:r>
                      <a:r>
                        <a:rPr lang="zh-CN" sz="1400" kern="100" dirty="0">
                          <a:latin typeface="+mn-ea"/>
                          <a:ea typeface="+mn-ea"/>
                          <a:cs typeface="Times New Roman" panose="02020603050405020304"/>
                        </a:rPr>
                        <a:t>时，表示容器在应用启动时就加载这个</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。值越小，启动该</a:t>
                      </a:r>
                      <a:r>
                        <a:rPr lang="en-US" sz="1400" kern="100" dirty="0" err="1">
                          <a:latin typeface="+mn-ea"/>
                          <a:ea typeface="+mn-ea"/>
                          <a:cs typeface="Times New Roman" panose="02020603050405020304"/>
                        </a:rPr>
                        <a:t>servlet</a:t>
                      </a:r>
                      <a:r>
                        <a:rPr lang="zh-CN" sz="1400" kern="100" dirty="0">
                          <a:latin typeface="+mn-ea"/>
                          <a:ea typeface="+mn-ea"/>
                          <a:cs typeface="Times New Roman" panose="02020603050405020304"/>
                        </a:rPr>
                        <a:t>的优先级越高。原则上不同的</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应该使用不同的启动顺序数字</a:t>
                      </a:r>
                    </a:p>
                  </a:txBody>
                  <a:tcPr marL="68580" marR="68580" marT="0" marB="0"/>
                </a:tc>
                <a:extLst>
                  <a:ext uri="{0D108BD9-81ED-4DB2-BD59-A6C34878D82A}">
                    <a16:rowId xmlns:a16="http://schemas.microsoft.com/office/drawing/2014/main" val="10004"/>
                  </a:ext>
                </a:extLst>
              </a:tr>
              <a:tr h="264144">
                <a:tc>
                  <a:txBody>
                    <a:bodyPr/>
                    <a:lstStyle/>
                    <a:p>
                      <a:pPr algn="just">
                        <a:spcAft>
                          <a:spcPts val="0"/>
                        </a:spcAft>
                      </a:pPr>
                      <a:r>
                        <a:rPr lang="en-US" sz="1400" kern="100">
                          <a:latin typeface="+mn-ea"/>
                          <a:ea typeface="+mn-ea"/>
                          <a:cs typeface="Times New Roman" panose="02020603050405020304"/>
                        </a:rPr>
                        <a:t>initParams</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en-US" sz="1400" kern="100" dirty="0" err="1">
                          <a:latin typeface="+mn-ea"/>
                          <a:ea typeface="+mn-ea"/>
                          <a:cs typeface="Times New Roman" panose="02020603050405020304"/>
                        </a:rPr>
                        <a:t>WebInitParam</a:t>
                      </a:r>
                      <a:r>
                        <a:rPr lang="en-US" sz="1400" kern="100" dirty="0">
                          <a:latin typeface="+mn-ea"/>
                          <a:ea typeface="+mn-ea"/>
                          <a:cs typeface="Times New Roman" panose="02020603050405020304"/>
                        </a:rPr>
                        <a:t>[]</a:t>
                      </a:r>
                      <a:endParaRPr lang="zh-CN" sz="1400" kern="100" dirty="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指定一组</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初始化参数，为可选项</a:t>
                      </a:r>
                    </a:p>
                  </a:txBody>
                  <a:tcPr marL="68580" marR="68580" marT="0" marB="0"/>
                </a:tc>
                <a:extLst>
                  <a:ext uri="{0D108BD9-81ED-4DB2-BD59-A6C34878D82A}">
                    <a16:rowId xmlns:a16="http://schemas.microsoft.com/office/drawing/2014/main" val="10005"/>
                  </a:ext>
                </a:extLst>
              </a:tr>
              <a:tr h="204329">
                <a:tc>
                  <a:txBody>
                    <a:bodyPr/>
                    <a:lstStyle/>
                    <a:p>
                      <a:pPr algn="just">
                        <a:spcAft>
                          <a:spcPts val="0"/>
                        </a:spcAft>
                      </a:pPr>
                      <a:r>
                        <a:rPr lang="en-US" sz="1400" kern="100">
                          <a:latin typeface="+mn-ea"/>
                          <a:ea typeface="+mn-ea"/>
                          <a:cs typeface="Times New Roman" panose="02020603050405020304"/>
                        </a:rPr>
                        <a:t>asyncSupported</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en-US" sz="1400" kern="100">
                          <a:latin typeface="+mn-ea"/>
                          <a:ea typeface="+mn-ea"/>
                          <a:cs typeface="Times New Roman" panose="02020603050405020304"/>
                        </a:rPr>
                        <a:t>boolean</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声明</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是否支持异步操作模式，默认为</a:t>
                      </a:r>
                      <a:r>
                        <a:rPr lang="en-US" sz="1400" kern="100" dirty="0">
                          <a:latin typeface="+mn-ea"/>
                          <a:ea typeface="+mn-ea"/>
                          <a:cs typeface="Times New Roman" panose="02020603050405020304"/>
                        </a:rPr>
                        <a:t>false</a:t>
                      </a:r>
                      <a:endParaRPr lang="zh-CN" sz="1400" kern="100" dirty="0">
                        <a:latin typeface="+mn-ea"/>
                        <a:ea typeface="+mn-ea"/>
                        <a:cs typeface="Times New Roman" panose="02020603050405020304"/>
                      </a:endParaRPr>
                    </a:p>
                  </a:txBody>
                  <a:tcPr marL="68580" marR="68580" marT="0" marB="0"/>
                </a:tc>
                <a:extLst>
                  <a:ext uri="{0D108BD9-81ED-4DB2-BD59-A6C34878D82A}">
                    <a16:rowId xmlns:a16="http://schemas.microsoft.com/office/drawing/2014/main" val="10006"/>
                  </a:ext>
                </a:extLst>
              </a:tr>
              <a:tr h="264144">
                <a:tc>
                  <a:txBody>
                    <a:bodyPr/>
                    <a:lstStyle/>
                    <a:p>
                      <a:pPr algn="just">
                        <a:spcAft>
                          <a:spcPts val="0"/>
                        </a:spcAft>
                      </a:pPr>
                      <a:r>
                        <a:rPr lang="en-US" sz="1400" kern="100">
                          <a:latin typeface="+mn-ea"/>
                          <a:ea typeface="+mn-ea"/>
                          <a:cs typeface="Times New Roman" panose="02020603050405020304"/>
                        </a:rPr>
                        <a:t>description</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en-US" sz="1400" kern="100">
                          <a:latin typeface="+mn-ea"/>
                          <a:ea typeface="+mn-ea"/>
                          <a:cs typeface="Times New Roman" panose="02020603050405020304"/>
                        </a:rPr>
                        <a:t>String</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指定该</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的描述信息</a:t>
                      </a:r>
                    </a:p>
                  </a:txBody>
                  <a:tcPr marL="68580" marR="68580" marT="0" marB="0"/>
                </a:tc>
                <a:extLst>
                  <a:ext uri="{0D108BD9-81ED-4DB2-BD59-A6C34878D82A}">
                    <a16:rowId xmlns:a16="http://schemas.microsoft.com/office/drawing/2014/main" val="10007"/>
                  </a:ext>
                </a:extLst>
              </a:tr>
              <a:tr h="390190">
                <a:tc>
                  <a:txBody>
                    <a:bodyPr/>
                    <a:lstStyle/>
                    <a:p>
                      <a:pPr algn="just">
                        <a:spcAft>
                          <a:spcPts val="0"/>
                        </a:spcAft>
                      </a:pPr>
                      <a:r>
                        <a:rPr lang="en-US" sz="1400" kern="100">
                          <a:latin typeface="+mn-ea"/>
                          <a:ea typeface="+mn-ea"/>
                          <a:cs typeface="Times New Roman" panose="02020603050405020304"/>
                        </a:rPr>
                        <a:t>displayName</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en-US" sz="1400" kern="100">
                          <a:latin typeface="+mn-ea"/>
                          <a:ea typeface="+mn-ea"/>
                          <a:cs typeface="Times New Roman" panose="02020603050405020304"/>
                        </a:rPr>
                        <a:t>String</a:t>
                      </a:r>
                      <a:endParaRPr lang="zh-CN" sz="1400" kern="100">
                        <a:latin typeface="+mn-ea"/>
                        <a:ea typeface="+mn-ea"/>
                        <a:cs typeface="Times New Roman" panose="02020603050405020304"/>
                      </a:endParaRPr>
                    </a:p>
                  </a:txBody>
                  <a:tcPr marL="68580" marR="68580" marT="0" marB="0"/>
                </a:tc>
                <a:tc>
                  <a:txBody>
                    <a:bodyPr/>
                    <a:lstStyle/>
                    <a:p>
                      <a:pPr algn="just">
                        <a:spcAft>
                          <a:spcPts val="0"/>
                        </a:spcAft>
                      </a:pPr>
                      <a:r>
                        <a:rPr lang="zh-CN" sz="1400" kern="100" dirty="0">
                          <a:latin typeface="+mn-ea"/>
                          <a:ea typeface="+mn-ea"/>
                          <a:cs typeface="Times New Roman" panose="02020603050405020304"/>
                        </a:rPr>
                        <a:t>指定该</a:t>
                      </a:r>
                      <a:r>
                        <a:rPr lang="en-US" sz="1400" kern="100" dirty="0">
                          <a:latin typeface="+mn-ea"/>
                          <a:ea typeface="+mn-ea"/>
                          <a:cs typeface="Times New Roman" panose="02020603050405020304"/>
                        </a:rPr>
                        <a:t>Servlet</a:t>
                      </a:r>
                      <a:r>
                        <a:rPr lang="zh-CN" sz="1400" kern="100" dirty="0">
                          <a:latin typeface="+mn-ea"/>
                          <a:ea typeface="+mn-ea"/>
                          <a:cs typeface="Times New Roman" panose="02020603050405020304"/>
                        </a:rPr>
                        <a:t>的显示名，通常配合工具使用</a:t>
                      </a:r>
                    </a:p>
                  </a:txBody>
                  <a:tcPr marL="68580" marR="68580" marT="0" marB="0"/>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45</a:t>
            </a:fld>
            <a:r>
              <a:rPr lang="en-US" altLang="zh-CN"/>
              <a:t>-</a:t>
            </a:r>
            <a:endParaRPr lang="zh-CN" altLang="en-US" dirty="0"/>
          </a:p>
        </p:txBody>
      </p:sp>
      <p:pic>
        <p:nvPicPr>
          <p:cNvPr id="8" name="图片 7">
            <a:extLst>
              <a:ext uri="{FF2B5EF4-FFF2-40B4-BE49-F238E27FC236}">
                <a16:creationId xmlns:a16="http://schemas.microsoft.com/office/drawing/2014/main" id="{9153C160-84D5-A73A-775A-8C91545A162A}"/>
              </a:ext>
            </a:extLst>
          </p:cNvPr>
          <p:cNvPicPr>
            <a:picLocks noChangeAspect="1"/>
          </p:cNvPicPr>
          <p:nvPr/>
        </p:nvPicPr>
        <p:blipFill>
          <a:blip r:embed="rId2"/>
          <a:stretch>
            <a:fillRect/>
          </a:stretch>
        </p:blipFill>
        <p:spPr>
          <a:xfrm>
            <a:off x="0" y="1024019"/>
            <a:ext cx="9144000" cy="4809962"/>
          </a:xfrm>
          <a:prstGeom prst="rect">
            <a:avLst/>
          </a:prstGeom>
        </p:spPr>
      </p:pic>
    </p:spTree>
    <p:extLst>
      <p:ext uri="{BB962C8B-B14F-4D97-AF65-F5344CB8AC3E}">
        <p14:creationId xmlns:p14="http://schemas.microsoft.com/office/powerpoint/2010/main" val="233252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714488"/>
            <a:ext cx="7643861" cy="571504"/>
          </a:xfrm>
        </p:spPr>
        <p:txBody>
          <a:bodyPr/>
          <a:lstStyle/>
          <a:p>
            <a:r>
              <a:rPr lang="zh-CN" altLang="en-US" dirty="0"/>
              <a:t>注解</a:t>
            </a:r>
            <a:r>
              <a:rPr dirty="0"/>
              <a:t>@WebServlet</a:t>
            </a:r>
            <a:r>
              <a:rPr lang="zh-CN" altLang="en-US" dirty="0"/>
              <a:t>的使用示例</a:t>
            </a:r>
          </a:p>
          <a:p>
            <a:pPr lvl="0">
              <a:buNone/>
            </a:pPr>
            <a:endParaRPr lang="zh-CN" altLang="en-US" dirty="0"/>
          </a:p>
        </p:txBody>
      </p:sp>
      <p:sp>
        <p:nvSpPr>
          <p:cNvPr id="4" name="标题 3"/>
          <p:cNvSpPr>
            <a:spLocks noGrp="1"/>
          </p:cNvSpPr>
          <p:nvPr>
            <p:ph type="title"/>
          </p:nvPr>
        </p:nvSpPr>
        <p:spPr>
          <a:xfrm>
            <a:off x="500040" y="1166801"/>
            <a:ext cx="3263234" cy="547687"/>
          </a:xfrm>
        </p:spPr>
        <p:txBody>
          <a:bodyPr>
            <a:normAutofit/>
          </a:bodyPr>
          <a:lstStyle/>
          <a:p>
            <a:r>
              <a:rPr lang="en-US" altLang="zh-CN" dirty="0"/>
              <a:t>Servlet</a:t>
            </a:r>
            <a:r>
              <a:rPr dirty="0"/>
              <a:t>的声明配置</a:t>
            </a:r>
            <a:endParaRPr lang="zh-CN" altLang="en-US" dirty="0"/>
          </a:p>
        </p:txBody>
      </p:sp>
      <p:sp>
        <p:nvSpPr>
          <p:cNvPr id="10" name="文本占位符 9"/>
          <p:cNvSpPr>
            <a:spLocks noGrp="1"/>
          </p:cNvSpPr>
          <p:nvPr>
            <p:ph type="body" sz="quarter" idx="11"/>
          </p:nvPr>
        </p:nvSpPr>
        <p:spPr>
          <a:xfrm>
            <a:off x="611560" y="3460478"/>
            <a:ext cx="7858180" cy="3000821"/>
          </a:xfrm>
        </p:spPr>
        <p:txBody>
          <a:bodyPr/>
          <a:lstStyle/>
          <a:p>
            <a:r>
              <a:rPr lang="en-US" sz="1400" dirty="0">
                <a:solidFill>
                  <a:schemeClr val="tx1"/>
                </a:solidFill>
              </a:rPr>
              <a:t>@</a:t>
            </a:r>
            <a:r>
              <a:rPr lang="en-US" sz="1400" dirty="0" err="1">
                <a:solidFill>
                  <a:schemeClr val="tx1"/>
                </a:solidFill>
              </a:rPr>
              <a:t>WebServlet</a:t>
            </a:r>
            <a:r>
              <a:rPr lang="en-US" sz="1400" dirty="0"/>
              <a:t>(</a:t>
            </a:r>
            <a:endParaRPr sz="1400" dirty="0"/>
          </a:p>
          <a:p>
            <a:r>
              <a:rPr lang="en-US" sz="1400" dirty="0">
                <a:solidFill>
                  <a:schemeClr val="tx1"/>
                </a:solidFill>
              </a:rPr>
              <a:t>	name = "</a:t>
            </a:r>
            <a:r>
              <a:rPr lang="en-US" sz="1400" dirty="0" err="1">
                <a:solidFill>
                  <a:schemeClr val="tx1"/>
                </a:solidFill>
              </a:rPr>
              <a:t>XXServlet</a:t>
            </a:r>
            <a:r>
              <a:rPr lang="en-US" sz="1400" dirty="0">
                <a:solidFill>
                  <a:schemeClr val="tx1"/>
                </a:solidFill>
              </a:rPr>
              <a:t>", </a:t>
            </a:r>
            <a:r>
              <a:rPr lang="en-US" sz="1400" dirty="0" err="1"/>
              <a:t>urlPatterns</a:t>
            </a:r>
            <a:r>
              <a:rPr lang="en-US" sz="1400" dirty="0"/>
              <a:t> = { "/XX" },</a:t>
            </a:r>
            <a:endParaRPr sz="1400" dirty="0"/>
          </a:p>
          <a:p>
            <a:r>
              <a:rPr lang="en-US" sz="1400" dirty="0">
                <a:solidFill>
                  <a:schemeClr val="tx1"/>
                </a:solidFill>
              </a:rPr>
              <a:t>	</a:t>
            </a:r>
            <a:r>
              <a:rPr lang="en-US" sz="1400" dirty="0" err="1">
                <a:solidFill>
                  <a:schemeClr val="tx1"/>
                </a:solidFill>
              </a:rPr>
              <a:t>initParams</a:t>
            </a:r>
            <a:r>
              <a:rPr lang="en-US" sz="1400" dirty="0">
                <a:solidFill>
                  <a:schemeClr val="tx1"/>
                </a:solidFill>
              </a:rPr>
              <a:t> = </a:t>
            </a:r>
            <a:r>
              <a:rPr lang="en-US" sz="1400" dirty="0"/>
              <a:t>{</a:t>
            </a:r>
            <a:r>
              <a:rPr lang="en-US" sz="1400" dirty="0">
                <a:solidFill>
                  <a:schemeClr val="tx1"/>
                </a:solidFill>
              </a:rPr>
              <a:t> @</a:t>
            </a:r>
            <a:r>
              <a:rPr lang="en-US" sz="1400" dirty="0" err="1">
                <a:solidFill>
                  <a:schemeClr val="tx1"/>
                </a:solidFill>
              </a:rPr>
              <a:t>WebInitParam</a:t>
            </a:r>
            <a:r>
              <a:rPr lang="en-US" sz="1400" dirty="0">
                <a:solidFill>
                  <a:schemeClr val="tx1"/>
                </a:solidFill>
              </a:rPr>
              <a:t>(name = "username", value = "</a:t>
            </a:r>
            <a:r>
              <a:rPr lang="en-US" sz="1400" dirty="0" err="1">
                <a:solidFill>
                  <a:schemeClr val="tx1"/>
                </a:solidFill>
              </a:rPr>
              <a:t>qst</a:t>
            </a:r>
            <a:r>
              <a:rPr lang="en-US" sz="1400" dirty="0">
                <a:solidFill>
                  <a:schemeClr val="tx1"/>
                </a:solidFill>
              </a:rPr>
              <a:t>") </a:t>
            </a:r>
            <a:r>
              <a:rPr lang="en-US" sz="1400" dirty="0"/>
              <a:t>}</a:t>
            </a:r>
            <a:r>
              <a:rPr lang="en-US" sz="1400" dirty="0">
                <a:solidFill>
                  <a:schemeClr val="tx1"/>
                </a:solidFill>
              </a:rPr>
              <a:t>,</a:t>
            </a:r>
            <a:endParaRPr sz="1400" dirty="0">
              <a:solidFill>
                <a:schemeClr val="tx1"/>
              </a:solidFill>
            </a:endParaRPr>
          </a:p>
          <a:p>
            <a:r>
              <a:rPr lang="en-US" sz="1400" dirty="0">
                <a:solidFill>
                  <a:schemeClr val="tx1"/>
                </a:solidFill>
              </a:rPr>
              <a:t>	</a:t>
            </a:r>
            <a:r>
              <a:rPr lang="en-US" sz="1400" dirty="0" err="1">
                <a:solidFill>
                  <a:schemeClr val="tx1"/>
                </a:solidFill>
              </a:rPr>
              <a:t>loadOnStartup</a:t>
            </a:r>
            <a:r>
              <a:rPr lang="en-US" sz="1400" dirty="0">
                <a:solidFill>
                  <a:schemeClr val="tx1"/>
                </a:solidFill>
              </a:rPr>
              <a:t> = 0, </a:t>
            </a:r>
            <a:r>
              <a:rPr lang="en-US" sz="1400" dirty="0" err="1">
                <a:solidFill>
                  <a:schemeClr val="tx1"/>
                </a:solidFill>
              </a:rPr>
              <a:t>asyncSupported</a:t>
            </a:r>
            <a:r>
              <a:rPr lang="en-US" sz="1400" dirty="0">
                <a:solidFill>
                  <a:schemeClr val="tx1"/>
                </a:solidFill>
              </a:rPr>
              <a:t> = true,</a:t>
            </a:r>
            <a:endParaRPr sz="1400" dirty="0">
              <a:solidFill>
                <a:schemeClr val="tx1"/>
              </a:solidFill>
            </a:endParaRPr>
          </a:p>
          <a:p>
            <a:r>
              <a:rPr lang="en-US" sz="1400" dirty="0">
                <a:solidFill>
                  <a:schemeClr val="tx1"/>
                </a:solidFill>
              </a:rPr>
              <a:t>	</a:t>
            </a:r>
            <a:r>
              <a:rPr lang="en-US" sz="1400" dirty="0" err="1">
                <a:solidFill>
                  <a:schemeClr val="tx1"/>
                </a:solidFill>
              </a:rPr>
              <a:t>displayName</a:t>
            </a:r>
            <a:r>
              <a:rPr lang="en-US" sz="1400" dirty="0">
                <a:solidFill>
                  <a:schemeClr val="tx1"/>
                </a:solidFill>
              </a:rPr>
              <a:t> = "</a:t>
            </a:r>
            <a:r>
              <a:rPr lang="en-US" sz="1400" dirty="0" err="1">
                <a:solidFill>
                  <a:schemeClr val="tx1"/>
                </a:solidFill>
              </a:rPr>
              <a:t>XXServlet",description</a:t>
            </a:r>
            <a:r>
              <a:rPr lang="en-US" sz="1400" dirty="0">
                <a:solidFill>
                  <a:schemeClr val="tx1"/>
                </a:solidFill>
              </a:rPr>
              <a:t>="Servlet</a:t>
            </a:r>
            <a:r>
              <a:rPr sz="1400" dirty="0">
                <a:solidFill>
                  <a:schemeClr val="tx1"/>
                </a:solidFill>
              </a:rPr>
              <a:t>样例</a:t>
            </a:r>
            <a:r>
              <a:rPr lang="en-US" sz="1400" dirty="0">
                <a:solidFill>
                  <a:schemeClr val="tx1"/>
                </a:solidFill>
              </a:rPr>
              <a:t>"</a:t>
            </a:r>
            <a:endParaRPr sz="1400" dirty="0">
              <a:solidFill>
                <a:schemeClr val="tx1"/>
              </a:solidFill>
            </a:endParaRPr>
          </a:p>
          <a:p>
            <a:r>
              <a:rPr lang="en-US" sz="1400" dirty="0">
                <a:solidFill>
                  <a:schemeClr val="tx1"/>
                </a:solidFill>
              </a:rPr>
              <a:t>	</a:t>
            </a:r>
            <a:r>
              <a:rPr lang="en-US" sz="1400" dirty="0"/>
              <a:t>)</a:t>
            </a:r>
            <a:endParaRPr sz="1400" dirty="0"/>
          </a:p>
          <a:p>
            <a:r>
              <a:rPr lang="en-US" sz="1400" dirty="0">
                <a:solidFill>
                  <a:schemeClr val="tx1"/>
                </a:solidFill>
              </a:rPr>
              <a:t>public class </a:t>
            </a:r>
            <a:r>
              <a:rPr lang="en-US" sz="1400" dirty="0" err="1">
                <a:solidFill>
                  <a:schemeClr val="tx1"/>
                </a:solidFill>
              </a:rPr>
              <a:t>XXServlet</a:t>
            </a:r>
            <a:r>
              <a:rPr lang="en-US" sz="1400" dirty="0">
                <a:solidFill>
                  <a:schemeClr val="tx1"/>
                </a:solidFill>
              </a:rPr>
              <a:t> extends </a:t>
            </a:r>
            <a:r>
              <a:rPr lang="en-US" sz="1400" dirty="0" err="1">
                <a:solidFill>
                  <a:schemeClr val="tx1"/>
                </a:solidFill>
              </a:rPr>
              <a:t>HttpServlet</a:t>
            </a:r>
            <a:r>
              <a:rPr lang="en-US" sz="1400" dirty="0">
                <a:solidFill>
                  <a:schemeClr val="tx1"/>
                </a:solidFill>
              </a:rPr>
              <a:t> { </a:t>
            </a:r>
            <a:endParaRPr sz="1400" dirty="0">
              <a:solidFill>
                <a:schemeClr val="tx1"/>
              </a:solidFill>
            </a:endParaRPr>
          </a:p>
          <a:p>
            <a:r>
              <a:rPr lang="en-US" sz="1400" dirty="0">
                <a:solidFill>
                  <a:schemeClr val="tx1"/>
                </a:solidFill>
              </a:rPr>
              <a:t>	……</a:t>
            </a:r>
            <a:endParaRPr sz="1400" dirty="0">
              <a:solidFill>
                <a:schemeClr val="tx1"/>
              </a:solidFill>
            </a:endParaRPr>
          </a:p>
          <a:p>
            <a:r>
              <a:rPr lang="en-US" sz="1400" dirty="0">
                <a:solidFill>
                  <a:schemeClr val="tx1"/>
                </a:solidFill>
              </a:rPr>
              <a:t>}</a:t>
            </a:r>
            <a:endParaRPr sz="1400" dirty="0">
              <a:solidFill>
                <a:schemeClr val="tx1"/>
              </a:solidFill>
            </a:endParaRPr>
          </a:p>
        </p:txBody>
      </p:sp>
      <p:pic>
        <p:nvPicPr>
          <p:cNvPr id="2" name="图片 1">
            <a:extLst>
              <a:ext uri="{FF2B5EF4-FFF2-40B4-BE49-F238E27FC236}">
                <a16:creationId xmlns:a16="http://schemas.microsoft.com/office/drawing/2014/main" id="{DE5B5B1C-8F5F-6069-436C-E92A0A761385}"/>
              </a:ext>
            </a:extLst>
          </p:cNvPr>
          <p:cNvPicPr>
            <a:picLocks noChangeAspect="1"/>
          </p:cNvPicPr>
          <p:nvPr/>
        </p:nvPicPr>
        <p:blipFill>
          <a:blip r:embed="rId3"/>
          <a:stretch>
            <a:fillRect/>
          </a:stretch>
        </p:blipFill>
        <p:spPr>
          <a:xfrm>
            <a:off x="4211960" y="0"/>
            <a:ext cx="4869602" cy="32464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blinds(horizontal)">
                                      <p:cBhvr>
                                        <p:cTn id="7" dur="500"/>
                                        <p:tgtEl>
                                          <p:spTgt spid="10">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blinds(horizontal)">
                                      <p:cBhvr>
                                        <p:cTn id="10" dur="500"/>
                                        <p:tgtEl>
                                          <p:spTgt spid="10">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blinds(horizontal)">
                                      <p:cBhvr>
                                        <p:cTn id="13" dur="500"/>
                                        <p:tgtEl>
                                          <p:spTgt spid="10">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blinds(horizontal)">
                                      <p:cBhvr>
                                        <p:cTn id="16" dur="500"/>
                                        <p:tgtEl>
                                          <p:spTgt spid="10">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blinds(horizontal)">
                                      <p:cBhvr>
                                        <p:cTn id="19" dur="500"/>
                                        <p:tgtEl>
                                          <p:spTgt spid="10">
                                            <p:txEl>
                                              <p:pRg st="3" end="3"/>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blinds(horizontal)">
                                      <p:cBhvr>
                                        <p:cTn id="22" dur="500"/>
                                        <p:tgtEl>
                                          <p:spTgt spid="10">
                                            <p:txEl>
                                              <p:pRg st="4" end="4"/>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blinds(horizontal)">
                                      <p:cBhvr>
                                        <p:cTn id="25" dur="500"/>
                                        <p:tgtEl>
                                          <p:spTgt spid="10">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blinds(horizontal)">
                                      <p:cBhvr>
                                        <p:cTn id="28" dur="500"/>
                                        <p:tgtEl>
                                          <p:spTgt spid="10">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blinds(horizontal)">
                                      <p:cBhvr>
                                        <p:cTn id="31" dur="500"/>
                                        <p:tgtEl>
                                          <p:spTgt spid="10">
                                            <p:txEl>
                                              <p:pRg st="7" end="7"/>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0">
                                            <p:txEl>
                                              <p:pRg st="8" end="8"/>
                                            </p:txEl>
                                          </p:spTgt>
                                        </p:tgtEl>
                                        <p:attrNameLst>
                                          <p:attrName>style.visibility</p:attrName>
                                        </p:attrNameLst>
                                      </p:cBhvr>
                                      <p:to>
                                        <p:strVal val="visible"/>
                                      </p:to>
                                    </p:set>
                                    <p:animEffect transition="in" filter="blinds(horizontal)">
                                      <p:cBhvr>
                                        <p:cTn id="34" dur="500"/>
                                        <p:tgtEl>
                                          <p:spTgt spid="10">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11560" y="753974"/>
            <a:ext cx="7643861" cy="571504"/>
          </a:xfrm>
        </p:spPr>
        <p:txBody>
          <a:bodyPr/>
          <a:lstStyle/>
          <a:p>
            <a:r>
              <a:rPr lang="zh-CN" altLang="en-US" dirty="0"/>
              <a:t>通过</a:t>
            </a:r>
            <a:r>
              <a:rPr dirty="0"/>
              <a:t>web.xml</a:t>
            </a:r>
            <a:r>
              <a:rPr lang="zh-CN" altLang="en-US" dirty="0"/>
              <a:t>进行</a:t>
            </a:r>
            <a:r>
              <a:rPr dirty="0"/>
              <a:t>Servlet</a:t>
            </a:r>
            <a:r>
              <a:rPr lang="zh-CN" altLang="en-US" dirty="0"/>
              <a:t>声明配置示例</a:t>
            </a:r>
          </a:p>
          <a:p>
            <a:pPr lvl="0">
              <a:buNone/>
            </a:pPr>
            <a:endParaRPr lang="zh-CN" altLang="en-US" dirty="0"/>
          </a:p>
        </p:txBody>
      </p:sp>
      <p:sp>
        <p:nvSpPr>
          <p:cNvPr id="4" name="标题 3"/>
          <p:cNvSpPr>
            <a:spLocks noGrp="1"/>
          </p:cNvSpPr>
          <p:nvPr>
            <p:ph type="title"/>
          </p:nvPr>
        </p:nvSpPr>
        <p:spPr>
          <a:xfrm>
            <a:off x="539552" y="332656"/>
            <a:ext cx="3311595" cy="547687"/>
          </a:xfrm>
        </p:spPr>
        <p:txBody>
          <a:bodyPr>
            <a:normAutofit/>
          </a:bodyPr>
          <a:lstStyle/>
          <a:p>
            <a:r>
              <a:rPr lang="en-US" altLang="zh-CN" dirty="0"/>
              <a:t>Servlet</a:t>
            </a:r>
            <a:r>
              <a:rPr dirty="0"/>
              <a:t>的声明配置</a:t>
            </a:r>
            <a:endParaRPr lang="zh-CN" altLang="en-US" dirty="0"/>
          </a:p>
        </p:txBody>
      </p:sp>
      <p:sp>
        <p:nvSpPr>
          <p:cNvPr id="10" name="文本占位符 9"/>
          <p:cNvSpPr>
            <a:spLocks noGrp="1"/>
          </p:cNvSpPr>
          <p:nvPr>
            <p:ph type="body" sz="quarter" idx="11"/>
          </p:nvPr>
        </p:nvSpPr>
        <p:spPr>
          <a:xfrm>
            <a:off x="827584" y="1412776"/>
            <a:ext cx="7858180" cy="5224892"/>
          </a:xfrm>
        </p:spPr>
        <p:txBody>
          <a:bodyPr/>
          <a:lstStyle/>
          <a:p>
            <a:r>
              <a:rPr lang="en-US" sz="1400" dirty="0">
                <a:solidFill>
                  <a:schemeClr val="tx1"/>
                </a:solidFill>
              </a:rPr>
              <a:t>&lt;</a:t>
            </a:r>
            <a:r>
              <a:rPr lang="en-US" sz="1400" dirty="0" err="1">
                <a:solidFill>
                  <a:schemeClr val="tx1"/>
                </a:solidFill>
              </a:rPr>
              <a:t>servlet</a:t>
            </a:r>
            <a:r>
              <a:rPr lang="en-US" sz="1400" dirty="0">
                <a:solidFill>
                  <a:schemeClr val="tx1"/>
                </a:solidFill>
              </a:rPr>
              <a:t>&gt;</a:t>
            </a:r>
            <a:endParaRPr sz="1400" dirty="0">
              <a:solidFill>
                <a:schemeClr val="tx1"/>
              </a:solidFill>
            </a:endParaRPr>
          </a:p>
          <a:p>
            <a:r>
              <a:rPr lang="en-US" sz="1400" dirty="0">
                <a:solidFill>
                  <a:schemeClr val="tx1"/>
                </a:solidFill>
              </a:rPr>
              <a:t>	&lt;description&gt;Servlet</a:t>
            </a:r>
            <a:r>
              <a:rPr sz="1400" dirty="0">
                <a:solidFill>
                  <a:schemeClr val="tx1"/>
                </a:solidFill>
              </a:rPr>
              <a:t>样例</a:t>
            </a:r>
            <a:r>
              <a:rPr lang="en-US" sz="1400" dirty="0">
                <a:solidFill>
                  <a:schemeClr val="tx1"/>
                </a:solidFill>
              </a:rPr>
              <a:t>&lt;/description&gt;</a:t>
            </a:r>
            <a:endParaRPr sz="1400" dirty="0">
              <a:solidFill>
                <a:schemeClr val="tx1"/>
              </a:solidFill>
            </a:endParaRPr>
          </a:p>
          <a:p>
            <a:r>
              <a:rPr lang="en-US" sz="1400" dirty="0">
                <a:solidFill>
                  <a:schemeClr val="tx1"/>
                </a:solidFill>
              </a:rPr>
              <a:t>	&lt;display-name&gt;</a:t>
            </a:r>
            <a:r>
              <a:rPr lang="en-US" sz="1400" dirty="0" err="1">
                <a:solidFill>
                  <a:schemeClr val="tx1"/>
                </a:solidFill>
              </a:rPr>
              <a:t>XXServlet</a:t>
            </a:r>
            <a:r>
              <a:rPr lang="en-US" sz="1400" dirty="0">
                <a:solidFill>
                  <a:schemeClr val="tx1"/>
                </a:solidFill>
              </a:rPr>
              <a:t>&lt;/display-name&gt;</a:t>
            </a:r>
            <a:endParaRPr sz="1400" dirty="0">
              <a:solidFill>
                <a:schemeClr val="tx1"/>
              </a:solidFill>
            </a:endParaRPr>
          </a:p>
          <a:p>
            <a:r>
              <a:rPr lang="en-US" sz="1400" dirty="0">
                <a:solidFill>
                  <a:schemeClr val="tx1"/>
                </a:solidFill>
              </a:rPr>
              <a:t>	</a:t>
            </a:r>
            <a:r>
              <a:rPr lang="en-US" sz="1400" dirty="0"/>
              <a:t>&lt;</a:t>
            </a:r>
            <a:r>
              <a:rPr lang="en-US" sz="1400" dirty="0" err="1"/>
              <a:t>servlet</a:t>
            </a:r>
            <a:r>
              <a:rPr lang="en-US" sz="1400" dirty="0"/>
              <a:t>-name&gt;</a:t>
            </a:r>
            <a:r>
              <a:rPr lang="en-US" sz="1400" dirty="0" err="1"/>
              <a:t>XXServlet</a:t>
            </a:r>
            <a:r>
              <a:rPr lang="en-US" sz="1400" dirty="0"/>
              <a:t>&lt;/</a:t>
            </a:r>
            <a:r>
              <a:rPr lang="en-US" sz="1400" dirty="0" err="1"/>
              <a:t>servlet</a:t>
            </a:r>
            <a:r>
              <a:rPr lang="en-US" sz="1400" dirty="0"/>
              <a:t>-name&gt;</a:t>
            </a:r>
            <a:endParaRPr sz="1400" dirty="0"/>
          </a:p>
          <a:p>
            <a:r>
              <a:rPr lang="en-US" sz="1400" dirty="0"/>
              <a:t>	&lt;</a:t>
            </a:r>
            <a:r>
              <a:rPr lang="en-US" sz="1400" dirty="0" err="1"/>
              <a:t>servlet</a:t>
            </a:r>
            <a:r>
              <a:rPr lang="en-US" sz="1400" dirty="0"/>
              <a:t>-class&gt;com.qst.chapter02.servlet.XXServlet&lt;/</a:t>
            </a:r>
            <a:r>
              <a:rPr lang="en-US" sz="1400" dirty="0" err="1"/>
              <a:t>servlet</a:t>
            </a:r>
            <a:r>
              <a:rPr lang="en-US" sz="1400" dirty="0"/>
              <a:t>-class&gt;</a:t>
            </a:r>
            <a:endParaRPr sz="1400" dirty="0"/>
          </a:p>
          <a:p>
            <a:r>
              <a:rPr lang="en-US" sz="1400" dirty="0">
                <a:solidFill>
                  <a:schemeClr val="tx1"/>
                </a:solidFill>
              </a:rPr>
              <a:t>	&lt;init-</a:t>
            </a:r>
            <a:r>
              <a:rPr lang="en-US" sz="1400" dirty="0" err="1">
                <a:solidFill>
                  <a:schemeClr val="tx1"/>
                </a:solidFill>
              </a:rPr>
              <a:t>param</a:t>
            </a:r>
            <a:r>
              <a:rPr lang="en-US" sz="1400" dirty="0">
                <a:solidFill>
                  <a:schemeClr val="tx1"/>
                </a:solidFill>
              </a:rPr>
              <a:t>&gt;</a:t>
            </a:r>
            <a:endParaRPr sz="1400" dirty="0">
              <a:solidFill>
                <a:schemeClr val="tx1"/>
              </a:solidFill>
            </a:endParaRPr>
          </a:p>
          <a:p>
            <a:r>
              <a:rPr lang="en-US" sz="1400" dirty="0">
                <a:solidFill>
                  <a:schemeClr val="tx1"/>
                </a:solidFill>
              </a:rPr>
              <a:t>		&lt;</a:t>
            </a:r>
            <a:r>
              <a:rPr lang="en-US" sz="1400" dirty="0" err="1">
                <a:solidFill>
                  <a:schemeClr val="tx1"/>
                </a:solidFill>
              </a:rPr>
              <a:t>param</a:t>
            </a:r>
            <a:r>
              <a:rPr lang="en-US" sz="1400" dirty="0">
                <a:solidFill>
                  <a:schemeClr val="tx1"/>
                </a:solidFill>
              </a:rPr>
              <a:t>-name&gt;username&lt;/</a:t>
            </a:r>
            <a:r>
              <a:rPr lang="en-US" sz="1400" dirty="0" err="1">
                <a:solidFill>
                  <a:schemeClr val="tx1"/>
                </a:solidFill>
              </a:rPr>
              <a:t>param</a:t>
            </a:r>
            <a:r>
              <a:rPr lang="en-US" sz="1400" dirty="0">
                <a:solidFill>
                  <a:schemeClr val="tx1"/>
                </a:solidFill>
              </a:rPr>
              <a:t>-name&gt;</a:t>
            </a:r>
            <a:endParaRPr sz="1400" dirty="0">
              <a:solidFill>
                <a:schemeClr val="tx1"/>
              </a:solidFill>
            </a:endParaRPr>
          </a:p>
          <a:p>
            <a:r>
              <a:rPr lang="en-US" sz="1400" dirty="0">
                <a:solidFill>
                  <a:schemeClr val="tx1"/>
                </a:solidFill>
              </a:rPr>
              <a:t>		&lt;</a:t>
            </a:r>
            <a:r>
              <a:rPr lang="en-US" sz="1400" dirty="0" err="1">
                <a:solidFill>
                  <a:schemeClr val="tx1"/>
                </a:solidFill>
              </a:rPr>
              <a:t>param</a:t>
            </a:r>
            <a:r>
              <a:rPr lang="en-US" sz="1400" dirty="0">
                <a:solidFill>
                  <a:schemeClr val="tx1"/>
                </a:solidFill>
              </a:rPr>
              <a:t>-value&gt;</a:t>
            </a:r>
            <a:r>
              <a:rPr lang="en-US" sz="1400" dirty="0" err="1">
                <a:solidFill>
                  <a:schemeClr val="tx1"/>
                </a:solidFill>
              </a:rPr>
              <a:t>qst</a:t>
            </a:r>
            <a:r>
              <a:rPr lang="en-US" sz="1400" dirty="0">
                <a:solidFill>
                  <a:schemeClr val="tx1"/>
                </a:solidFill>
              </a:rPr>
              <a:t>&lt;/</a:t>
            </a:r>
            <a:r>
              <a:rPr lang="en-US" sz="1400" dirty="0" err="1">
                <a:solidFill>
                  <a:schemeClr val="tx1"/>
                </a:solidFill>
              </a:rPr>
              <a:t>param</a:t>
            </a:r>
            <a:r>
              <a:rPr lang="en-US" sz="1400" dirty="0">
                <a:solidFill>
                  <a:schemeClr val="tx1"/>
                </a:solidFill>
              </a:rPr>
              <a:t>-value&gt;</a:t>
            </a:r>
            <a:endParaRPr sz="1400" dirty="0">
              <a:solidFill>
                <a:schemeClr val="tx1"/>
              </a:solidFill>
            </a:endParaRPr>
          </a:p>
          <a:p>
            <a:r>
              <a:rPr lang="en-US" sz="1400" dirty="0">
                <a:solidFill>
                  <a:schemeClr val="tx1"/>
                </a:solidFill>
              </a:rPr>
              <a:t>	&lt;/init-</a:t>
            </a:r>
            <a:r>
              <a:rPr lang="en-US" sz="1400" dirty="0" err="1">
                <a:solidFill>
                  <a:schemeClr val="tx1"/>
                </a:solidFill>
              </a:rPr>
              <a:t>param</a:t>
            </a:r>
            <a:r>
              <a:rPr lang="en-US" sz="1400" dirty="0">
                <a:solidFill>
                  <a:schemeClr val="tx1"/>
                </a:solidFill>
              </a:rPr>
              <a:t>&gt;</a:t>
            </a:r>
            <a:endParaRPr sz="1400" dirty="0">
              <a:solidFill>
                <a:schemeClr val="tx1"/>
              </a:solidFill>
            </a:endParaRPr>
          </a:p>
          <a:p>
            <a:r>
              <a:rPr lang="en-US" sz="1400" dirty="0">
                <a:solidFill>
                  <a:schemeClr val="tx1"/>
                </a:solidFill>
              </a:rPr>
              <a:t>	&lt;load-on-startup&gt;0&lt;/load-on-startup&gt;</a:t>
            </a:r>
            <a:endParaRPr sz="1400" dirty="0">
              <a:solidFill>
                <a:schemeClr val="tx1"/>
              </a:solidFill>
            </a:endParaRPr>
          </a:p>
          <a:p>
            <a:r>
              <a:rPr lang="en-US" sz="1400" dirty="0">
                <a:solidFill>
                  <a:schemeClr val="tx1"/>
                </a:solidFill>
              </a:rPr>
              <a:t>	&lt;</a:t>
            </a:r>
            <a:r>
              <a:rPr lang="en-US" sz="1400" dirty="0" err="1">
                <a:solidFill>
                  <a:schemeClr val="tx1"/>
                </a:solidFill>
              </a:rPr>
              <a:t>async</a:t>
            </a:r>
            <a:r>
              <a:rPr lang="en-US" sz="1400" dirty="0">
                <a:solidFill>
                  <a:schemeClr val="tx1"/>
                </a:solidFill>
              </a:rPr>
              <a:t>-supported&gt;true&lt;/</a:t>
            </a:r>
            <a:r>
              <a:rPr lang="en-US" sz="1400" dirty="0" err="1">
                <a:solidFill>
                  <a:schemeClr val="tx1"/>
                </a:solidFill>
              </a:rPr>
              <a:t>async</a:t>
            </a:r>
            <a:r>
              <a:rPr lang="en-US" sz="1400" dirty="0">
                <a:solidFill>
                  <a:schemeClr val="tx1"/>
                </a:solidFill>
              </a:rPr>
              <a:t>-supported&gt;</a:t>
            </a:r>
            <a:endParaRPr sz="1400" dirty="0">
              <a:solidFill>
                <a:schemeClr val="tx1"/>
              </a:solidFill>
            </a:endParaRPr>
          </a:p>
          <a:p>
            <a:r>
              <a:rPr lang="en-US" sz="1400" dirty="0">
                <a:solidFill>
                  <a:schemeClr val="tx1"/>
                </a:solidFill>
              </a:rPr>
              <a:t>&lt;/</a:t>
            </a:r>
            <a:r>
              <a:rPr lang="en-US" sz="1400" dirty="0" err="1">
                <a:solidFill>
                  <a:schemeClr val="tx1"/>
                </a:solidFill>
              </a:rPr>
              <a:t>servlet</a:t>
            </a:r>
            <a:r>
              <a:rPr lang="en-US" sz="1400" dirty="0">
                <a:solidFill>
                  <a:schemeClr val="tx1"/>
                </a:solidFill>
              </a:rPr>
              <a:t>&gt;</a:t>
            </a:r>
            <a:endParaRPr sz="1400" dirty="0">
              <a:solidFill>
                <a:schemeClr val="tx1"/>
              </a:solidFill>
            </a:endParaRPr>
          </a:p>
          <a:p>
            <a:r>
              <a:rPr lang="en-US" sz="1400" dirty="0"/>
              <a:t>&lt;</a:t>
            </a:r>
            <a:r>
              <a:rPr lang="en-US" sz="1400" dirty="0" err="1"/>
              <a:t>servlet</a:t>
            </a:r>
            <a:r>
              <a:rPr lang="en-US" sz="1400" dirty="0"/>
              <a:t>-mapping&gt;</a:t>
            </a:r>
            <a:endParaRPr sz="1400" dirty="0"/>
          </a:p>
          <a:p>
            <a:r>
              <a:rPr lang="en-US" sz="1400" dirty="0"/>
              <a:t>	&lt;</a:t>
            </a:r>
            <a:r>
              <a:rPr lang="en-US" sz="1400" dirty="0" err="1"/>
              <a:t>servlet</a:t>
            </a:r>
            <a:r>
              <a:rPr lang="en-US" sz="1400" dirty="0"/>
              <a:t>-name&gt;</a:t>
            </a:r>
            <a:r>
              <a:rPr lang="en-US" sz="1400" dirty="0" err="1"/>
              <a:t>XXServlet</a:t>
            </a:r>
            <a:r>
              <a:rPr lang="en-US" sz="1400" dirty="0"/>
              <a:t>&lt;/</a:t>
            </a:r>
            <a:r>
              <a:rPr lang="en-US" sz="1400" dirty="0" err="1"/>
              <a:t>servlet</a:t>
            </a:r>
            <a:r>
              <a:rPr lang="en-US" sz="1400" dirty="0"/>
              <a:t>-name&gt;</a:t>
            </a:r>
            <a:endParaRPr sz="1400" dirty="0"/>
          </a:p>
          <a:p>
            <a:r>
              <a:rPr lang="en-US" sz="1400" dirty="0"/>
              <a:t>	&lt;</a:t>
            </a:r>
            <a:r>
              <a:rPr lang="en-US" sz="1400" dirty="0" err="1"/>
              <a:t>url</a:t>
            </a:r>
            <a:r>
              <a:rPr lang="en-US" sz="1400" dirty="0"/>
              <a:t>-pattern&gt;/XX&lt;/</a:t>
            </a:r>
            <a:r>
              <a:rPr lang="en-US" sz="1400" dirty="0" err="1"/>
              <a:t>url</a:t>
            </a:r>
            <a:r>
              <a:rPr lang="en-US" sz="1400" dirty="0"/>
              <a:t>-pattern&gt;</a:t>
            </a:r>
            <a:endParaRPr sz="1400" dirty="0"/>
          </a:p>
          <a:p>
            <a:r>
              <a:rPr lang="en-US" sz="1400" dirty="0"/>
              <a:t>&lt;/</a:t>
            </a:r>
            <a:r>
              <a:rPr lang="en-US" sz="1400" dirty="0" err="1"/>
              <a:t>servlet</a:t>
            </a:r>
            <a:r>
              <a:rPr lang="en-US" sz="1400" dirty="0"/>
              <a:t>-mapping&gt;</a:t>
            </a: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3714776"/>
          </a:xfrm>
        </p:spPr>
        <p:txBody>
          <a:bodyPr/>
          <a:lstStyle/>
          <a:p>
            <a:r>
              <a:rPr dirty="0"/>
              <a:t>web.xml</a:t>
            </a:r>
            <a:r>
              <a:rPr lang="zh-CN" altLang="en-US" dirty="0"/>
              <a:t>中通过</a:t>
            </a:r>
            <a:r>
              <a:rPr lang="zh-CN" dirty="0"/>
              <a:t>“</a:t>
            </a:r>
            <a:r>
              <a:rPr dirty="0"/>
              <a:t>&lt;servlet&gt; &lt;/servlet&gt;</a:t>
            </a:r>
            <a:r>
              <a:rPr lang="zh-CN" dirty="0"/>
              <a:t>”元素</a:t>
            </a:r>
            <a:r>
              <a:rPr lang="zh-CN" altLang="en-US" dirty="0"/>
              <a:t>声明</a:t>
            </a:r>
            <a:r>
              <a:rPr dirty="0"/>
              <a:t>Servlet</a:t>
            </a:r>
            <a:r>
              <a:rPr lang="zh-CN" altLang="en-US" dirty="0"/>
              <a:t>，其子元素及其描述如下表：</a:t>
            </a:r>
          </a:p>
          <a:p>
            <a:endParaRPr lang="zh-CN" altLang="en-US" dirty="0"/>
          </a:p>
        </p:txBody>
      </p:sp>
      <p:sp>
        <p:nvSpPr>
          <p:cNvPr id="4" name="标题 3"/>
          <p:cNvSpPr>
            <a:spLocks noGrp="1"/>
          </p:cNvSpPr>
          <p:nvPr>
            <p:ph type="title"/>
          </p:nvPr>
        </p:nvSpPr>
        <p:spPr>
          <a:xfrm>
            <a:off x="492051" y="809611"/>
            <a:ext cx="3806605" cy="547687"/>
          </a:xfrm>
        </p:spPr>
        <p:txBody>
          <a:bodyPr/>
          <a:lstStyle/>
          <a:p>
            <a:pPr algn="l"/>
            <a:r>
              <a:rPr lang="en-US" altLang="zh-CN" dirty="0"/>
              <a:t>Servlet</a:t>
            </a:r>
            <a:r>
              <a:rPr dirty="0"/>
              <a:t>的声明配置</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433385463"/>
              </p:ext>
            </p:extLst>
          </p:nvPr>
        </p:nvGraphicFramePr>
        <p:xfrm>
          <a:off x="611560" y="2571744"/>
          <a:ext cx="8103844" cy="3284240"/>
        </p:xfrm>
        <a:graphic>
          <a:graphicData uri="http://schemas.openxmlformats.org/drawingml/2006/table">
            <a:tbl>
              <a:tblPr firstRow="1" bandRow="1">
                <a:tableStyleId>{5C22544A-7EE6-4342-B048-85BDC9FD1C3A}</a:tableStyleId>
              </a:tblPr>
              <a:tblGrid>
                <a:gridCol w="1745862">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gridCol w="5429288">
                  <a:extLst>
                    <a:ext uri="{9D8B030D-6E8A-4147-A177-3AD203B41FA5}">
                      <a16:colId xmlns:a16="http://schemas.microsoft.com/office/drawing/2014/main" val="20002"/>
                    </a:ext>
                  </a:extLst>
                </a:gridCol>
              </a:tblGrid>
              <a:tr h="321088">
                <a:tc>
                  <a:txBody>
                    <a:bodyPr/>
                    <a:lstStyle/>
                    <a:p>
                      <a:r>
                        <a:rPr lang="zh-CN" altLang="en-US" sz="1600" dirty="0">
                          <a:latin typeface="+mj-ea"/>
                          <a:ea typeface="+mj-ea"/>
                        </a:rPr>
                        <a:t>属性名</a:t>
                      </a:r>
                    </a:p>
                  </a:txBody>
                  <a:tcPr/>
                </a:tc>
                <a:tc>
                  <a:txBody>
                    <a:bodyPr/>
                    <a:lstStyle/>
                    <a:p>
                      <a:r>
                        <a:rPr lang="zh-CN" altLang="en-US" sz="1600" dirty="0">
                          <a:latin typeface="+mj-ea"/>
                          <a:ea typeface="+mj-ea"/>
                        </a:rPr>
                        <a:t>类型</a:t>
                      </a:r>
                    </a:p>
                  </a:txBody>
                  <a:tcPr/>
                </a:tc>
                <a:tc>
                  <a:txBody>
                    <a:bodyPr/>
                    <a:lstStyle/>
                    <a:p>
                      <a:r>
                        <a:rPr lang="zh-CN" altLang="en-US" sz="1600" dirty="0">
                          <a:latin typeface="+mj-ea"/>
                          <a:ea typeface="+mj-ea"/>
                        </a:rPr>
                        <a:t>描述</a:t>
                      </a:r>
                    </a:p>
                  </a:txBody>
                  <a:tcPr/>
                </a:tc>
                <a:extLst>
                  <a:ext uri="{0D108BD9-81ED-4DB2-BD59-A6C34878D82A}">
                    <a16:rowId xmlns:a16="http://schemas.microsoft.com/office/drawing/2014/main" val="10000"/>
                  </a:ext>
                </a:extLst>
              </a:tr>
              <a:tr h="23622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&lt;description&gt;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指定该</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的描述信息，等价于</a:t>
                      </a:r>
                      <a:r>
                        <a:rPr lang="en-US" sz="1400" kern="100" dirty="0">
                          <a:solidFill>
                            <a:schemeClr val="dk1"/>
                          </a:solidFill>
                          <a:latin typeface="+mn-ea"/>
                          <a:ea typeface="+mn-ea"/>
                          <a:cs typeface="Times New Roman" panose="02020603050405020304"/>
                        </a:rPr>
                        <a:t>@WebServlet </a:t>
                      </a:r>
                      <a:r>
                        <a:rPr lang="zh-CN" sz="1400" kern="100" dirty="0">
                          <a:solidFill>
                            <a:schemeClr val="dk1"/>
                          </a:solidFill>
                          <a:latin typeface="+mn-ea"/>
                          <a:ea typeface="+mn-ea"/>
                          <a:cs typeface="Times New Roman" panose="02020603050405020304"/>
                        </a:rPr>
                        <a:t>的</a:t>
                      </a:r>
                      <a:r>
                        <a:rPr lang="en-US" sz="1400" kern="100" dirty="0">
                          <a:solidFill>
                            <a:schemeClr val="dk1"/>
                          </a:solidFill>
                          <a:latin typeface="+mn-ea"/>
                          <a:ea typeface="+mn-ea"/>
                          <a:cs typeface="Times New Roman" panose="02020603050405020304"/>
                        </a:rPr>
                        <a:t>description</a:t>
                      </a:r>
                      <a:r>
                        <a:rPr lang="zh-CN" sz="1400" kern="100" dirty="0">
                          <a:solidFill>
                            <a:schemeClr val="dk1"/>
                          </a:solidFill>
                          <a:latin typeface="+mn-ea"/>
                          <a:ea typeface="+mn-ea"/>
                          <a:cs typeface="Times New Roman" panose="02020603050405020304"/>
                        </a:rPr>
                        <a:t>属性</a:t>
                      </a:r>
                    </a:p>
                  </a:txBody>
                  <a:tcPr marL="68580" marR="68580" marT="0" marB="0"/>
                </a:tc>
                <a:extLst>
                  <a:ext uri="{0D108BD9-81ED-4DB2-BD59-A6C34878D82A}">
                    <a16:rowId xmlns:a16="http://schemas.microsoft.com/office/drawing/2014/main" val="10001"/>
                  </a:ext>
                </a:extLst>
              </a:tr>
              <a:tr h="26414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&lt;display-name&gt;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指定该</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的显示名，通常配合工具使用，等价于</a:t>
                      </a:r>
                      <a:r>
                        <a:rPr lang="en-US" sz="1400" kern="100" dirty="0">
                          <a:solidFill>
                            <a:schemeClr val="dk1"/>
                          </a:solidFill>
                          <a:latin typeface="+mn-ea"/>
                          <a:ea typeface="+mn-ea"/>
                          <a:cs typeface="Times New Roman" panose="02020603050405020304"/>
                        </a:rPr>
                        <a:t>@WebServlet</a:t>
                      </a:r>
                      <a:r>
                        <a:rPr lang="zh-CN" sz="1400" kern="100" dirty="0">
                          <a:solidFill>
                            <a:schemeClr val="dk1"/>
                          </a:solidFill>
                          <a:latin typeface="+mn-ea"/>
                          <a:ea typeface="+mn-ea"/>
                          <a:cs typeface="Times New Roman" panose="02020603050405020304"/>
                        </a:rPr>
                        <a:t>的</a:t>
                      </a:r>
                      <a:r>
                        <a:rPr lang="en-US" sz="1400" kern="100" dirty="0">
                          <a:solidFill>
                            <a:schemeClr val="dk1"/>
                          </a:solidFill>
                          <a:latin typeface="+mn-ea"/>
                          <a:ea typeface="+mn-ea"/>
                          <a:cs typeface="Times New Roman" panose="02020603050405020304"/>
                        </a:rPr>
                        <a:t>displayName</a:t>
                      </a:r>
                      <a:r>
                        <a:rPr lang="zh-CN" sz="1400" kern="100" dirty="0">
                          <a:solidFill>
                            <a:schemeClr val="dk1"/>
                          </a:solidFill>
                          <a:latin typeface="+mn-ea"/>
                          <a:ea typeface="+mn-ea"/>
                          <a:cs typeface="Times New Roman" panose="02020603050405020304"/>
                        </a:rPr>
                        <a:t>属性</a:t>
                      </a:r>
                    </a:p>
                  </a:txBody>
                  <a:tcPr marL="68580" marR="68580" marT="0" marB="0"/>
                </a:tc>
                <a:extLst>
                  <a:ext uri="{0D108BD9-81ED-4DB2-BD59-A6C34878D82A}">
                    <a16:rowId xmlns:a16="http://schemas.microsoft.com/office/drawing/2014/main" val="10002"/>
                  </a:ext>
                </a:extLst>
              </a:tr>
              <a:tr h="50197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a:t>
                      </a:r>
                      <a:r>
                        <a:rPr lang="en-US" sz="1400" kern="100" dirty="0" err="1">
                          <a:solidFill>
                            <a:schemeClr val="dk1"/>
                          </a:solidFill>
                          <a:latin typeface="+mn-ea"/>
                          <a:ea typeface="+mn-ea"/>
                          <a:cs typeface="Times New Roman" panose="02020603050405020304"/>
                        </a:rPr>
                        <a:t>servlet</a:t>
                      </a:r>
                      <a:r>
                        <a:rPr lang="en-US" sz="1400" kern="100" dirty="0">
                          <a:solidFill>
                            <a:schemeClr val="dk1"/>
                          </a:solidFill>
                          <a:latin typeface="+mn-ea"/>
                          <a:ea typeface="+mn-ea"/>
                          <a:cs typeface="Times New Roman" panose="02020603050405020304"/>
                        </a:rPr>
                        <a:t>-name&gt;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的名称，一般与</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的类名相同，要求在一个</a:t>
                      </a:r>
                      <a:r>
                        <a:rPr lang="en-US" sz="1400" kern="100" dirty="0">
                          <a:solidFill>
                            <a:schemeClr val="dk1"/>
                          </a:solidFill>
                          <a:latin typeface="+mn-ea"/>
                          <a:ea typeface="+mn-ea"/>
                          <a:cs typeface="Times New Roman" panose="02020603050405020304"/>
                        </a:rPr>
                        <a:t>web.xml</a:t>
                      </a:r>
                      <a:r>
                        <a:rPr lang="zh-CN" sz="1400" kern="100" dirty="0">
                          <a:solidFill>
                            <a:schemeClr val="dk1"/>
                          </a:solidFill>
                          <a:latin typeface="+mn-ea"/>
                          <a:ea typeface="+mn-ea"/>
                          <a:cs typeface="Times New Roman" panose="02020603050405020304"/>
                        </a:rPr>
                        <a:t>文件内名字唯一，等价于</a:t>
                      </a:r>
                      <a:r>
                        <a:rPr lang="en-US" sz="1400" kern="100" dirty="0">
                          <a:solidFill>
                            <a:schemeClr val="dk1"/>
                          </a:solidFill>
                          <a:latin typeface="+mn-ea"/>
                          <a:ea typeface="+mn-ea"/>
                          <a:cs typeface="Times New Roman" panose="02020603050405020304"/>
                        </a:rPr>
                        <a:t>@WebServlet</a:t>
                      </a:r>
                      <a:r>
                        <a:rPr lang="zh-CN" sz="1400" kern="100" dirty="0">
                          <a:solidFill>
                            <a:schemeClr val="dk1"/>
                          </a:solidFill>
                          <a:latin typeface="+mn-ea"/>
                          <a:ea typeface="+mn-ea"/>
                          <a:cs typeface="Times New Roman" panose="02020603050405020304"/>
                        </a:rPr>
                        <a:t>的</a:t>
                      </a:r>
                      <a:r>
                        <a:rPr lang="en-US" sz="1400" kern="100" dirty="0">
                          <a:solidFill>
                            <a:schemeClr val="dk1"/>
                          </a:solidFill>
                          <a:latin typeface="+mn-ea"/>
                          <a:ea typeface="+mn-ea"/>
                          <a:cs typeface="Times New Roman" panose="02020603050405020304"/>
                        </a:rPr>
                        <a:t>name</a:t>
                      </a:r>
                      <a:r>
                        <a:rPr lang="zh-CN" sz="1400" kern="100" dirty="0">
                          <a:solidFill>
                            <a:schemeClr val="dk1"/>
                          </a:solidFill>
                          <a:latin typeface="+mn-ea"/>
                          <a:ea typeface="+mn-ea"/>
                          <a:cs typeface="Times New Roman" panose="02020603050405020304"/>
                        </a:rPr>
                        <a:t>属性</a:t>
                      </a:r>
                    </a:p>
                  </a:txBody>
                  <a:tcPr marL="68580" marR="68580" marT="0" marB="0"/>
                </a:tc>
                <a:extLst>
                  <a:ext uri="{0D108BD9-81ED-4DB2-BD59-A6C34878D82A}">
                    <a16:rowId xmlns:a16="http://schemas.microsoft.com/office/drawing/2014/main" val="10003"/>
                  </a:ext>
                </a:extLst>
              </a:tr>
              <a:tr h="285752">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a:t>
                      </a:r>
                      <a:r>
                        <a:rPr lang="en-US" sz="1400" kern="100" dirty="0" err="1">
                          <a:solidFill>
                            <a:schemeClr val="dk1"/>
                          </a:solidFill>
                          <a:latin typeface="+mn-ea"/>
                          <a:ea typeface="+mn-ea"/>
                          <a:cs typeface="Times New Roman" panose="02020603050405020304"/>
                        </a:rPr>
                        <a:t>servlet</a:t>
                      </a:r>
                      <a:r>
                        <a:rPr lang="en-US" sz="1400" kern="100" dirty="0">
                          <a:solidFill>
                            <a:schemeClr val="dk1"/>
                          </a:solidFill>
                          <a:latin typeface="+mn-ea"/>
                          <a:ea typeface="+mn-ea"/>
                          <a:cs typeface="Times New Roman" panose="02020603050405020304"/>
                        </a:rPr>
                        <a:t>-class&gt;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类的全限定名，即：包名</a:t>
                      </a:r>
                      <a:r>
                        <a:rPr lang="en-US" sz="1400" kern="100" dirty="0">
                          <a:solidFill>
                            <a:schemeClr val="dk1"/>
                          </a:solidFill>
                          <a:latin typeface="+mn-ea"/>
                          <a:ea typeface="+mn-ea"/>
                          <a:cs typeface="Times New Roman" panose="02020603050405020304"/>
                        </a:rPr>
                        <a:t>.</a:t>
                      </a:r>
                      <a:r>
                        <a:rPr lang="zh-CN" sz="1400" kern="100" dirty="0">
                          <a:solidFill>
                            <a:schemeClr val="dk1"/>
                          </a:solidFill>
                          <a:latin typeface="+mn-ea"/>
                          <a:ea typeface="+mn-ea"/>
                          <a:cs typeface="Times New Roman" panose="02020603050405020304"/>
                        </a:rPr>
                        <a:t>类名</a:t>
                      </a:r>
                    </a:p>
                  </a:txBody>
                  <a:tcPr marL="68580" marR="68580" marT="0" marB="0"/>
                </a:tc>
                <a:extLst>
                  <a:ext uri="{0D108BD9-81ED-4DB2-BD59-A6C34878D82A}">
                    <a16:rowId xmlns:a16="http://schemas.microsoft.com/office/drawing/2014/main" val="10004"/>
                  </a:ext>
                </a:extLst>
              </a:tr>
              <a:tr h="204329">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&lt;init-param&gt;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endParaRPr lang="en-US"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初始化参数，等价于</a:t>
                      </a:r>
                      <a:r>
                        <a:rPr lang="en-US" sz="1400" kern="100" dirty="0">
                          <a:solidFill>
                            <a:schemeClr val="dk1"/>
                          </a:solidFill>
                          <a:latin typeface="+mn-ea"/>
                          <a:ea typeface="+mn-ea"/>
                          <a:cs typeface="Times New Roman" panose="02020603050405020304"/>
                        </a:rPr>
                        <a:t>@WebServlet</a:t>
                      </a:r>
                      <a:r>
                        <a:rPr lang="zh-CN" sz="1400" kern="100" dirty="0">
                          <a:solidFill>
                            <a:schemeClr val="dk1"/>
                          </a:solidFill>
                          <a:latin typeface="+mn-ea"/>
                          <a:ea typeface="+mn-ea"/>
                          <a:cs typeface="Times New Roman" panose="02020603050405020304"/>
                        </a:rPr>
                        <a:t>的</a:t>
                      </a:r>
                      <a:r>
                        <a:rPr lang="en-US" sz="1400" kern="100" dirty="0">
                          <a:solidFill>
                            <a:schemeClr val="dk1"/>
                          </a:solidFill>
                          <a:latin typeface="+mn-ea"/>
                          <a:ea typeface="+mn-ea"/>
                          <a:cs typeface="Times New Roman" panose="02020603050405020304"/>
                        </a:rPr>
                        <a:t>initParams</a:t>
                      </a:r>
                      <a:r>
                        <a:rPr lang="zh-CN" sz="1400" kern="100" dirty="0">
                          <a:solidFill>
                            <a:schemeClr val="dk1"/>
                          </a:solidFill>
                          <a:latin typeface="+mn-ea"/>
                          <a:ea typeface="+mn-ea"/>
                          <a:cs typeface="Times New Roman" panose="02020603050405020304"/>
                        </a:rPr>
                        <a:t>属性，若有多个参数可重复定义此元素。此元素为可选配置</a:t>
                      </a:r>
                    </a:p>
                  </a:txBody>
                  <a:tcPr marL="68580" marR="68580" marT="0" marB="0"/>
                </a:tc>
                <a:extLst>
                  <a:ext uri="{0D108BD9-81ED-4DB2-BD59-A6C34878D82A}">
                    <a16:rowId xmlns:a16="http://schemas.microsoft.com/office/drawing/2014/main" val="10005"/>
                  </a:ext>
                </a:extLst>
              </a:tr>
              <a:tr h="216222">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&lt;param-name&gt;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指定初始参数名</a:t>
                      </a:r>
                    </a:p>
                  </a:txBody>
                  <a:tcPr marL="68580" marR="68580" marT="0" marB="0"/>
                </a:tc>
                <a:extLst>
                  <a:ext uri="{0D108BD9-81ED-4DB2-BD59-A6C34878D82A}">
                    <a16:rowId xmlns:a16="http://schemas.microsoft.com/office/drawing/2014/main" val="10006"/>
                  </a:ext>
                </a:extLst>
              </a:tr>
              <a:tr h="21431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&lt;param-value&gt;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指定初始参数名对应的值</a:t>
                      </a:r>
                    </a:p>
                  </a:txBody>
                  <a:tcPr marL="68580" marR="68580" marT="0" marB="0"/>
                </a:tc>
                <a:extLst>
                  <a:ext uri="{0D108BD9-81ED-4DB2-BD59-A6C34878D82A}">
                    <a16:rowId xmlns:a16="http://schemas.microsoft.com/office/drawing/2014/main" val="10007"/>
                  </a:ext>
                </a:extLst>
              </a:tr>
              <a:tr h="21431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&lt;load-on-startup&gt;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int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的加载顺序，等价于</a:t>
                      </a:r>
                      <a:r>
                        <a:rPr lang="en-US" sz="1400" kern="100" dirty="0">
                          <a:solidFill>
                            <a:schemeClr val="dk1"/>
                          </a:solidFill>
                          <a:latin typeface="+mn-ea"/>
                          <a:ea typeface="+mn-ea"/>
                          <a:cs typeface="Times New Roman" panose="02020603050405020304"/>
                        </a:rPr>
                        <a:t>@WebServlet</a:t>
                      </a:r>
                      <a:r>
                        <a:rPr lang="zh-CN" sz="1400" kern="100" dirty="0">
                          <a:solidFill>
                            <a:schemeClr val="dk1"/>
                          </a:solidFill>
                          <a:latin typeface="+mn-ea"/>
                          <a:ea typeface="+mn-ea"/>
                          <a:cs typeface="Times New Roman" panose="02020603050405020304"/>
                        </a:rPr>
                        <a:t>的</a:t>
                      </a:r>
                      <a:r>
                        <a:rPr lang="en-US" sz="1400" kern="100" dirty="0" err="1">
                          <a:solidFill>
                            <a:schemeClr val="dk1"/>
                          </a:solidFill>
                          <a:latin typeface="+mn-ea"/>
                          <a:ea typeface="+mn-ea"/>
                          <a:cs typeface="Times New Roman" panose="02020603050405020304"/>
                        </a:rPr>
                        <a:t>loadOnStartup</a:t>
                      </a:r>
                      <a:r>
                        <a:rPr lang="zh-CN" sz="1400" kern="100" dirty="0">
                          <a:solidFill>
                            <a:schemeClr val="dk1"/>
                          </a:solidFill>
                          <a:latin typeface="+mn-ea"/>
                          <a:ea typeface="+mn-ea"/>
                          <a:cs typeface="Times New Roman" panose="02020603050405020304"/>
                        </a:rPr>
                        <a:t>属性</a:t>
                      </a:r>
                    </a:p>
                  </a:txBody>
                  <a:tcPr marL="68580" marR="68580" marT="0" marB="0"/>
                </a:tc>
                <a:extLst>
                  <a:ext uri="{0D108BD9-81ED-4DB2-BD59-A6C34878D82A}">
                    <a16:rowId xmlns:a16="http://schemas.microsoft.com/office/drawing/2014/main" val="10008"/>
                  </a:ext>
                </a:extLst>
              </a:tr>
              <a:tr h="390190">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&lt;async-supported&gt;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boolean</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是否支持异步操作模式，默认为</a:t>
                      </a:r>
                      <a:r>
                        <a:rPr lang="en-US" sz="1400" kern="100" dirty="0">
                          <a:solidFill>
                            <a:schemeClr val="dk1"/>
                          </a:solidFill>
                          <a:latin typeface="+mn-ea"/>
                          <a:ea typeface="+mn-ea"/>
                          <a:cs typeface="Times New Roman" panose="02020603050405020304"/>
                        </a:rPr>
                        <a:t>false</a:t>
                      </a:r>
                      <a:r>
                        <a:rPr lang="zh-CN" sz="1400" kern="100" dirty="0">
                          <a:solidFill>
                            <a:schemeClr val="dk1"/>
                          </a:solidFill>
                          <a:latin typeface="+mn-ea"/>
                          <a:ea typeface="+mn-ea"/>
                          <a:cs typeface="Times New Roman" panose="02020603050405020304"/>
                        </a:rPr>
                        <a:t>，等价于</a:t>
                      </a:r>
                      <a:r>
                        <a:rPr lang="en-US" sz="1400" kern="100" dirty="0">
                          <a:solidFill>
                            <a:schemeClr val="dk1"/>
                          </a:solidFill>
                          <a:latin typeface="+mn-ea"/>
                          <a:ea typeface="+mn-ea"/>
                          <a:cs typeface="Times New Roman" panose="02020603050405020304"/>
                        </a:rPr>
                        <a:t>@</a:t>
                      </a:r>
                      <a:r>
                        <a:rPr lang="en-US" sz="1400" kern="100" dirty="0" err="1">
                          <a:solidFill>
                            <a:schemeClr val="dk1"/>
                          </a:solidFill>
                          <a:latin typeface="+mn-ea"/>
                          <a:ea typeface="+mn-ea"/>
                          <a:cs typeface="Times New Roman" panose="02020603050405020304"/>
                        </a:rPr>
                        <a:t>WebServlet</a:t>
                      </a:r>
                      <a:r>
                        <a:rPr lang="zh-CN" sz="1400" kern="100" dirty="0">
                          <a:solidFill>
                            <a:schemeClr val="dk1"/>
                          </a:solidFill>
                          <a:latin typeface="+mn-ea"/>
                          <a:ea typeface="+mn-ea"/>
                          <a:cs typeface="Times New Roman" panose="02020603050405020304"/>
                        </a:rPr>
                        <a:t>的</a:t>
                      </a:r>
                      <a:r>
                        <a:rPr lang="en-US" sz="1400" kern="100" dirty="0" err="1">
                          <a:solidFill>
                            <a:schemeClr val="dk1"/>
                          </a:solidFill>
                          <a:latin typeface="+mn-ea"/>
                          <a:ea typeface="+mn-ea"/>
                          <a:cs typeface="Times New Roman" panose="02020603050405020304"/>
                        </a:rPr>
                        <a:t>asyncSupported</a:t>
                      </a:r>
                      <a:r>
                        <a:rPr lang="zh-CN" sz="1400" kern="100" dirty="0">
                          <a:solidFill>
                            <a:schemeClr val="dk1"/>
                          </a:solidFill>
                          <a:latin typeface="+mn-ea"/>
                          <a:ea typeface="+mn-ea"/>
                          <a:cs typeface="Times New Roman" panose="02020603050405020304"/>
                        </a:rPr>
                        <a:t>属性</a:t>
                      </a: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3714776"/>
          </a:xfrm>
        </p:spPr>
        <p:txBody>
          <a:bodyPr/>
          <a:lstStyle/>
          <a:p>
            <a:r>
              <a:rPr dirty="0"/>
              <a:t>web.xml</a:t>
            </a:r>
            <a:r>
              <a:rPr lang="zh-CN" altLang="en-US" dirty="0"/>
              <a:t>中</a:t>
            </a:r>
            <a:r>
              <a:rPr dirty="0"/>
              <a:t>"&lt;servlet-mapping&gt; &lt;/servlet-mapping&gt;</a:t>
            </a:r>
            <a:r>
              <a:rPr lang="zh-CN" dirty="0"/>
              <a:t>”元素用于指定</a:t>
            </a:r>
            <a:r>
              <a:rPr dirty="0"/>
              <a:t>Servlet</a:t>
            </a:r>
            <a:r>
              <a:rPr lang="zh-CN" dirty="0"/>
              <a:t>的</a:t>
            </a:r>
            <a:r>
              <a:rPr dirty="0"/>
              <a:t>URL</a:t>
            </a:r>
            <a:r>
              <a:rPr lang="zh-CN" dirty="0"/>
              <a:t>映射</a:t>
            </a:r>
            <a:r>
              <a:rPr lang="zh-CN" altLang="en-US" dirty="0"/>
              <a:t>，</a:t>
            </a:r>
            <a:r>
              <a:rPr lang="zh-CN" dirty="0"/>
              <a:t>其子元素及其描述</a:t>
            </a:r>
            <a:r>
              <a:rPr lang="zh-CN" altLang="en-US" dirty="0"/>
              <a:t>如下表：</a:t>
            </a:r>
          </a:p>
          <a:p>
            <a:endParaRPr lang="zh-CN" altLang="en-US" dirty="0"/>
          </a:p>
        </p:txBody>
      </p:sp>
      <p:sp>
        <p:nvSpPr>
          <p:cNvPr id="4" name="标题 3"/>
          <p:cNvSpPr>
            <a:spLocks noGrp="1"/>
          </p:cNvSpPr>
          <p:nvPr>
            <p:ph type="title"/>
          </p:nvPr>
        </p:nvSpPr>
        <p:spPr>
          <a:xfrm>
            <a:off x="611560" y="809611"/>
            <a:ext cx="3312368" cy="547687"/>
          </a:xfrm>
        </p:spPr>
        <p:txBody>
          <a:bodyPr/>
          <a:lstStyle/>
          <a:p>
            <a:pPr algn="l"/>
            <a:r>
              <a:rPr lang="en-US" altLang="zh-CN" dirty="0"/>
              <a:t>Servlet</a:t>
            </a:r>
            <a:r>
              <a:rPr dirty="0"/>
              <a:t>的声明配置</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2725338556"/>
              </p:ext>
            </p:extLst>
          </p:nvPr>
        </p:nvGraphicFramePr>
        <p:xfrm>
          <a:off x="642910" y="2571744"/>
          <a:ext cx="8143932" cy="1263974"/>
        </p:xfrm>
        <a:graphic>
          <a:graphicData uri="http://schemas.openxmlformats.org/drawingml/2006/table">
            <a:tbl>
              <a:tblPr firstRow="1" bandRow="1">
                <a:tableStyleId>{5C22544A-7EE6-4342-B048-85BDC9FD1C3A}</a:tableStyleId>
              </a:tblPr>
              <a:tblGrid>
                <a:gridCol w="1500198">
                  <a:extLst>
                    <a:ext uri="{9D8B030D-6E8A-4147-A177-3AD203B41FA5}">
                      <a16:colId xmlns:a16="http://schemas.microsoft.com/office/drawing/2014/main" val="20000"/>
                    </a:ext>
                  </a:extLst>
                </a:gridCol>
                <a:gridCol w="714380">
                  <a:extLst>
                    <a:ext uri="{9D8B030D-6E8A-4147-A177-3AD203B41FA5}">
                      <a16:colId xmlns:a16="http://schemas.microsoft.com/office/drawing/2014/main" val="20001"/>
                    </a:ext>
                  </a:extLst>
                </a:gridCol>
                <a:gridCol w="5929354">
                  <a:extLst>
                    <a:ext uri="{9D8B030D-6E8A-4147-A177-3AD203B41FA5}">
                      <a16:colId xmlns:a16="http://schemas.microsoft.com/office/drawing/2014/main" val="20002"/>
                    </a:ext>
                  </a:extLst>
                </a:gridCol>
              </a:tblGrid>
              <a:tr h="321088">
                <a:tc>
                  <a:txBody>
                    <a:bodyPr/>
                    <a:lstStyle/>
                    <a:p>
                      <a:r>
                        <a:rPr lang="zh-CN" altLang="en-US" sz="1600" dirty="0">
                          <a:latin typeface="+mj-ea"/>
                          <a:ea typeface="+mj-ea"/>
                        </a:rPr>
                        <a:t>属性名</a:t>
                      </a:r>
                    </a:p>
                  </a:txBody>
                  <a:tcPr/>
                </a:tc>
                <a:tc>
                  <a:txBody>
                    <a:bodyPr/>
                    <a:lstStyle/>
                    <a:p>
                      <a:r>
                        <a:rPr lang="zh-CN" altLang="en-US" sz="1600" dirty="0">
                          <a:latin typeface="+mj-ea"/>
                          <a:ea typeface="+mj-ea"/>
                        </a:rPr>
                        <a:t>类型</a:t>
                      </a:r>
                    </a:p>
                  </a:txBody>
                  <a:tcPr/>
                </a:tc>
                <a:tc>
                  <a:txBody>
                    <a:bodyPr/>
                    <a:lstStyle/>
                    <a:p>
                      <a:r>
                        <a:rPr lang="zh-CN" altLang="en-US" sz="1600" dirty="0">
                          <a:latin typeface="+mj-ea"/>
                          <a:ea typeface="+mj-ea"/>
                        </a:rPr>
                        <a:t>描述</a:t>
                      </a:r>
                    </a:p>
                  </a:txBody>
                  <a:tcPr/>
                </a:tc>
                <a:extLst>
                  <a:ext uri="{0D108BD9-81ED-4DB2-BD59-A6C34878D82A}">
                    <a16:rowId xmlns:a16="http://schemas.microsoft.com/office/drawing/2014/main" val="10000"/>
                  </a:ext>
                </a:extLst>
              </a:tr>
              <a:tr h="26414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a:t>
                      </a:r>
                      <a:r>
                        <a:rPr lang="en-US" sz="1400" kern="100" dirty="0" err="1">
                          <a:solidFill>
                            <a:schemeClr val="dk1"/>
                          </a:solidFill>
                          <a:latin typeface="+mn-ea"/>
                          <a:ea typeface="+mn-ea"/>
                          <a:cs typeface="Times New Roman" panose="02020603050405020304"/>
                        </a:rPr>
                        <a:t>servlet</a:t>
                      </a:r>
                      <a:r>
                        <a:rPr lang="en-US" sz="1400" kern="100" dirty="0">
                          <a:solidFill>
                            <a:schemeClr val="dk1"/>
                          </a:solidFill>
                          <a:latin typeface="+mn-ea"/>
                          <a:ea typeface="+mn-ea"/>
                          <a:cs typeface="Times New Roman" panose="02020603050405020304"/>
                        </a:rPr>
                        <a:t>-name&gt;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用来指定要映射的</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名称，要与</a:t>
                      </a:r>
                      <a:r>
                        <a:rPr lang="en-US" sz="1400" kern="100" dirty="0">
                          <a:solidFill>
                            <a:schemeClr val="dk1"/>
                          </a:solidFill>
                          <a:latin typeface="+mn-ea"/>
                          <a:ea typeface="+mn-ea"/>
                          <a:cs typeface="Times New Roman" panose="02020603050405020304"/>
                        </a:rPr>
                        <a:t>&lt;</a:t>
                      </a:r>
                      <a:r>
                        <a:rPr lang="en-US" sz="1400" kern="100" dirty="0" err="1">
                          <a:solidFill>
                            <a:schemeClr val="dk1"/>
                          </a:solidFill>
                          <a:latin typeface="+mn-ea"/>
                          <a:ea typeface="+mn-ea"/>
                          <a:cs typeface="Times New Roman" panose="02020603050405020304"/>
                        </a:rPr>
                        <a:t>servlet</a:t>
                      </a:r>
                      <a:r>
                        <a:rPr lang="en-US" sz="1400" kern="100" dirty="0">
                          <a:solidFill>
                            <a:schemeClr val="dk1"/>
                          </a:solidFill>
                          <a:latin typeface="+mn-ea"/>
                          <a:ea typeface="+mn-ea"/>
                          <a:cs typeface="Times New Roman" panose="02020603050405020304"/>
                        </a:rPr>
                        <a:t>&gt;</a:t>
                      </a:r>
                      <a:r>
                        <a:rPr lang="zh-CN" sz="1400" kern="100" dirty="0">
                          <a:solidFill>
                            <a:schemeClr val="dk1"/>
                          </a:solidFill>
                          <a:latin typeface="+mn-ea"/>
                          <a:ea typeface="+mn-ea"/>
                          <a:cs typeface="Times New Roman" panose="02020603050405020304"/>
                        </a:rPr>
                        <a:t>声明中的</a:t>
                      </a:r>
                      <a:r>
                        <a:rPr lang="en-US" sz="1400" kern="100" dirty="0">
                          <a:solidFill>
                            <a:schemeClr val="dk1"/>
                          </a:solidFill>
                          <a:latin typeface="+mn-ea"/>
                          <a:ea typeface="+mn-ea"/>
                          <a:cs typeface="Times New Roman" panose="02020603050405020304"/>
                        </a:rPr>
                        <a:t>&lt;servlet-name&gt;</a:t>
                      </a:r>
                      <a:r>
                        <a:rPr lang="zh-CN" sz="1400" kern="100" dirty="0">
                          <a:solidFill>
                            <a:schemeClr val="dk1"/>
                          </a:solidFill>
                          <a:latin typeface="+mn-ea"/>
                          <a:ea typeface="+mn-ea"/>
                          <a:cs typeface="Times New Roman" panose="02020603050405020304"/>
                        </a:rPr>
                        <a:t>值一致</a:t>
                      </a:r>
                    </a:p>
                  </a:txBody>
                  <a:tcPr marL="68580" marR="68580" marT="0" marB="0"/>
                </a:tc>
                <a:extLst>
                  <a:ext uri="{0D108BD9-81ED-4DB2-BD59-A6C34878D82A}">
                    <a16:rowId xmlns:a16="http://schemas.microsoft.com/office/drawing/2014/main" val="10001"/>
                  </a:ext>
                </a:extLst>
              </a:tr>
              <a:tr h="501974">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&lt;url-pattern&gt;</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en-US" sz="1400" kern="100" dirty="0">
                          <a:solidFill>
                            <a:schemeClr val="dk1"/>
                          </a:solidFill>
                          <a:latin typeface="+mn-ea"/>
                          <a:ea typeface="+mn-ea"/>
                          <a:cs typeface="Times New Roman" panose="02020603050405020304"/>
                        </a:rPr>
                        <a:t>String</a:t>
                      </a:r>
                      <a:endParaRPr lang="zh-CN" sz="1400" kern="100" dirty="0">
                        <a:solidFill>
                          <a:schemeClr val="dk1"/>
                        </a:solidFill>
                        <a:latin typeface="+mn-ea"/>
                        <a:ea typeface="+mn-ea"/>
                        <a:cs typeface="Times New Roman" panose="02020603050405020304"/>
                      </a:endParaRPr>
                    </a:p>
                  </a:txBody>
                  <a:tcPr marL="68580" marR="68580" marT="0" marB="0"/>
                </a:tc>
                <a:tc>
                  <a:txBody>
                    <a:bodyPr/>
                    <a:lstStyle/>
                    <a:p>
                      <a:pPr marL="0" algn="just" defTabSz="914400" rtl="0" eaLnBrk="1" latinLnBrk="0" hangingPunct="1">
                        <a:spcAft>
                          <a:spcPts val="0"/>
                        </a:spcAft>
                      </a:pPr>
                      <a:r>
                        <a:rPr lang="zh-CN" sz="1400" kern="100" dirty="0">
                          <a:solidFill>
                            <a:schemeClr val="dk1"/>
                          </a:solidFill>
                          <a:latin typeface="+mn-ea"/>
                          <a:ea typeface="+mn-ea"/>
                          <a:cs typeface="Times New Roman" panose="02020603050405020304"/>
                        </a:rPr>
                        <a:t>指定</a:t>
                      </a:r>
                      <a:r>
                        <a:rPr lang="en-US" sz="1400" kern="100" dirty="0">
                          <a:solidFill>
                            <a:schemeClr val="dk1"/>
                          </a:solidFill>
                          <a:latin typeface="+mn-ea"/>
                          <a:ea typeface="+mn-ea"/>
                          <a:cs typeface="Times New Roman" panose="02020603050405020304"/>
                        </a:rPr>
                        <a:t>Servlet</a:t>
                      </a:r>
                      <a:r>
                        <a:rPr lang="zh-CN" sz="1400" kern="100" dirty="0">
                          <a:solidFill>
                            <a:schemeClr val="dk1"/>
                          </a:solidFill>
                          <a:latin typeface="+mn-ea"/>
                          <a:ea typeface="+mn-ea"/>
                          <a:cs typeface="Times New Roman" panose="02020603050405020304"/>
                        </a:rPr>
                        <a:t>的</a:t>
                      </a:r>
                      <a:r>
                        <a:rPr lang="en-US" sz="1400" kern="100" dirty="0">
                          <a:solidFill>
                            <a:schemeClr val="dk1"/>
                          </a:solidFill>
                          <a:latin typeface="+mn-ea"/>
                          <a:ea typeface="+mn-ea"/>
                          <a:cs typeface="Times New Roman" panose="02020603050405020304"/>
                        </a:rPr>
                        <a:t>URL</a:t>
                      </a:r>
                      <a:r>
                        <a:rPr lang="zh-CN" sz="1400" kern="100" dirty="0">
                          <a:solidFill>
                            <a:schemeClr val="dk1"/>
                          </a:solidFill>
                          <a:latin typeface="+mn-ea"/>
                          <a:ea typeface="+mn-ea"/>
                          <a:cs typeface="Times New Roman" panose="02020603050405020304"/>
                        </a:rPr>
                        <a:t>匹配模式，等价于</a:t>
                      </a:r>
                      <a:r>
                        <a:rPr lang="en-US" sz="1400" kern="100" dirty="0">
                          <a:solidFill>
                            <a:schemeClr val="dk1"/>
                          </a:solidFill>
                          <a:latin typeface="+mn-ea"/>
                          <a:ea typeface="+mn-ea"/>
                          <a:cs typeface="Times New Roman" panose="02020603050405020304"/>
                        </a:rPr>
                        <a:t>@</a:t>
                      </a:r>
                      <a:r>
                        <a:rPr lang="en-US" sz="1400" kern="100" dirty="0" err="1">
                          <a:solidFill>
                            <a:schemeClr val="dk1"/>
                          </a:solidFill>
                          <a:latin typeface="+mn-ea"/>
                          <a:ea typeface="+mn-ea"/>
                          <a:cs typeface="Times New Roman" panose="02020603050405020304"/>
                        </a:rPr>
                        <a:t>WebServlet</a:t>
                      </a:r>
                      <a:r>
                        <a:rPr lang="zh-CN" sz="1400" kern="100" dirty="0">
                          <a:solidFill>
                            <a:schemeClr val="dk1"/>
                          </a:solidFill>
                          <a:latin typeface="+mn-ea"/>
                          <a:ea typeface="+mn-ea"/>
                          <a:cs typeface="Times New Roman" panose="02020603050405020304"/>
                        </a:rPr>
                        <a:t>的</a:t>
                      </a:r>
                      <a:r>
                        <a:rPr lang="en-US" sz="1400" kern="100" dirty="0" err="1">
                          <a:solidFill>
                            <a:schemeClr val="dk1"/>
                          </a:solidFill>
                          <a:latin typeface="+mn-ea"/>
                          <a:ea typeface="+mn-ea"/>
                          <a:cs typeface="Times New Roman" panose="02020603050405020304"/>
                        </a:rPr>
                        <a:t>urlPattern</a:t>
                      </a:r>
                      <a:r>
                        <a:rPr lang="en-US" sz="1400" kern="100" dirty="0" err="1">
                          <a:solidFill>
                            <a:srgbClr val="FF0000"/>
                          </a:solidFill>
                          <a:latin typeface="+mn-ea"/>
                          <a:ea typeface="+mn-ea"/>
                          <a:cs typeface="Times New Roman" panose="02020603050405020304"/>
                        </a:rPr>
                        <a:t>s</a:t>
                      </a:r>
                      <a:r>
                        <a:rPr lang="zh-CN" sz="1400" kern="100" dirty="0">
                          <a:solidFill>
                            <a:schemeClr val="dk1"/>
                          </a:solidFill>
                          <a:latin typeface="+mn-ea"/>
                          <a:ea typeface="+mn-ea"/>
                          <a:cs typeface="Times New Roman" panose="02020603050405020304"/>
                        </a:rPr>
                        <a:t>属性或</a:t>
                      </a:r>
                      <a:r>
                        <a:rPr lang="en-US" sz="1400" kern="100" dirty="0">
                          <a:solidFill>
                            <a:schemeClr val="dk1"/>
                          </a:solidFill>
                          <a:latin typeface="+mn-ea"/>
                          <a:ea typeface="+mn-ea"/>
                          <a:cs typeface="Times New Roman" panose="02020603050405020304"/>
                        </a:rPr>
                        <a:t>value</a:t>
                      </a:r>
                      <a:r>
                        <a:rPr lang="zh-CN" sz="1400" kern="100" dirty="0">
                          <a:solidFill>
                            <a:schemeClr val="dk1"/>
                          </a:solidFill>
                          <a:latin typeface="+mn-ea"/>
                          <a:ea typeface="+mn-ea"/>
                          <a:cs typeface="Times New Roman" panose="02020603050405020304"/>
                        </a:rPr>
                        <a:t>属性</a:t>
                      </a: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23528" y="1412776"/>
            <a:ext cx="8280920" cy="4968552"/>
          </a:xfrm>
        </p:spPr>
        <p:txBody>
          <a:bodyPr>
            <a:normAutofit/>
          </a:bodyPr>
          <a:lstStyle/>
          <a:p>
            <a:r>
              <a:rPr lang="zh-CN" altLang="en-US" sz="2200" dirty="0"/>
              <a:t>在动态网站技术发展初期，为替代笨拙的</a:t>
            </a:r>
            <a:r>
              <a:rPr lang="en-US" altLang="zh-CN" sz="2200" dirty="0"/>
              <a:t>CGI</a:t>
            </a:r>
            <a:r>
              <a:rPr lang="zh-CN" altLang="en-US" sz="2200" dirty="0"/>
              <a:t>（通用网关接口）技术，</a:t>
            </a:r>
            <a:r>
              <a:rPr lang="en-US" altLang="zh-CN" sz="2200" dirty="0"/>
              <a:t>Sun</a:t>
            </a:r>
            <a:r>
              <a:rPr lang="zh-CN" altLang="en-US" sz="2200" dirty="0"/>
              <a:t>公司在指定</a:t>
            </a:r>
            <a:r>
              <a:rPr lang="en-US" altLang="zh-CN" sz="2200" dirty="0"/>
              <a:t>Java EE</a:t>
            </a:r>
            <a:r>
              <a:rPr lang="zh-CN" altLang="en-US" sz="2200" dirty="0"/>
              <a:t>规范时引入</a:t>
            </a:r>
            <a:r>
              <a:rPr lang="en-US" altLang="zh-CN" sz="2200" dirty="0"/>
              <a:t>Servlet</a:t>
            </a:r>
            <a:r>
              <a:rPr lang="zh-CN" altLang="en-US" sz="2200" dirty="0"/>
              <a:t>，实现了基于</a:t>
            </a:r>
            <a:r>
              <a:rPr lang="en-US" altLang="zh-CN" sz="2200" dirty="0"/>
              <a:t>Java</a:t>
            </a:r>
            <a:r>
              <a:rPr lang="zh-CN" altLang="en-US" sz="2200" dirty="0"/>
              <a:t>语言的动态</a:t>
            </a:r>
            <a:r>
              <a:rPr lang="en-US" altLang="zh-CN" sz="2200" dirty="0"/>
              <a:t>Web</a:t>
            </a:r>
            <a:r>
              <a:rPr lang="zh-CN" altLang="en-US" sz="2200" dirty="0"/>
              <a:t>技术，奠定了</a:t>
            </a:r>
            <a:r>
              <a:rPr lang="en-US" altLang="zh-CN" sz="2200" dirty="0"/>
              <a:t>Java EE</a:t>
            </a:r>
            <a:r>
              <a:rPr lang="zh-CN" altLang="en-US" sz="2200" dirty="0"/>
              <a:t>的基础，使动态</a:t>
            </a:r>
            <a:r>
              <a:rPr lang="en-US" altLang="zh-CN" sz="2200" dirty="0"/>
              <a:t>Web</a:t>
            </a:r>
            <a:r>
              <a:rPr lang="zh-CN" altLang="en-US" sz="2200" dirty="0"/>
              <a:t>开发技术达到了一个新的境界。</a:t>
            </a:r>
            <a:endParaRPr lang="en-US" altLang="zh-CN" sz="2200" dirty="0"/>
          </a:p>
          <a:p>
            <a:r>
              <a:rPr lang="zh-CN" altLang="en-US" sz="2200" dirty="0"/>
              <a:t>如今，</a:t>
            </a:r>
            <a:r>
              <a:rPr lang="en-US" altLang="zh-CN" sz="2200" dirty="0"/>
              <a:t>Servlet</a:t>
            </a:r>
            <a:r>
              <a:rPr lang="zh-CN" altLang="en-US" sz="2200" dirty="0"/>
              <a:t>在普遍使用的</a:t>
            </a:r>
            <a:r>
              <a:rPr lang="en-US" altLang="zh-CN" sz="2200" dirty="0">
                <a:solidFill>
                  <a:srgbClr val="FF0000"/>
                </a:solidFill>
              </a:rPr>
              <a:t>MVC</a:t>
            </a:r>
            <a:r>
              <a:rPr lang="zh-CN" altLang="en-US" sz="2200" dirty="0">
                <a:solidFill>
                  <a:srgbClr val="FF0000"/>
                </a:solidFill>
              </a:rPr>
              <a:t>模式</a:t>
            </a:r>
            <a:r>
              <a:rPr lang="zh-CN" altLang="en-US" sz="2200" dirty="0"/>
              <a:t>的</a:t>
            </a:r>
            <a:r>
              <a:rPr lang="en-US" altLang="zh-CN" sz="2200" dirty="0"/>
              <a:t>Web</a:t>
            </a:r>
            <a:r>
              <a:rPr lang="zh-CN" altLang="en-US" sz="2200" dirty="0"/>
              <a:t>开发中仍占据了重要地位，目前流行的</a:t>
            </a:r>
            <a:r>
              <a:rPr lang="en-US" altLang="zh-CN" sz="2200" dirty="0"/>
              <a:t>Web</a:t>
            </a:r>
            <a:r>
              <a:rPr lang="zh-CN" altLang="en-US" sz="2200" dirty="0"/>
              <a:t>框架基本上都基于</a:t>
            </a:r>
            <a:r>
              <a:rPr lang="en-US" altLang="zh-CN" sz="2200" dirty="0"/>
              <a:t>Servlet</a:t>
            </a:r>
            <a:r>
              <a:rPr lang="zh-CN" altLang="en-US" sz="2200" dirty="0"/>
              <a:t>技术，如</a:t>
            </a:r>
            <a:r>
              <a:rPr lang="en-US" altLang="zh-CN" sz="2200" dirty="0" err="1"/>
              <a:t>Structs</a:t>
            </a:r>
            <a:r>
              <a:rPr lang="zh-CN" altLang="en-US" sz="2200" dirty="0"/>
              <a:t>，</a:t>
            </a:r>
            <a:r>
              <a:rPr lang="en-US" altLang="zh-CN" sz="2200" dirty="0"/>
              <a:t>Spring MVC</a:t>
            </a:r>
            <a:r>
              <a:rPr lang="zh-CN" altLang="en-US" sz="2200" dirty="0"/>
              <a:t>等。</a:t>
            </a:r>
            <a:r>
              <a:rPr lang="zh-CN" altLang="en-US" sz="2200" dirty="0">
                <a:solidFill>
                  <a:srgbClr val="FF0000"/>
                </a:solidFill>
              </a:rPr>
              <a:t>只有掌握了</a:t>
            </a:r>
            <a:r>
              <a:rPr lang="en-US" altLang="zh-CN" sz="2200" dirty="0">
                <a:solidFill>
                  <a:srgbClr val="FF0000"/>
                </a:solidFill>
              </a:rPr>
              <a:t>Servlet</a:t>
            </a:r>
            <a:r>
              <a:rPr lang="zh-CN" altLang="en-US" sz="2200" dirty="0"/>
              <a:t>，才能真正掌握</a:t>
            </a:r>
            <a:r>
              <a:rPr lang="en-US" altLang="zh-CN" sz="2200" dirty="0"/>
              <a:t>Java Web</a:t>
            </a:r>
            <a:r>
              <a:rPr lang="zh-CN" altLang="en-US" sz="2200" dirty="0"/>
              <a:t>编程的核心和精髓。</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5</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8.1.1  Servlet</a:t>
            </a:r>
            <a:r>
              <a:rPr lang="zh-CN" altLang="en-US" dirty="0"/>
              <a:t>介绍</a:t>
            </a:r>
          </a:p>
        </p:txBody>
      </p:sp>
    </p:spTree>
    <p:extLst>
      <p:ext uri="{BB962C8B-B14F-4D97-AF65-F5344CB8AC3E}">
        <p14:creationId xmlns:p14="http://schemas.microsoft.com/office/powerpoint/2010/main" val="2776202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142984"/>
            <a:ext cx="7776864" cy="5238344"/>
          </a:xfrm>
        </p:spPr>
        <p:txBody>
          <a:bodyPr>
            <a:normAutofit/>
          </a:bodyPr>
          <a:lstStyle/>
          <a:p>
            <a:pPr marL="514350" indent="-514350">
              <a:lnSpc>
                <a:spcPct val="150000"/>
              </a:lnSpc>
              <a:buFont typeface="+mj-lt"/>
              <a:buAutoNum type="arabicPeriod"/>
            </a:pPr>
            <a:r>
              <a:rPr lang="zh-CN" altLang="en-US" sz="2400" dirty="0">
                <a:solidFill>
                  <a:srgbClr val="0000FF"/>
                </a:solidFill>
              </a:rPr>
              <a:t>直接访问</a:t>
            </a:r>
            <a:r>
              <a:rPr lang="en-US" altLang="zh-CN" sz="2400" dirty="0">
                <a:solidFill>
                  <a:srgbClr val="0000FF"/>
                </a:solidFill>
              </a:rPr>
              <a:t>Servlet</a:t>
            </a:r>
          </a:p>
          <a:p>
            <a:pPr marL="514350" indent="-514350">
              <a:buFont typeface="+mj-lt"/>
              <a:buAutoNum type="arabicPeriod"/>
            </a:pPr>
            <a:r>
              <a:rPr lang="zh-CN" altLang="en-US" sz="2400" dirty="0">
                <a:solidFill>
                  <a:srgbClr val="0000FF"/>
                </a:solidFill>
              </a:rPr>
              <a:t>通过超链接访问</a:t>
            </a:r>
            <a:r>
              <a:rPr lang="en-US" altLang="zh-CN" sz="2400" dirty="0">
                <a:solidFill>
                  <a:srgbClr val="0000FF"/>
                </a:solidFill>
              </a:rPr>
              <a:t>Servlet  &lt;a </a:t>
            </a:r>
            <a:r>
              <a:rPr lang="en-US" altLang="zh-CN" sz="2400" dirty="0" err="1">
                <a:solidFill>
                  <a:srgbClr val="0000FF"/>
                </a:solidFill>
              </a:rPr>
              <a:t>href</a:t>
            </a:r>
            <a:r>
              <a:rPr lang="en-US" altLang="zh-CN" sz="2400" dirty="0">
                <a:solidFill>
                  <a:srgbClr val="0000FF"/>
                </a:solidFill>
              </a:rPr>
              <a:t>=</a:t>
            </a:r>
            <a:r>
              <a:rPr lang="zh-CN" altLang="en-US" sz="2400" dirty="0">
                <a:solidFill>
                  <a:srgbClr val="FF0000"/>
                </a:solidFill>
              </a:rPr>
              <a:t>“</a:t>
            </a:r>
            <a:r>
              <a:rPr lang="en-US" altLang="zh-CN" sz="2400" dirty="0" err="1">
                <a:solidFill>
                  <a:srgbClr val="0000FF"/>
                </a:solidFill>
              </a:rPr>
              <a:t>Aservlet?name</a:t>
            </a:r>
            <a:r>
              <a:rPr lang="en-US" altLang="zh-CN" sz="2400" dirty="0">
                <a:solidFill>
                  <a:srgbClr val="0000FF"/>
                </a:solidFill>
              </a:rPr>
              <a:t>=</a:t>
            </a:r>
            <a:r>
              <a:rPr lang="en-US" altLang="zh-CN" sz="2400" dirty="0" err="1">
                <a:solidFill>
                  <a:srgbClr val="0000FF"/>
                </a:solidFill>
              </a:rPr>
              <a:t>zhangsan</a:t>
            </a:r>
            <a:r>
              <a:rPr lang="zh-CN" altLang="en-US" sz="2400" dirty="0">
                <a:solidFill>
                  <a:srgbClr val="0000FF"/>
                </a:solidFill>
              </a:rPr>
              <a:t>”</a:t>
            </a:r>
            <a:endParaRPr lang="en-US" altLang="zh-CN" sz="2400" dirty="0">
              <a:solidFill>
                <a:srgbClr val="0000FF"/>
              </a:solidFill>
            </a:endParaRPr>
          </a:p>
          <a:p>
            <a:pPr marL="514350" indent="-514350">
              <a:buFont typeface="+mj-lt"/>
              <a:buAutoNum type="arabicPeriod"/>
            </a:pPr>
            <a:r>
              <a:rPr lang="zh-CN" altLang="en-US" sz="2400" dirty="0">
                <a:solidFill>
                  <a:srgbClr val="0000FF"/>
                </a:solidFill>
              </a:rPr>
              <a:t>通过表单向</a:t>
            </a:r>
            <a:r>
              <a:rPr lang="en-US" altLang="zh-CN" sz="2400" dirty="0">
                <a:solidFill>
                  <a:srgbClr val="0000FF"/>
                </a:solidFill>
              </a:rPr>
              <a:t>Servlet</a:t>
            </a:r>
            <a:r>
              <a:rPr lang="zh-CN" altLang="en-US" sz="2400" dirty="0">
                <a:solidFill>
                  <a:srgbClr val="0000FF"/>
                </a:solidFill>
              </a:rPr>
              <a:t>提交数据</a:t>
            </a:r>
            <a:endParaRPr lang="en-US" altLang="zh-CN" sz="2400" dirty="0">
              <a:solidFill>
                <a:srgbClr val="0000FF"/>
              </a:solidFill>
            </a:endParaRPr>
          </a:p>
          <a:p>
            <a:endParaRPr lang="en-US" altLang="zh-CN" sz="2400" dirty="0">
              <a:solidFill>
                <a:srgbClr val="C00000"/>
              </a:solidFill>
            </a:endParaRPr>
          </a:p>
          <a:p>
            <a:pPr>
              <a:lnSpc>
                <a:spcPct val="150000"/>
              </a:lnSpc>
            </a:pPr>
            <a:endParaRPr lang="en-US" altLang="zh-CN" sz="2400" dirty="0">
              <a:solidFill>
                <a:srgbClr val="C00000"/>
              </a:solidFill>
            </a:endParaRPr>
          </a:p>
          <a:p>
            <a:pPr>
              <a:lnSpc>
                <a:spcPct val="130000"/>
              </a:lnSpc>
              <a:buFont typeface="Wingdings" pitchFamily="2" charset="2"/>
              <a:buChar char="l"/>
            </a:pPr>
            <a:endParaRPr lang="zh-CN" altLang="en-US" dirty="0">
              <a:ea typeface="黑体" pitchFamily="49" charset="-122"/>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50</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latin typeface="Yu Gothic UI Semibold" panose="020B0700000000000000" pitchFamily="34" charset="-128"/>
                <a:ea typeface="Yu Gothic UI Semibold" panose="020B0700000000000000" pitchFamily="34" charset="-128"/>
              </a:rPr>
              <a:t>8.3.3  Servlet</a:t>
            </a:r>
            <a:r>
              <a:rPr lang="zh-CN" altLang="en-US" dirty="0">
                <a:latin typeface="Yu Gothic UI Semibold" panose="020B0700000000000000" pitchFamily="34" charset="-128"/>
                <a:ea typeface="Yu Gothic UI Semibold" panose="020B0700000000000000" pitchFamily="34" charset="-128"/>
              </a:rPr>
              <a:t>的运行</a:t>
            </a:r>
          </a:p>
        </p:txBody>
      </p:sp>
    </p:spTree>
    <p:extLst>
      <p:ext uri="{BB962C8B-B14F-4D97-AF65-F5344CB8AC3E}">
        <p14:creationId xmlns:p14="http://schemas.microsoft.com/office/powerpoint/2010/main" val="628488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514350" indent="-514350">
              <a:lnSpc>
                <a:spcPct val="150000"/>
              </a:lnSpc>
              <a:buFont typeface="+mj-lt"/>
              <a:buAutoNum type="arabicPeriod"/>
            </a:pPr>
            <a:r>
              <a:rPr lang="zh-CN" altLang="en-US" sz="2400" dirty="0">
                <a:solidFill>
                  <a:srgbClr val="0000FF"/>
                </a:solidFill>
              </a:rPr>
              <a:t>直接访问</a:t>
            </a:r>
            <a:r>
              <a:rPr lang="en-US" altLang="zh-CN" sz="2400" dirty="0" err="1">
                <a:solidFill>
                  <a:srgbClr val="0000FF"/>
                </a:solidFill>
              </a:rPr>
              <a:t>Servlet</a:t>
            </a:r>
            <a:r>
              <a:rPr lang="zh-CN" altLang="en-US" sz="2400" dirty="0">
                <a:solidFill>
                  <a:srgbClr val="0000FF"/>
                </a:solidFill>
              </a:rPr>
              <a:t>：</a:t>
            </a:r>
            <a:endParaRPr lang="en-US" altLang="zh-CN" sz="2400" dirty="0">
              <a:solidFill>
                <a:srgbClr val="0000FF"/>
              </a:solidFill>
            </a:endParaRPr>
          </a:p>
          <a:p>
            <a:pPr algn="just">
              <a:lnSpc>
                <a:spcPct val="150000"/>
              </a:lnSpc>
            </a:pPr>
            <a:r>
              <a:rPr lang="zh-CN" altLang="en-US" sz="2400" dirty="0"/>
              <a:t>根据</a:t>
            </a:r>
            <a:r>
              <a:rPr lang="en-US" altLang="zh-CN" sz="2400" dirty="0"/>
              <a:t>web.xml</a:t>
            </a:r>
            <a:r>
              <a:rPr lang="zh-CN" altLang="en-US" sz="2400" dirty="0"/>
              <a:t>部署文件来请求服务器执行一个</a:t>
            </a:r>
            <a:r>
              <a:rPr lang="en-US" altLang="zh-CN" sz="2400" dirty="0" err="1"/>
              <a:t>Servlet</a:t>
            </a:r>
            <a:r>
              <a:rPr lang="zh-CN" altLang="en-US" sz="2400" dirty="0"/>
              <a:t>对象，之后如下调用</a:t>
            </a:r>
            <a:r>
              <a:rPr lang="en-US" altLang="zh-CN" sz="2400" dirty="0" err="1"/>
              <a:t>Servlet</a:t>
            </a:r>
            <a:r>
              <a:rPr lang="en-US" altLang="zh-CN" sz="2400" dirty="0"/>
              <a:t>,</a:t>
            </a:r>
            <a:r>
              <a:rPr lang="zh-CN" altLang="en-US" sz="2400" dirty="0"/>
              <a:t>这里一定注意使用的是配置文件中的</a:t>
            </a:r>
            <a:r>
              <a:rPr lang="en-US" altLang="zh-CN" sz="2400" dirty="0" err="1"/>
              <a:t>url</a:t>
            </a:r>
            <a:r>
              <a:rPr lang="en-US" altLang="zh-CN" sz="2400" dirty="0"/>
              <a:t>-pattern</a:t>
            </a:r>
            <a:r>
              <a:rPr lang="zh-CN" altLang="en-US" sz="2400" dirty="0"/>
              <a:t>：</a:t>
            </a:r>
            <a:endParaRPr lang="en-US" altLang="zh-CN" sz="2400" dirty="0"/>
          </a:p>
          <a:p>
            <a:pPr algn="ctr">
              <a:lnSpc>
                <a:spcPct val="150000"/>
              </a:lnSpc>
              <a:buNone/>
            </a:pPr>
            <a:r>
              <a:rPr lang="en-US" altLang="zh-CN" sz="2400" dirty="0">
                <a:solidFill>
                  <a:srgbClr val="0000FF"/>
                </a:solidFill>
              </a:rPr>
              <a:t>http://localhost:8080/test1</a:t>
            </a:r>
            <a:r>
              <a:rPr lang="en-US" altLang="zh-CN" sz="2400" dirty="0">
                <a:solidFill>
                  <a:srgbClr val="FF0000"/>
                </a:solidFill>
              </a:rPr>
              <a:t>/hs</a:t>
            </a:r>
            <a:endParaRPr lang="zh-CN" altLang="en-US" dirty="0">
              <a:solidFill>
                <a:srgbClr val="FF0000"/>
              </a:solidFill>
              <a:ea typeface="黑体" pitchFamily="49" charset="-122"/>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51</a:t>
            </a:fld>
            <a:r>
              <a:rPr lang="en-US" altLang="zh-CN"/>
              <a:t>-</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83568" y="548680"/>
            <a:ext cx="7776864" cy="4968552"/>
          </a:xfrm>
        </p:spPr>
        <p:txBody>
          <a:bodyPr>
            <a:normAutofit fontScale="77500" lnSpcReduction="20000"/>
          </a:bodyPr>
          <a:lstStyle/>
          <a:p>
            <a:r>
              <a:rPr lang="zh-CN" altLang="en-US" sz="2400" dirty="0">
                <a:latin typeface="Yu Gothic UI Semibold" panose="020B0700000000000000" pitchFamily="34" charset="-128"/>
                <a:ea typeface="Yu Gothic UI Semibold" panose="020B0700000000000000" pitchFamily="34" charset="-128"/>
              </a:rPr>
              <a:t>在</a:t>
            </a:r>
            <a:r>
              <a:rPr lang="en-US" altLang="zh-CN" sz="2400" dirty="0">
                <a:latin typeface="Yu Gothic UI Semibold" panose="020B0700000000000000" pitchFamily="34" charset="-128"/>
                <a:ea typeface="Yu Gothic UI Semibold" panose="020B0700000000000000" pitchFamily="34" charset="-128"/>
              </a:rPr>
              <a:t>Web</a:t>
            </a:r>
            <a:r>
              <a:rPr lang="zh-CN" altLang="en-US" sz="2400" dirty="0">
                <a:latin typeface="Yu Gothic UI Semibold" panose="020B0700000000000000" pitchFamily="34" charset="-128"/>
                <a:ea typeface="Yu Gothic UI Semibold" panose="020B0700000000000000" pitchFamily="34" charset="-128"/>
              </a:rPr>
              <a:t>应用中，客户端向服务器请求数据的方式通常有两种：一种是通过</a:t>
            </a:r>
            <a:r>
              <a:rPr lang="zh-CN" altLang="en-US" sz="2400" dirty="0">
                <a:solidFill>
                  <a:srgbClr val="0000FF"/>
                </a:solidFill>
                <a:latin typeface="Yu Gothic UI Semibold" panose="020B0700000000000000" pitchFamily="34" charset="-128"/>
                <a:ea typeface="Yu Gothic UI Semibold" panose="020B0700000000000000" pitchFamily="34" charset="-128"/>
              </a:rPr>
              <a:t>超链接形式</a:t>
            </a:r>
            <a:r>
              <a:rPr lang="zh-CN" altLang="en-US" sz="2400" dirty="0">
                <a:latin typeface="Yu Gothic UI Semibold" panose="020B0700000000000000" pitchFamily="34" charset="-128"/>
                <a:ea typeface="Yu Gothic UI Semibold" panose="020B0700000000000000" pitchFamily="34" charset="-128"/>
              </a:rPr>
              <a:t>查询数据，另一种是通过</a:t>
            </a:r>
            <a:r>
              <a:rPr lang="en-US" altLang="zh-CN" sz="2400" dirty="0">
                <a:solidFill>
                  <a:srgbClr val="0000FF"/>
                </a:solidFill>
                <a:latin typeface="Yu Gothic UI Semibold" panose="020B0700000000000000" pitchFamily="34" charset="-128"/>
                <a:ea typeface="Yu Gothic UI Semibold" panose="020B0700000000000000" pitchFamily="34" charset="-128"/>
              </a:rPr>
              <a:t>Form</a:t>
            </a:r>
            <a:r>
              <a:rPr lang="zh-CN" altLang="en-US" sz="2400" dirty="0">
                <a:solidFill>
                  <a:srgbClr val="0000FF"/>
                </a:solidFill>
                <a:latin typeface="Yu Gothic UI Semibold" panose="020B0700000000000000" pitchFamily="34" charset="-128"/>
                <a:ea typeface="Yu Gothic UI Semibold" panose="020B0700000000000000" pitchFamily="34" charset="-128"/>
              </a:rPr>
              <a:t>表单形式</a:t>
            </a:r>
            <a:r>
              <a:rPr lang="zh-CN" altLang="en-US" sz="2400" dirty="0">
                <a:latin typeface="Yu Gothic UI Semibold" panose="020B0700000000000000" pitchFamily="34" charset="-128"/>
                <a:ea typeface="Yu Gothic UI Semibold" panose="020B0700000000000000" pitchFamily="34" charset="-128"/>
              </a:rPr>
              <a:t>更新数据。对于这两种不同的数据请求方式，</a:t>
            </a:r>
            <a:r>
              <a:rPr lang="en-US" altLang="zh-CN" sz="2400" dirty="0">
                <a:latin typeface="Yu Gothic UI Semibold" panose="020B0700000000000000" pitchFamily="34" charset="-128"/>
                <a:ea typeface="Yu Gothic UI Semibold" panose="020B0700000000000000" pitchFamily="34" charset="-128"/>
              </a:rPr>
              <a:t>Servlet</a:t>
            </a:r>
            <a:r>
              <a:rPr lang="zh-CN" altLang="en-US" sz="2400" dirty="0">
                <a:latin typeface="Yu Gothic UI Semibold" panose="020B0700000000000000" pitchFamily="34" charset="-128"/>
                <a:ea typeface="Yu Gothic UI Semibold" panose="020B0700000000000000" pitchFamily="34" charset="-128"/>
              </a:rPr>
              <a:t>使用</a:t>
            </a:r>
            <a:r>
              <a:rPr lang="en-US" altLang="zh-CN" sz="2400" dirty="0" err="1">
                <a:solidFill>
                  <a:srgbClr val="FF0000"/>
                </a:solidFill>
                <a:latin typeface="Yu Gothic UI Semibold" panose="020B0700000000000000" pitchFamily="34" charset="-128"/>
                <a:ea typeface="Yu Gothic UI Semibold" panose="020B0700000000000000" pitchFamily="34" charset="-128"/>
              </a:rPr>
              <a:t>HttpServletRequest</a:t>
            </a:r>
            <a:r>
              <a:rPr lang="zh-CN" altLang="en-US" sz="2400" dirty="0">
                <a:latin typeface="Yu Gothic UI Semibold" panose="020B0700000000000000" pitchFamily="34" charset="-128"/>
                <a:ea typeface="Yu Gothic UI Semibold" panose="020B0700000000000000" pitchFamily="34" charset="-128"/>
              </a:rPr>
              <a:t>接口负责对其请求的数据进行处理。</a:t>
            </a:r>
            <a:endParaRPr lang="en-US" altLang="zh-CN" sz="2400" dirty="0">
              <a:latin typeface="Yu Gothic UI Semibold" panose="020B0700000000000000" pitchFamily="34" charset="-128"/>
              <a:ea typeface="Yu Gothic UI Semibold" panose="020B0700000000000000" pitchFamily="34" charset="-128"/>
            </a:endParaRPr>
          </a:p>
          <a:p>
            <a:r>
              <a:rPr lang="zh-CN" altLang="en-US" sz="2400" dirty="0">
                <a:latin typeface="Yu Gothic UI Semibold" panose="020B0700000000000000" pitchFamily="34" charset="-128"/>
                <a:ea typeface="Yu Gothic UI Semibold" panose="020B0700000000000000" pitchFamily="34" charset="-128"/>
              </a:rPr>
              <a:t>通过</a:t>
            </a:r>
            <a:r>
              <a:rPr lang="en-US" altLang="zh-CN" sz="2400" dirty="0">
                <a:latin typeface="Yu Gothic UI Semibold" panose="020B0700000000000000" pitchFamily="34" charset="-128"/>
                <a:ea typeface="Yu Gothic UI Semibold" panose="020B0700000000000000" pitchFamily="34" charset="-128"/>
              </a:rPr>
              <a:t>html</a:t>
            </a:r>
            <a:r>
              <a:rPr lang="zh-CN" altLang="en-US" sz="2400" dirty="0">
                <a:latin typeface="Yu Gothic UI Semibold" panose="020B0700000000000000" pitchFamily="34" charset="-128"/>
                <a:ea typeface="Yu Gothic UI Semibold" panose="020B0700000000000000" pitchFamily="34" charset="-128"/>
              </a:rPr>
              <a:t>页面访问</a:t>
            </a:r>
            <a:r>
              <a:rPr lang="en-US" altLang="zh-CN" sz="2400" dirty="0">
                <a:latin typeface="Yu Gothic UI Semibold" panose="020B0700000000000000" pitchFamily="34" charset="-128"/>
                <a:ea typeface="Yu Gothic UI Semibold" panose="020B0700000000000000" pitchFamily="34" charset="-128"/>
              </a:rPr>
              <a:t>servlet</a:t>
            </a:r>
            <a:r>
              <a:rPr lang="zh-CN" altLang="en-US" sz="2400" dirty="0">
                <a:latin typeface="Yu Gothic UI Semibold" panose="020B0700000000000000" pitchFamily="34" charset="-128"/>
                <a:ea typeface="Yu Gothic UI Semibold" panose="020B0700000000000000" pitchFamily="34" charset="-128"/>
              </a:rPr>
              <a:t>的好处是，</a:t>
            </a:r>
            <a:r>
              <a:rPr lang="en-US" altLang="zh-CN" sz="2400" dirty="0">
                <a:latin typeface="Yu Gothic UI Semibold" panose="020B0700000000000000" pitchFamily="34" charset="-128"/>
                <a:ea typeface="Yu Gothic UI Semibold" panose="020B0700000000000000" pitchFamily="34" charset="-128"/>
              </a:rPr>
              <a:t>html</a:t>
            </a:r>
            <a:r>
              <a:rPr lang="zh-CN" altLang="en-US" sz="2400" dirty="0">
                <a:latin typeface="Yu Gothic UI Semibold" panose="020B0700000000000000" pitchFamily="34" charset="-128"/>
                <a:ea typeface="Yu Gothic UI Semibold" panose="020B0700000000000000" pitchFamily="34" charset="-128"/>
              </a:rPr>
              <a:t>页面负责页面的静态信息处理，动态信息处理交给</a:t>
            </a:r>
            <a:r>
              <a:rPr lang="en-US" altLang="zh-CN" sz="2400" dirty="0">
                <a:latin typeface="Yu Gothic UI Semibold" panose="020B0700000000000000" pitchFamily="34" charset="-128"/>
                <a:ea typeface="Yu Gothic UI Semibold" panose="020B0700000000000000" pitchFamily="34" charset="-128"/>
              </a:rPr>
              <a:t>servlet</a:t>
            </a:r>
            <a:r>
              <a:rPr lang="zh-CN" altLang="en-US" sz="2400" dirty="0">
                <a:latin typeface="Yu Gothic UI Semibold" panose="020B0700000000000000" pitchFamily="34" charset="-128"/>
                <a:ea typeface="Yu Gothic UI Semibold" panose="020B0700000000000000" pitchFamily="34" charset="-128"/>
              </a:rPr>
              <a:t>去完成。</a:t>
            </a:r>
          </a:p>
          <a:p>
            <a:r>
              <a:rPr lang="zh-CN" altLang="en-US" sz="2400" dirty="0">
                <a:latin typeface="Yu Gothic UI Semibold" panose="020B0700000000000000" pitchFamily="34" charset="-128"/>
                <a:ea typeface="Yu Gothic UI Semibold" panose="020B0700000000000000" pitchFamily="34" charset="-128"/>
              </a:rPr>
              <a:t>如果</a:t>
            </a:r>
            <a:r>
              <a:rPr lang="en-US" altLang="zh-CN" sz="2400" dirty="0">
                <a:latin typeface="Yu Gothic UI Semibold" panose="020B0700000000000000" pitchFamily="34" charset="-128"/>
                <a:ea typeface="Yu Gothic UI Semibold" panose="020B0700000000000000" pitchFamily="34" charset="-128"/>
              </a:rPr>
              <a:t>servlet</a:t>
            </a:r>
            <a:r>
              <a:rPr lang="zh-CN" altLang="en-US" sz="2400" dirty="0">
                <a:latin typeface="Yu Gothic UI Semibold" panose="020B0700000000000000" pitchFamily="34" charset="-128"/>
                <a:ea typeface="Yu Gothic UI Semibold" panose="020B0700000000000000" pitchFamily="34" charset="-128"/>
              </a:rPr>
              <a:t>的请求格式（</a:t>
            </a:r>
            <a:r>
              <a:rPr lang="en-US" altLang="zh-CN" sz="2400" dirty="0" err="1">
                <a:latin typeface="Yu Gothic UI Semibold" panose="020B0700000000000000" pitchFamily="34" charset="-128"/>
                <a:ea typeface="Yu Gothic UI Semibold" panose="020B0700000000000000" pitchFamily="34" charset="-128"/>
              </a:rPr>
              <a:t>url</a:t>
            </a:r>
            <a:r>
              <a:rPr lang="en-US" altLang="zh-CN" sz="2400" dirty="0">
                <a:latin typeface="Yu Gothic UI Semibold" panose="020B0700000000000000" pitchFamily="34" charset="-128"/>
                <a:ea typeface="Yu Gothic UI Semibold" panose="020B0700000000000000" pitchFamily="34" charset="-128"/>
              </a:rPr>
              <a:t>-pattern</a:t>
            </a:r>
            <a:r>
              <a:rPr lang="zh-CN" altLang="en-US" sz="2400" dirty="0">
                <a:latin typeface="Yu Gothic UI Semibold" panose="020B0700000000000000" pitchFamily="34" charset="-128"/>
                <a:ea typeface="Yu Gothic UI Semibold" panose="020B0700000000000000" pitchFamily="34" charset="-128"/>
              </a:rPr>
              <a:t>）</a:t>
            </a:r>
            <a:r>
              <a:rPr lang="zh-CN" altLang="en-US" sz="2400" u="sng" dirty="0">
                <a:latin typeface="Yu Gothic UI Semibold" panose="020B0700000000000000" pitchFamily="34" charset="-128"/>
                <a:ea typeface="Yu Gothic UI Semibold" panose="020B0700000000000000" pitchFamily="34" charset="-128"/>
              </a:rPr>
              <a:t>是“</a:t>
            </a:r>
            <a:r>
              <a:rPr lang="en-US" altLang="zh-CN" sz="2400" u="sng" dirty="0">
                <a:solidFill>
                  <a:srgbClr val="0000CC"/>
                </a:solidFill>
                <a:latin typeface="Yu Gothic UI Semibold" panose="020B0700000000000000" pitchFamily="34" charset="-128"/>
                <a:ea typeface="Yu Gothic UI Semibold" panose="020B0700000000000000" pitchFamily="34" charset="-128"/>
              </a:rPr>
              <a:t>/</a:t>
            </a:r>
            <a:r>
              <a:rPr lang="en-US" altLang="zh-CN" sz="2400" u="sng" dirty="0">
                <a:latin typeface="Yu Gothic UI Semibold" panose="020B0700000000000000" pitchFamily="34" charset="-128"/>
                <a:ea typeface="Yu Gothic UI Semibold" panose="020B0700000000000000" pitchFamily="34" charset="-128"/>
              </a:rPr>
              <a:t>name”</a:t>
            </a:r>
            <a:r>
              <a:rPr lang="zh-CN" altLang="en-US" sz="2400" u="sng" dirty="0">
                <a:latin typeface="Yu Gothic UI Semibold" panose="020B0700000000000000" pitchFamily="34" charset="-128"/>
                <a:ea typeface="Yu Gothic UI Semibold" panose="020B0700000000000000" pitchFamily="34" charset="-128"/>
              </a:rPr>
              <a:t>，那么</a:t>
            </a:r>
            <a:r>
              <a:rPr lang="en-US" altLang="zh-CN" sz="2400" u="sng" dirty="0">
                <a:latin typeface="Yu Gothic UI Semibold" panose="020B0700000000000000" pitchFamily="34" charset="-128"/>
                <a:ea typeface="Yu Gothic UI Semibold" panose="020B0700000000000000" pitchFamily="34" charset="-128"/>
              </a:rPr>
              <a:t>html</a:t>
            </a:r>
            <a:r>
              <a:rPr lang="zh-CN" altLang="en-US" sz="2400" u="sng" dirty="0">
                <a:latin typeface="Yu Gothic UI Semibold" panose="020B0700000000000000" pitchFamily="34" charset="-128"/>
                <a:ea typeface="Yu Gothic UI Semibold" panose="020B0700000000000000" pitchFamily="34" charset="-128"/>
              </a:rPr>
              <a:t>页面请求</a:t>
            </a:r>
            <a:r>
              <a:rPr lang="en-US" altLang="zh-CN" sz="2400" u="sng" dirty="0">
                <a:latin typeface="Yu Gothic UI Semibold" panose="020B0700000000000000" pitchFamily="34" charset="-128"/>
                <a:ea typeface="Yu Gothic UI Semibold" panose="020B0700000000000000" pitchFamily="34" charset="-128"/>
              </a:rPr>
              <a:t>servlet</a:t>
            </a:r>
            <a:r>
              <a:rPr lang="zh-CN" altLang="en-US" sz="2400" u="sng" dirty="0">
                <a:latin typeface="Yu Gothic UI Semibold" panose="020B0700000000000000" pitchFamily="34" charset="-128"/>
                <a:ea typeface="Yu Gothic UI Semibold" panose="020B0700000000000000" pitchFamily="34" charset="-128"/>
              </a:rPr>
              <a:t>时，必须要写成</a:t>
            </a:r>
            <a:r>
              <a:rPr lang="en-US" altLang="zh-CN" sz="2400" u="sng" dirty="0">
                <a:latin typeface="Yu Gothic UI Semibold" panose="020B0700000000000000" pitchFamily="34" charset="-128"/>
                <a:ea typeface="Yu Gothic UI Semibold" panose="020B0700000000000000" pitchFamily="34" charset="-128"/>
              </a:rPr>
              <a:t>name</a:t>
            </a:r>
            <a:r>
              <a:rPr lang="zh-CN" altLang="en-US" sz="2400" dirty="0">
                <a:latin typeface="Yu Gothic UI Semibold" panose="020B0700000000000000" pitchFamily="34" charset="-128"/>
                <a:ea typeface="Yu Gothic UI Semibold" panose="020B0700000000000000" pitchFamily="34" charset="-128"/>
              </a:rPr>
              <a:t>，不可以写成</a:t>
            </a:r>
            <a:r>
              <a:rPr lang="en-US" altLang="zh-CN" sz="2400" u="sng" dirty="0">
                <a:solidFill>
                  <a:srgbClr val="0000CC"/>
                </a:solidFill>
                <a:latin typeface="Yu Gothic UI Semibold" panose="020B0700000000000000" pitchFamily="34" charset="-128"/>
                <a:ea typeface="Yu Gothic UI Semibold" panose="020B0700000000000000" pitchFamily="34" charset="-128"/>
              </a:rPr>
              <a:t>/</a:t>
            </a:r>
            <a:r>
              <a:rPr lang="en-US" altLang="zh-CN" sz="2400" u="sng" dirty="0">
                <a:latin typeface="Yu Gothic UI Semibold" panose="020B0700000000000000" pitchFamily="34" charset="-128"/>
                <a:ea typeface="Yu Gothic UI Semibold" panose="020B0700000000000000" pitchFamily="34" charset="-128"/>
              </a:rPr>
              <a:t>name</a:t>
            </a:r>
            <a:r>
              <a:rPr lang="zh-CN" altLang="en-US" sz="2400" dirty="0">
                <a:latin typeface="Yu Gothic UI Semibold" panose="020B0700000000000000" pitchFamily="34" charset="-128"/>
                <a:ea typeface="Yu Gothic UI Semibold" panose="020B0700000000000000" pitchFamily="34" charset="-128"/>
              </a:rPr>
              <a:t>，否则将变成请求</a:t>
            </a:r>
            <a:r>
              <a:rPr lang="en-US" altLang="zh-CN" sz="2400" dirty="0">
                <a:latin typeface="Yu Gothic UI Semibold" panose="020B0700000000000000" pitchFamily="34" charset="-128"/>
                <a:ea typeface="Yu Gothic UI Semibold" panose="020B0700000000000000" pitchFamily="34" charset="-128"/>
              </a:rPr>
              <a:t>root</a:t>
            </a:r>
            <a:r>
              <a:rPr lang="zh-CN" altLang="en-US" sz="2400" dirty="0">
                <a:latin typeface="Yu Gothic UI Semibold" panose="020B0700000000000000" pitchFamily="34" charset="-128"/>
                <a:ea typeface="Yu Gothic UI Semibold" panose="020B0700000000000000" pitchFamily="34" charset="-128"/>
              </a:rPr>
              <a:t>服务目录下的某个</a:t>
            </a:r>
            <a:r>
              <a:rPr lang="en-US" altLang="zh-CN" sz="2400" dirty="0">
                <a:latin typeface="Yu Gothic UI Semibold" panose="020B0700000000000000" pitchFamily="34" charset="-128"/>
                <a:ea typeface="Yu Gothic UI Semibold" panose="020B0700000000000000" pitchFamily="34" charset="-128"/>
              </a:rPr>
              <a:t>servlet</a:t>
            </a:r>
            <a:r>
              <a:rPr lang="zh-CN" altLang="en-US" sz="2400" dirty="0">
                <a:latin typeface="Yu Gothic UI Semibold" panose="020B0700000000000000" pitchFamily="34" charset="-128"/>
                <a:ea typeface="Yu Gothic UI Semibold" panose="020B0700000000000000" pitchFamily="34" charset="-128"/>
              </a:rPr>
              <a:t>。</a:t>
            </a:r>
          </a:p>
          <a:p>
            <a:endParaRPr lang="en-US" altLang="zh-CN" sz="2400" dirty="0">
              <a:latin typeface="Yu Gothic UI Semibold" panose="020B0700000000000000" pitchFamily="34" charset="-128"/>
              <a:ea typeface="Yu Gothic UI Semibold" panose="020B0700000000000000" pitchFamily="34" charset="-128"/>
            </a:endParaRPr>
          </a:p>
          <a:p>
            <a:pPr algn="just">
              <a:lnSpc>
                <a:spcPct val="150000"/>
              </a:lnSpc>
            </a:pPr>
            <a:r>
              <a:rPr lang="en-US" altLang="zh-CN" dirty="0">
                <a:latin typeface="Yu Gothic UI Semibold" panose="020B0700000000000000" pitchFamily="34" charset="-128"/>
                <a:ea typeface="Yu Gothic UI Semibold" panose="020B0700000000000000" pitchFamily="34" charset="-128"/>
              </a:rPr>
              <a:t>http://localhost:8044/</a:t>
            </a:r>
            <a:r>
              <a:rPr lang="en-US" altLang="zh-CN" u="sng" dirty="0">
                <a:latin typeface="Yu Gothic UI Semibold" panose="020B0700000000000000" pitchFamily="34" charset="-128"/>
                <a:ea typeface="Yu Gothic UI Semibold" panose="020B0700000000000000" pitchFamily="34" charset="-128"/>
              </a:rPr>
              <a:t>TestJSP/</a:t>
            </a:r>
            <a:r>
              <a:rPr lang="en-US" altLang="zh-CN" dirty="0">
                <a:solidFill>
                  <a:srgbClr val="FF0000"/>
                </a:solidFill>
                <a:latin typeface="Yu Gothic UI Semibold" panose="020B0700000000000000" pitchFamily="34" charset="-128"/>
                <a:ea typeface="Yu Gothic UI Semibold" panose="020B0700000000000000" pitchFamily="34" charset="-128"/>
              </a:rPr>
              <a:t>Aservlet?token=12345678</a:t>
            </a:r>
            <a:endParaRPr lang="zh-CN" altLang="en-US" dirty="0">
              <a:solidFill>
                <a:srgbClr val="FF0000"/>
              </a:solidFill>
              <a:latin typeface="Yu Gothic UI Semibold" panose="020B0700000000000000" pitchFamily="34" charset="-128"/>
              <a:ea typeface="Yu Gothic UI Semibold" panose="020B0700000000000000" pitchFamily="34" charset="-128"/>
            </a:endParaRPr>
          </a:p>
          <a:p>
            <a:r>
              <a:rPr lang="en-US" altLang="zh-CN" dirty="0">
                <a:latin typeface="Yu Gothic UI Semibold" panose="020B0700000000000000" pitchFamily="34" charset="-128"/>
                <a:ea typeface="Yu Gothic UI Semibold" panose="020B0700000000000000" pitchFamily="34" charset="-128"/>
              </a:rPr>
              <a:t>http://localhost:8044/</a:t>
            </a:r>
            <a:r>
              <a:rPr lang="en-US" altLang="zh-CN" dirty="0">
                <a:solidFill>
                  <a:srgbClr val="FF0000"/>
                </a:solidFill>
                <a:latin typeface="Yu Gothic UI Semibold" panose="020B0700000000000000" pitchFamily="34" charset="-128"/>
                <a:ea typeface="Yu Gothic UI Semibold" panose="020B0700000000000000" pitchFamily="34" charset="-128"/>
              </a:rPr>
              <a:t>Aservlet?token=12345678</a:t>
            </a:r>
            <a:endParaRPr lang="zh-CN" altLang="en-US" dirty="0">
              <a:solidFill>
                <a:srgbClr val="FF0000"/>
              </a:solidFill>
              <a:latin typeface="Yu Gothic UI Semibold" panose="020B0700000000000000" pitchFamily="34" charset="-128"/>
              <a:ea typeface="Yu Gothic UI Semibold" panose="020B0700000000000000" pitchFamily="34" charset="-128"/>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52</a:t>
            </a:fld>
            <a:r>
              <a:rPr lang="en-US" altLang="zh-CN"/>
              <a:t>-</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E0AD0F-C424-49B7-9865-F0CA4258F529}"/>
              </a:ext>
            </a:extLst>
          </p:cNvPr>
          <p:cNvSpPr>
            <a:spLocks noGrp="1"/>
          </p:cNvSpPr>
          <p:nvPr>
            <p:ph type="sldNum" sz="quarter" idx="16"/>
          </p:nvPr>
        </p:nvSpPr>
        <p:spPr/>
        <p:txBody>
          <a:bodyPr/>
          <a:lstStyle/>
          <a:p>
            <a:r>
              <a:rPr lang="en-US" altLang="zh-CN"/>
              <a:t>-</a:t>
            </a:r>
            <a:fld id="{607E7C13-E761-4825-B475-3D492D85C8BC}" type="slidenum">
              <a:rPr lang="zh-CN" altLang="en-US" smtClean="0"/>
              <a:pPr/>
              <a:t>53</a:t>
            </a:fld>
            <a:r>
              <a:rPr lang="en-US" altLang="zh-CN"/>
              <a:t>-</a:t>
            </a:r>
            <a:endParaRPr lang="zh-CN" altLang="en-US" dirty="0"/>
          </a:p>
        </p:txBody>
      </p:sp>
      <p:pic>
        <p:nvPicPr>
          <p:cNvPr id="4" name="图片 3">
            <a:extLst>
              <a:ext uri="{FF2B5EF4-FFF2-40B4-BE49-F238E27FC236}">
                <a16:creationId xmlns:a16="http://schemas.microsoft.com/office/drawing/2014/main" id="{30EA5747-FD62-46C9-826D-11175EAB315B}"/>
              </a:ext>
            </a:extLst>
          </p:cNvPr>
          <p:cNvPicPr>
            <a:picLocks noChangeAspect="1"/>
          </p:cNvPicPr>
          <p:nvPr/>
        </p:nvPicPr>
        <p:blipFill>
          <a:blip r:embed="rId2"/>
          <a:stretch>
            <a:fillRect/>
          </a:stretch>
        </p:blipFill>
        <p:spPr>
          <a:xfrm>
            <a:off x="0" y="476672"/>
            <a:ext cx="6279424" cy="337595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5B1C7831-6393-4381-BEBD-D20C24DF5C70}"/>
              </a:ext>
            </a:extLst>
          </p:cNvPr>
          <p:cNvPicPr>
            <a:picLocks noChangeAspect="1"/>
          </p:cNvPicPr>
          <p:nvPr/>
        </p:nvPicPr>
        <p:blipFill>
          <a:blip r:embed="rId3"/>
          <a:stretch>
            <a:fillRect/>
          </a:stretch>
        </p:blipFill>
        <p:spPr>
          <a:xfrm>
            <a:off x="2940782" y="2164648"/>
            <a:ext cx="6203218" cy="4176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58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404664"/>
            <a:ext cx="7776864" cy="5544616"/>
          </a:xfrm>
        </p:spPr>
        <p:txBody>
          <a:bodyPr>
            <a:normAutofit/>
          </a:bodyPr>
          <a:lstStyle/>
          <a:p>
            <a:pPr marL="514350" indent="-514350">
              <a:buFont typeface="+mj-lt"/>
              <a:buAutoNum type="arabicPeriod" startAt="2"/>
            </a:pPr>
            <a:r>
              <a:rPr lang="zh-CN" altLang="en-US" sz="2400" dirty="0">
                <a:solidFill>
                  <a:srgbClr val="0000FF"/>
                </a:solidFill>
                <a:latin typeface="+mn-ea"/>
              </a:rPr>
              <a:t>通过超链接访问</a:t>
            </a:r>
            <a:r>
              <a:rPr lang="en-US" altLang="zh-CN" sz="2400" dirty="0">
                <a:solidFill>
                  <a:srgbClr val="0000FF"/>
                </a:solidFill>
                <a:latin typeface="+mn-ea"/>
              </a:rPr>
              <a:t>Servlet</a:t>
            </a:r>
            <a:r>
              <a:rPr lang="zh-CN" altLang="en-US" sz="2400" dirty="0">
                <a:solidFill>
                  <a:srgbClr val="0000FF"/>
                </a:solidFill>
                <a:latin typeface="+mn-ea"/>
              </a:rPr>
              <a:t>：</a:t>
            </a:r>
            <a:endParaRPr lang="en-US" altLang="zh-CN" sz="2400" dirty="0">
              <a:solidFill>
                <a:srgbClr val="0000FF"/>
              </a:solidFill>
              <a:latin typeface="+mn-ea"/>
            </a:endParaRPr>
          </a:p>
          <a:p>
            <a:pPr algn="just">
              <a:lnSpc>
                <a:spcPct val="150000"/>
              </a:lnSpc>
            </a:pPr>
            <a:endParaRPr lang="zh-CN" altLang="en-US" dirty="0">
              <a:latin typeface="黑体" pitchFamily="49" charset="-122"/>
              <a:ea typeface="黑体" pitchFamily="49" charset="-122"/>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54</a:t>
            </a:fld>
            <a:r>
              <a:rPr lang="en-US" altLang="zh-CN"/>
              <a:t>-</a:t>
            </a:r>
            <a:endParaRPr lang="zh-CN" altLang="en-US" dirty="0"/>
          </a:p>
        </p:txBody>
      </p:sp>
      <p:sp>
        <p:nvSpPr>
          <p:cNvPr id="4" name="圆角矩形 3"/>
          <p:cNvSpPr/>
          <p:nvPr/>
        </p:nvSpPr>
        <p:spPr>
          <a:xfrm>
            <a:off x="391904" y="1030118"/>
            <a:ext cx="7848872" cy="5256584"/>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lnSpc>
                <a:spcPct val="200000"/>
              </a:lnSpc>
            </a:pPr>
            <a:r>
              <a:rPr lang="en-US" altLang="zh-CN" sz="2000" dirty="0"/>
              <a:t>link.html</a:t>
            </a:r>
            <a:r>
              <a:rPr lang="zh-CN" altLang="en-US" sz="2000" dirty="0"/>
              <a:t>、</a:t>
            </a:r>
            <a:r>
              <a:rPr lang="en-US" altLang="zh-CN" sz="2000" dirty="0"/>
              <a:t>LinkRequestServlet.java</a:t>
            </a:r>
          </a:p>
        </p:txBody>
      </p:sp>
      <p:sp>
        <p:nvSpPr>
          <p:cNvPr id="5" name="平行四边形 4"/>
          <p:cNvSpPr/>
          <p:nvPr/>
        </p:nvSpPr>
        <p:spPr>
          <a:xfrm>
            <a:off x="323528" y="1025616"/>
            <a:ext cx="1224136" cy="819208"/>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solidFill>
                  <a:srgbClr val="C00000"/>
                </a:solidFill>
                <a:latin typeface="微软雅黑" pitchFamily="34" charset="-122"/>
                <a:ea typeface="微软雅黑" pitchFamily="34" charset="-122"/>
              </a:rPr>
              <a:t>例子</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248710"/>
            <a:ext cx="2914650" cy="1409700"/>
          </a:xfrm>
          <a:prstGeom prst="rect">
            <a:avLst/>
          </a:prstGeom>
          <a:ln>
            <a:solidFill>
              <a:schemeClr val="bg2">
                <a:lumMod val="90000"/>
              </a:schemeClr>
            </a:solidFill>
          </a:ln>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002" y="2248711"/>
            <a:ext cx="2914650" cy="1409700"/>
          </a:xfrm>
          <a:prstGeom prst="rect">
            <a:avLst/>
          </a:prstGeom>
          <a:ln>
            <a:solidFill>
              <a:schemeClr val="bg2">
                <a:lumMod val="90000"/>
              </a:schemeClr>
            </a:solidFill>
          </a:ln>
        </p:spPr>
      </p:pic>
      <p:sp>
        <p:nvSpPr>
          <p:cNvPr id="6" name="矩形 5">
            <a:extLst>
              <a:ext uri="{FF2B5EF4-FFF2-40B4-BE49-F238E27FC236}">
                <a16:creationId xmlns:a16="http://schemas.microsoft.com/office/drawing/2014/main" id="{7BB18C2F-8180-4879-898C-9E9F537520FE}"/>
              </a:ext>
            </a:extLst>
          </p:cNvPr>
          <p:cNvSpPr/>
          <p:nvPr/>
        </p:nvSpPr>
        <p:spPr>
          <a:xfrm>
            <a:off x="880064" y="4870854"/>
            <a:ext cx="7197168"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&lt;a </a:t>
            </a:r>
            <a:r>
              <a:rPr lang="en-US" altLang="zh-CN" dirty="0" err="1">
                <a:latin typeface="Times New Roman" panose="02020603050405020304" pitchFamily="18" charset="0"/>
                <a:cs typeface="Times New Roman" panose="02020603050405020304" pitchFamily="18" charset="0"/>
              </a:rPr>
              <a:t>href</a:t>
            </a:r>
            <a:r>
              <a:rPr lang="en-US" altLang="zh-CN" dirty="0">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LinkRequestServlet</a:t>
            </a:r>
            <a:r>
              <a:rPr lang="en-US" altLang="zh-CN" dirty="0">
                <a:solidFill>
                  <a:srgbClr val="0000FF"/>
                </a:solidFill>
                <a:latin typeface="Times New Roman" panose="02020603050405020304" pitchFamily="18" charset="0"/>
                <a:cs typeface="Times New Roman" panose="02020603050405020304" pitchFamily="18" charset="0"/>
              </a:rPr>
              <a:t>?param1=2&amp;&amp;param2=QST</a:t>
            </a:r>
            <a:r>
              <a:rPr lang="en-US" altLang="zh-CN" dirty="0">
                <a:latin typeface="Times New Roman" panose="02020603050405020304" pitchFamily="18" charset="0"/>
                <a:cs typeface="Times New Roman" panose="02020603050405020304" pitchFamily="18" charset="0"/>
              </a:rPr>
              <a:t>” &gt;</a:t>
            </a:r>
            <a:r>
              <a:rPr lang="zh-CN" altLang="en-US" dirty="0">
                <a:latin typeface="Times New Roman" panose="02020603050405020304" pitchFamily="18" charset="0"/>
                <a:cs typeface="Times New Roman" panose="02020603050405020304" pitchFamily="18" charset="0"/>
              </a:rPr>
              <a:t>下一页</a:t>
            </a:r>
            <a:r>
              <a:rPr lang="en-US" altLang="zh-CN" dirty="0">
                <a:latin typeface="Times New Roman" panose="02020603050405020304" pitchFamily="18" charset="0"/>
                <a:cs typeface="Times New Roman" panose="02020603050405020304" pitchFamily="18" charset="0"/>
              </a:rPr>
              <a:t>&lt;/a&gt;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483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7544" y="347498"/>
            <a:ext cx="7776864" cy="5472608"/>
          </a:xfrm>
        </p:spPr>
        <p:txBody>
          <a:bodyPr>
            <a:normAutofit/>
          </a:bodyPr>
          <a:lstStyle/>
          <a:p>
            <a:pPr marL="514350" indent="-514350">
              <a:buFont typeface="+mj-lt"/>
              <a:buAutoNum type="arabicPeriod" startAt="3"/>
            </a:pPr>
            <a:r>
              <a:rPr lang="zh-CN" altLang="en-US" sz="2400" dirty="0">
                <a:solidFill>
                  <a:srgbClr val="0000FF"/>
                </a:solidFill>
                <a:latin typeface="+mn-ea"/>
              </a:rPr>
              <a:t>通过表单向</a:t>
            </a:r>
            <a:r>
              <a:rPr lang="en-US" altLang="zh-CN" sz="2400" dirty="0">
                <a:solidFill>
                  <a:srgbClr val="0000FF"/>
                </a:solidFill>
                <a:latin typeface="+mn-ea"/>
              </a:rPr>
              <a:t>Servlet</a:t>
            </a:r>
            <a:r>
              <a:rPr lang="zh-CN" altLang="en-US" sz="2400" dirty="0">
                <a:solidFill>
                  <a:srgbClr val="0000FF"/>
                </a:solidFill>
                <a:latin typeface="+mn-ea"/>
              </a:rPr>
              <a:t>提交数据：</a:t>
            </a:r>
            <a:endParaRPr lang="en-US" altLang="zh-CN" sz="2400" dirty="0">
              <a:solidFill>
                <a:srgbClr val="0000FF"/>
              </a:solidFill>
              <a:latin typeface="+mn-ea"/>
            </a:endParaRPr>
          </a:p>
          <a:p>
            <a:pPr algn="just">
              <a:lnSpc>
                <a:spcPct val="150000"/>
              </a:lnSpc>
            </a:pPr>
            <a:endParaRPr lang="zh-CN" altLang="en-US" dirty="0">
              <a:latin typeface="黑体" pitchFamily="49" charset="-122"/>
              <a:ea typeface="黑体" pitchFamily="49" charset="-122"/>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55</a:t>
            </a:fld>
            <a:r>
              <a:rPr lang="en-US" altLang="zh-CN"/>
              <a:t>-</a:t>
            </a:r>
            <a:endParaRPr lang="zh-CN" altLang="en-US" dirty="0"/>
          </a:p>
        </p:txBody>
      </p:sp>
      <p:sp>
        <p:nvSpPr>
          <p:cNvPr id="4" name="圆角矩形 3"/>
          <p:cNvSpPr/>
          <p:nvPr/>
        </p:nvSpPr>
        <p:spPr>
          <a:xfrm>
            <a:off x="647564" y="1025616"/>
            <a:ext cx="7848872" cy="5256584"/>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lnSpc>
                <a:spcPct val="200000"/>
              </a:lnSpc>
            </a:pPr>
            <a:r>
              <a:rPr lang="en-US" altLang="zh-CN" sz="2000" dirty="0"/>
              <a:t>form.html</a:t>
            </a:r>
            <a:r>
              <a:rPr lang="zh-CN" altLang="en-US" sz="2000" dirty="0"/>
              <a:t>、</a:t>
            </a:r>
            <a:r>
              <a:rPr lang="en-US" altLang="zh-CN" sz="2000" dirty="0"/>
              <a:t>FormServlet.java</a:t>
            </a:r>
          </a:p>
        </p:txBody>
      </p:sp>
      <p:sp>
        <p:nvSpPr>
          <p:cNvPr id="5" name="平行四边形 4"/>
          <p:cNvSpPr/>
          <p:nvPr/>
        </p:nvSpPr>
        <p:spPr>
          <a:xfrm>
            <a:off x="323528" y="1025616"/>
            <a:ext cx="1224136" cy="819208"/>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solidFill>
                  <a:srgbClr val="C00000"/>
                </a:solidFill>
                <a:latin typeface="微软雅黑" pitchFamily="34" charset="-122"/>
                <a:ea typeface="微软雅黑" pitchFamily="34" charset="-122"/>
              </a:rPr>
              <a:t>例子</a:t>
            </a: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2938"/>
          <a:stretch/>
        </p:blipFill>
        <p:spPr bwMode="auto">
          <a:xfrm>
            <a:off x="1043608" y="2204864"/>
            <a:ext cx="7130008" cy="3071668"/>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4876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0E0AD0F-C424-49B7-9865-F0CA4258F529}"/>
              </a:ext>
            </a:extLst>
          </p:cNvPr>
          <p:cNvSpPr>
            <a:spLocks noGrp="1"/>
          </p:cNvSpPr>
          <p:nvPr>
            <p:ph type="sldNum" sz="quarter" idx="16"/>
          </p:nvPr>
        </p:nvSpPr>
        <p:spPr/>
        <p:txBody>
          <a:bodyPr/>
          <a:lstStyle/>
          <a:p>
            <a:r>
              <a:rPr lang="en-US" altLang="zh-CN"/>
              <a:t>-</a:t>
            </a:r>
            <a:fld id="{607E7C13-E761-4825-B475-3D492D85C8BC}" type="slidenum">
              <a:rPr lang="zh-CN" altLang="en-US" smtClean="0"/>
              <a:pPr/>
              <a:t>56</a:t>
            </a:fld>
            <a:r>
              <a:rPr lang="en-US" altLang="zh-CN"/>
              <a:t>-</a:t>
            </a:r>
            <a:endParaRPr lang="zh-CN" altLang="en-US" dirty="0"/>
          </a:p>
        </p:txBody>
      </p:sp>
      <p:pic>
        <p:nvPicPr>
          <p:cNvPr id="4" name="图片 3">
            <a:extLst>
              <a:ext uri="{FF2B5EF4-FFF2-40B4-BE49-F238E27FC236}">
                <a16:creationId xmlns:a16="http://schemas.microsoft.com/office/drawing/2014/main" id="{30EA5747-FD62-46C9-826D-11175EAB315B}"/>
              </a:ext>
            </a:extLst>
          </p:cNvPr>
          <p:cNvPicPr>
            <a:picLocks noChangeAspect="1"/>
          </p:cNvPicPr>
          <p:nvPr/>
        </p:nvPicPr>
        <p:blipFill>
          <a:blip r:embed="rId2"/>
          <a:stretch>
            <a:fillRect/>
          </a:stretch>
        </p:blipFill>
        <p:spPr>
          <a:xfrm>
            <a:off x="0" y="476672"/>
            <a:ext cx="6279424" cy="3375953"/>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5B1C7831-6393-4381-BEBD-D20C24DF5C70}"/>
              </a:ext>
            </a:extLst>
          </p:cNvPr>
          <p:cNvPicPr>
            <a:picLocks noChangeAspect="1"/>
          </p:cNvPicPr>
          <p:nvPr/>
        </p:nvPicPr>
        <p:blipFill>
          <a:blip r:embed="rId3"/>
          <a:stretch>
            <a:fillRect/>
          </a:stretch>
        </p:blipFill>
        <p:spPr>
          <a:xfrm>
            <a:off x="2940782" y="2164648"/>
            <a:ext cx="6203218" cy="41761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429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dirty="0"/>
              <a:t>Servlet 3.0</a:t>
            </a:r>
            <a:r>
              <a:rPr lang="zh-CN" dirty="0"/>
              <a:t>新增的注解功能极大地简化了项目的开发和配置过程，例如</a:t>
            </a:r>
            <a:r>
              <a:rPr lang="zh-CN" altLang="en-US" dirty="0"/>
              <a:t>前面介绍的</a:t>
            </a:r>
            <a:r>
              <a:rPr dirty="0"/>
              <a:t>Servlet</a:t>
            </a:r>
            <a:r>
              <a:rPr lang="zh-CN" dirty="0"/>
              <a:t>的</a:t>
            </a:r>
            <a:r>
              <a:rPr lang="zh-CN" altLang="en-US" dirty="0"/>
              <a:t>声明</a:t>
            </a:r>
            <a:r>
              <a:rPr lang="zh-CN" dirty="0"/>
              <a:t>配置。</a:t>
            </a:r>
            <a:r>
              <a:rPr dirty="0">
                <a:solidFill>
                  <a:srgbClr val="FF0000"/>
                </a:solidFill>
              </a:rPr>
              <a:t>Servlet 3.0</a:t>
            </a:r>
            <a:r>
              <a:rPr lang="zh-CN" dirty="0"/>
              <a:t>的新增注解除了用于指定</a:t>
            </a:r>
            <a:r>
              <a:rPr dirty="0"/>
              <a:t>Servlet</a:t>
            </a:r>
            <a:r>
              <a:rPr lang="zh-CN" dirty="0"/>
              <a:t>的</a:t>
            </a:r>
            <a:r>
              <a:rPr dirty="0">
                <a:solidFill>
                  <a:srgbClr val="FF0000"/>
                </a:solidFill>
              </a:rPr>
              <a:t>@WebServlet</a:t>
            </a:r>
            <a:r>
              <a:rPr lang="zh-CN" dirty="0"/>
              <a:t>，还有指定过滤器的</a:t>
            </a:r>
            <a:r>
              <a:rPr dirty="0">
                <a:solidFill>
                  <a:srgbClr val="FF0000"/>
                </a:solidFill>
              </a:rPr>
              <a:t>@WebFilter</a:t>
            </a:r>
            <a:r>
              <a:rPr lang="zh-CN" dirty="0"/>
              <a:t>、指定监听器的</a:t>
            </a:r>
            <a:r>
              <a:rPr dirty="0">
                <a:solidFill>
                  <a:srgbClr val="FF0000"/>
                </a:solidFill>
              </a:rPr>
              <a:t>@WebListener</a:t>
            </a:r>
            <a:r>
              <a:rPr lang="zh-CN" dirty="0"/>
              <a:t>、为</a:t>
            </a:r>
            <a:r>
              <a:rPr dirty="0"/>
              <a:t>Servlet</a:t>
            </a:r>
            <a:r>
              <a:rPr lang="zh-CN" dirty="0"/>
              <a:t>或者过滤器指定初始化参数的</a:t>
            </a:r>
            <a:r>
              <a:rPr dirty="0">
                <a:solidFill>
                  <a:srgbClr val="FF0000"/>
                </a:solidFill>
              </a:rPr>
              <a:t>@WebInitParam</a:t>
            </a:r>
            <a:r>
              <a:rPr lang="zh-CN" dirty="0"/>
              <a:t>、提供对上传文件支持的</a:t>
            </a:r>
            <a:r>
              <a:rPr dirty="0">
                <a:solidFill>
                  <a:srgbClr val="FF0000"/>
                </a:solidFill>
              </a:rPr>
              <a:t>@MultiPartConfig</a:t>
            </a:r>
            <a:r>
              <a:rPr lang="zh-CN" dirty="0"/>
              <a:t>等。这些注解的使用方式和</a:t>
            </a:r>
            <a:r>
              <a:rPr dirty="0"/>
              <a:t>@WebServlet</a:t>
            </a:r>
            <a:r>
              <a:rPr lang="zh-CN" dirty="0"/>
              <a:t>基本相同，在后续的学习中，将会依次进行详细介绍。</a:t>
            </a:r>
            <a:endParaRPr lang="en-US" altLang="zh-CN" dirty="0"/>
          </a:p>
          <a:p>
            <a:endParaRPr lang="zh-CN" altLang="en-US" dirty="0"/>
          </a:p>
        </p:txBody>
      </p:sp>
      <p:sp>
        <p:nvSpPr>
          <p:cNvPr id="4" name="标题 3"/>
          <p:cNvSpPr>
            <a:spLocks noGrp="1"/>
          </p:cNvSpPr>
          <p:nvPr>
            <p:ph type="title"/>
          </p:nvPr>
        </p:nvSpPr>
        <p:spPr>
          <a:xfrm>
            <a:off x="500040" y="548680"/>
            <a:ext cx="1799427" cy="547687"/>
          </a:xfrm>
        </p:spPr>
        <p:txBody>
          <a:bodyPr/>
          <a:lstStyle/>
          <a:p>
            <a:r>
              <a:rPr altLang="en-US" dirty="0"/>
              <a:t>注解支持</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316"/>
            <a:ext cx="8207375" cy="4643452"/>
          </a:xfrm>
        </p:spPr>
        <p:txBody>
          <a:bodyPr/>
          <a:lstStyle/>
          <a:p>
            <a:r>
              <a:rPr lang="zh-CN" altLang="en-US" sz="1600" dirty="0"/>
              <a:t>重定向通过</a:t>
            </a:r>
            <a:r>
              <a:rPr sz="1600" dirty="0"/>
              <a:t>HttpServletRequest</a:t>
            </a:r>
            <a:r>
              <a:rPr lang="zh-CN" altLang="en-US" sz="1600" dirty="0"/>
              <a:t>对象的</a:t>
            </a:r>
            <a:r>
              <a:rPr sz="1600" dirty="0"/>
              <a:t>sendRedirect()</a:t>
            </a:r>
            <a:r>
              <a:rPr lang="zh-CN" altLang="en-US" sz="1600" dirty="0"/>
              <a:t>方法实现，该方法会通知客户端去重新访问新指定的</a:t>
            </a:r>
            <a:r>
              <a:rPr sz="1600" dirty="0"/>
              <a:t>URL</a:t>
            </a:r>
            <a:r>
              <a:rPr lang="zh-CN" altLang="en-US" sz="1600" dirty="0"/>
              <a:t>地址，其语法格式如下：</a:t>
            </a:r>
          </a:p>
          <a:p>
            <a:endParaRPr sz="1600" dirty="0"/>
          </a:p>
          <a:p>
            <a:r>
              <a:rPr lang="zh-CN" altLang="en-US" sz="1600" dirty="0"/>
              <a:t>其中：</a:t>
            </a:r>
          </a:p>
          <a:p>
            <a:pPr lvl="1"/>
            <a:r>
              <a:rPr sz="1600" dirty="0"/>
              <a:t>location</a:t>
            </a:r>
            <a:r>
              <a:rPr lang="zh-CN" altLang="en-US" sz="1600" dirty="0"/>
              <a:t>参数用以指定重定向的</a:t>
            </a:r>
            <a:r>
              <a:rPr sz="1600" dirty="0"/>
              <a:t>URL</a:t>
            </a:r>
            <a:r>
              <a:rPr lang="zh-CN" altLang="en-US" sz="1600" dirty="0"/>
              <a:t>，它可以是相对路径或绝对路径。</a:t>
            </a:r>
          </a:p>
          <a:p>
            <a:r>
              <a:rPr lang="zh-CN" altLang="en-US" sz="1600" dirty="0"/>
              <a:t>示例</a:t>
            </a:r>
            <a:endParaRPr sz="1600" dirty="0"/>
          </a:p>
          <a:p>
            <a:endParaRPr altLang="zh-CN" dirty="0"/>
          </a:p>
          <a:p>
            <a:pPr lvl="1"/>
            <a:r>
              <a:rPr sz="1600" dirty="0"/>
              <a:t>表示重定向到当前应用程序（chapter02）的根目录下的index.jsp页面</a:t>
            </a:r>
            <a:endParaRPr lang="en-US" altLang="zh-CN" sz="1600" dirty="0"/>
          </a:p>
          <a:p>
            <a:endParaRPr lang="zh-CN" altLang="en-US" dirty="0"/>
          </a:p>
        </p:txBody>
      </p:sp>
      <p:sp>
        <p:nvSpPr>
          <p:cNvPr id="4" name="标题 3"/>
          <p:cNvSpPr>
            <a:spLocks noGrp="1"/>
          </p:cNvSpPr>
          <p:nvPr>
            <p:ph type="title"/>
          </p:nvPr>
        </p:nvSpPr>
        <p:spPr>
          <a:xfrm>
            <a:off x="444648" y="629237"/>
            <a:ext cx="1407664" cy="547687"/>
          </a:xfrm>
        </p:spPr>
        <p:txBody>
          <a:bodyPr/>
          <a:lstStyle/>
          <a:p>
            <a:r>
              <a:rPr altLang="en-US" dirty="0"/>
              <a:t>重定向</a:t>
            </a:r>
            <a:endParaRPr lang="zh-CN" altLang="en-US" dirty="0"/>
          </a:p>
        </p:txBody>
      </p:sp>
      <p:sp>
        <p:nvSpPr>
          <p:cNvPr id="11" name="文本占位符 10"/>
          <p:cNvSpPr>
            <a:spLocks noGrp="1"/>
          </p:cNvSpPr>
          <p:nvPr>
            <p:ph type="body" sz="quarter" idx="11"/>
          </p:nvPr>
        </p:nvSpPr>
        <p:spPr>
          <a:xfrm>
            <a:off x="928662" y="2194334"/>
            <a:ext cx="7715304" cy="377411"/>
          </a:xfrm>
        </p:spPr>
        <p:txBody>
          <a:bodyPr/>
          <a:lstStyle/>
          <a:p>
            <a:r>
              <a:rPr lang="en-US" sz="1400" dirty="0">
                <a:solidFill>
                  <a:schemeClr val="tx1"/>
                </a:solidFill>
              </a:rPr>
              <a:t>public void </a:t>
            </a:r>
            <a:r>
              <a:rPr lang="en-US" sz="1400" dirty="0" err="1">
                <a:solidFill>
                  <a:schemeClr val="tx1"/>
                </a:solidFill>
              </a:rPr>
              <a:t>sendRedirect</a:t>
            </a:r>
            <a:r>
              <a:rPr lang="en-US" sz="1400" dirty="0">
                <a:solidFill>
                  <a:schemeClr val="tx1"/>
                </a:solidFill>
              </a:rPr>
              <a:t>(String location)throws </a:t>
            </a:r>
            <a:r>
              <a:rPr lang="en-US" sz="1400" dirty="0" err="1">
                <a:solidFill>
                  <a:schemeClr val="tx1"/>
                </a:solidFill>
              </a:rPr>
              <a:t>java.io.IOException</a:t>
            </a:r>
            <a:endParaRPr sz="1400" dirty="0">
              <a:solidFill>
                <a:schemeClr val="tx1"/>
              </a:solidFill>
            </a:endParaRPr>
          </a:p>
        </p:txBody>
      </p:sp>
      <p:sp>
        <p:nvSpPr>
          <p:cNvPr id="14" name="文本占位符 10"/>
          <p:cNvSpPr txBox="1"/>
          <p:nvPr/>
        </p:nvSpPr>
        <p:spPr bwMode="auto">
          <a:xfrm>
            <a:off x="1000100" y="3643315"/>
            <a:ext cx="7715304" cy="377411"/>
          </a:xfrm>
          <a:prstGeom prst="rect">
            <a:avLst/>
          </a:prstGeom>
          <a:solidFill>
            <a:srgbClr val="FFFF99"/>
          </a:solidFill>
          <a:ln w="9525">
            <a:noFill/>
            <a:miter lim="800000"/>
          </a:ln>
          <a:effectLst>
            <a:outerShdw blurRad="63500" dist="20000" dir="5400000" rotWithShape="0">
              <a:srgbClr val="000000">
                <a:alpha val="37999"/>
              </a:srgbClr>
            </a:outerShdw>
          </a:effectLst>
        </p:spPr>
        <p:txBody>
          <a:bodyPr vert="horz" wrap="square" lIns="91440" tIns="45720" rIns="91440" bIns="45720" numCol="1" anchor="t" anchorCtr="0" compatLnSpc="1">
            <a:spAutoFit/>
          </a:bodyPr>
          <a:lstStyle/>
          <a:p>
            <a:pPr fontAlgn="base">
              <a:lnSpc>
                <a:spcPct val="150000"/>
              </a:lnSpc>
              <a:spcBef>
                <a:spcPct val="0"/>
              </a:spcBef>
              <a:spcAft>
                <a:spcPct val="0"/>
              </a:spcAft>
              <a:buClr>
                <a:schemeClr val="accent1"/>
              </a:buClr>
            </a:pPr>
            <a:r>
              <a:rPr kumimoji="1" lang="en-US" altLang="en-US" sz="1400" b="1" dirty="0" err="1">
                <a:latin typeface="Adobe 仿宋 Std R" pitchFamily="18" charset="-122"/>
                <a:ea typeface="Adobe 仿宋 Std R" pitchFamily="18" charset="-122"/>
                <a:cs typeface="宋体" panose="02010600030101010101" pitchFamily="2" charset="-122"/>
              </a:rPr>
              <a:t>response.sendRedirect</a:t>
            </a:r>
            <a:r>
              <a:rPr kumimoji="1" lang="en-US" altLang="en-US" sz="1400" b="1" dirty="0">
                <a:latin typeface="Adobe 仿宋 Std R" pitchFamily="18" charset="-122"/>
                <a:ea typeface="Adobe 仿宋 Std R" pitchFamily="18" charset="-122"/>
                <a:cs typeface="宋体" panose="02010600030101010101" pitchFamily="2" charset="-122"/>
              </a:rPr>
              <a:t>("/chapter02/index.jsp");</a:t>
            </a:r>
            <a:endParaRPr kumimoji="1" lang="zh-CN" altLang="en-US" sz="1400" b="1" dirty="0">
              <a:latin typeface="Adobe 仿宋 Std R" pitchFamily="18" charset="-122"/>
              <a:ea typeface="Adobe 仿宋 Std R" pitchFamily="18" charset="-122"/>
              <a:cs typeface="宋体" panose="02010600030101010101" pitchFamily="2" charset="-122"/>
            </a:endParaRPr>
          </a:p>
        </p:txBody>
      </p:sp>
      <p:pic>
        <p:nvPicPr>
          <p:cNvPr id="15" name="图片 14"/>
          <p:cNvPicPr>
            <a:picLocks noChangeAspect="1"/>
          </p:cNvPicPr>
          <p:nvPr/>
        </p:nvPicPr>
        <p:blipFill>
          <a:blip r:embed="rId3" cstate="print">
            <a:duotone>
              <a:schemeClr val="accent1">
                <a:shade val="45000"/>
                <a:satMod val="135000"/>
              </a:schemeClr>
              <a:prstClr val="white"/>
            </a:duotone>
          </a:blip>
          <a:stretch>
            <a:fillRect/>
          </a:stretch>
        </p:blipFill>
        <p:spPr>
          <a:xfrm>
            <a:off x="444648" y="4929198"/>
            <a:ext cx="484014" cy="484014"/>
          </a:xfrm>
          <a:prstGeom prst="rect">
            <a:avLst/>
          </a:prstGeom>
        </p:spPr>
      </p:pic>
      <p:sp>
        <p:nvSpPr>
          <p:cNvPr id="23" name="文本占位符 9"/>
          <p:cNvSpPr txBox="1"/>
          <p:nvPr/>
        </p:nvSpPr>
        <p:spPr>
          <a:xfrm>
            <a:off x="1000100" y="4929198"/>
            <a:ext cx="7786742" cy="714380"/>
          </a:xfrm>
          <a:prstGeom prst="rect">
            <a:avLst/>
          </a:prstGeom>
          <a:solidFill>
            <a:srgbClr val="FF9999"/>
          </a:solidFill>
        </p:spPr>
        <p:txBody>
          <a:bodyPr/>
          <a:lstStyle/>
          <a:p>
            <a:pPr eaLnBrk="0" fontAlgn="base" hangingPunct="0">
              <a:lnSpc>
                <a:spcPct val="150000"/>
              </a:lnSpc>
              <a:spcBef>
                <a:spcPct val="20000"/>
              </a:spcBef>
              <a:spcAft>
                <a:spcPct val="0"/>
              </a:spcAft>
              <a:buClr>
                <a:schemeClr val="accent1"/>
              </a:buClr>
            </a:pPr>
            <a:r>
              <a:rPr lang="en-US" altLang="en-US" sz="1400" dirty="0" err="1">
                <a:latin typeface="黑体" panose="02010609060101010101" charset="-122"/>
                <a:ea typeface="黑体" panose="02010609060101010101" charset="-122"/>
              </a:rPr>
              <a:t>sendRedirect</a:t>
            </a:r>
            <a:r>
              <a:rPr lang="en-US" altLang="en-US" sz="1400" dirty="0">
                <a:latin typeface="黑体" panose="02010609060101010101" charset="-122"/>
                <a:ea typeface="黑体" panose="02010609060101010101" charset="-122"/>
              </a:rPr>
              <a:t>()</a:t>
            </a:r>
            <a:r>
              <a:rPr lang="zh-CN" altLang="en-US" sz="1400" dirty="0">
                <a:latin typeface="黑体" panose="02010609060101010101" charset="-122"/>
                <a:ea typeface="黑体" panose="02010609060101010101" charset="-122"/>
              </a:rPr>
              <a:t>方法不仅可以重定向到当前应用程序中的其他资源，还可以重定向到同一个站点上的其他应用程序中的资源，甚至是使用绝对</a:t>
            </a:r>
            <a:r>
              <a:rPr lang="en-US" altLang="en-US" sz="1400" dirty="0">
                <a:latin typeface="黑体" panose="02010609060101010101" charset="-122"/>
                <a:ea typeface="黑体" panose="02010609060101010101" charset="-122"/>
              </a:rPr>
              <a:t>URL</a:t>
            </a:r>
            <a:r>
              <a:rPr lang="zh-CN" altLang="en-US" sz="1400" dirty="0">
                <a:latin typeface="黑体" panose="02010609060101010101" charset="-122"/>
                <a:ea typeface="黑体" panose="02010609060101010101" charset="-122"/>
              </a:rPr>
              <a:t>重定向到其他站点的资源</a:t>
            </a:r>
          </a:p>
        </p:txBody>
      </p:sp>
      <p:sp>
        <p:nvSpPr>
          <p:cNvPr id="24" name="文本框 6"/>
          <p:cNvSpPr txBox="1"/>
          <p:nvPr/>
        </p:nvSpPr>
        <p:spPr>
          <a:xfrm>
            <a:off x="406376" y="5382158"/>
            <a:ext cx="593725" cy="339725"/>
          </a:xfrm>
          <a:prstGeom prst="rect">
            <a:avLst/>
          </a:prstGeom>
          <a:noFill/>
        </p:spPr>
        <p:txBody>
          <a:bodyPr wrap="none">
            <a:spAutoFit/>
          </a:bodyPr>
          <a:lstStyle/>
          <a:p>
            <a:pPr>
              <a:defRPr/>
            </a:pPr>
            <a:r>
              <a:rPr lang="zh-CN" altLang="en-US" sz="1600" dirty="0">
                <a:ln w="0"/>
                <a:solidFill>
                  <a:schemeClr val="accent1"/>
                </a:solidFill>
                <a:effectLst>
                  <a:outerShdw blurRad="38100" dist="25400" dir="5400000" algn="ctr" rotWithShape="0">
                    <a:srgbClr val="6E747A">
                      <a:alpha val="43000"/>
                    </a:srgbClr>
                  </a:outerShdw>
                </a:effectLst>
                <a:latin typeface="Adobe 仿宋 Std R" pitchFamily="18" charset="-122"/>
                <a:ea typeface="Adobe 仿宋 Std R" pitchFamily="18" charset="-122"/>
              </a:rPr>
              <a:t>注意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blinds(horizontal)">
                                      <p:cBhvr>
                                        <p:cTn id="7" dur="500"/>
                                        <p:tgtEl>
                                          <p:spTgt spid="11">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blinds(horizontal)">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blinds(horizontal)">
                                      <p:cBhvr>
                                        <p:cTn id="36" dur="50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4" grpId="0" animBg="1"/>
      <p:bldP spid="23" grpId="0" animBg="1"/>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071964"/>
          </a:xfrm>
        </p:spPr>
        <p:txBody>
          <a:bodyPr/>
          <a:lstStyle/>
          <a:p>
            <a:r>
              <a:rPr lang="zh-CN" dirty="0"/>
              <a:t>重定向是指由原请求地址重新定位到某个新地址，原有的</a:t>
            </a:r>
            <a:r>
              <a:rPr dirty="0"/>
              <a:t>request</a:t>
            </a:r>
            <a:r>
              <a:rPr lang="zh-CN" dirty="0"/>
              <a:t>请求失效，客户端看到的是新的</a:t>
            </a:r>
            <a:r>
              <a:rPr dirty="0"/>
              <a:t>request</a:t>
            </a:r>
            <a:r>
              <a:rPr lang="zh-CN" dirty="0"/>
              <a:t>请求返回的响应结果，客户端浏览器地址栏变为新请求地址。</a:t>
            </a:r>
            <a:endParaRPr dirty="0"/>
          </a:p>
          <a:p>
            <a:r>
              <a:rPr lang="zh-CN" altLang="en-US" dirty="0"/>
              <a:t>下图演示</a:t>
            </a:r>
            <a:r>
              <a:rPr lang="zh-CN" dirty="0"/>
              <a:t>由请求</a:t>
            </a:r>
            <a:r>
              <a:rPr dirty="0"/>
              <a:t>ServletA</a:t>
            </a:r>
            <a:r>
              <a:rPr lang="zh-CN" dirty="0"/>
              <a:t>到</a:t>
            </a:r>
            <a:r>
              <a:rPr dirty="0"/>
              <a:t>ServletB</a:t>
            </a:r>
            <a:r>
              <a:rPr lang="zh-CN" dirty="0"/>
              <a:t>的重定向过程</a:t>
            </a:r>
            <a:endParaRPr lang="en-US" altLang="zh-CN" dirty="0"/>
          </a:p>
          <a:p>
            <a:endParaRPr lang="en-US" altLang="zh-CN" dirty="0"/>
          </a:p>
          <a:p>
            <a:endParaRPr lang="zh-CN" altLang="en-US" dirty="0"/>
          </a:p>
        </p:txBody>
      </p:sp>
      <p:sp>
        <p:nvSpPr>
          <p:cNvPr id="4" name="标题 3"/>
          <p:cNvSpPr>
            <a:spLocks noGrp="1"/>
          </p:cNvSpPr>
          <p:nvPr>
            <p:ph type="title"/>
          </p:nvPr>
        </p:nvSpPr>
        <p:spPr>
          <a:xfrm>
            <a:off x="467544" y="583406"/>
            <a:ext cx="1727419" cy="547687"/>
          </a:xfrm>
        </p:spPr>
        <p:txBody>
          <a:bodyPr/>
          <a:lstStyle/>
          <a:p>
            <a:r>
              <a:rPr altLang="en-US" dirty="0"/>
              <a:t>重定向</a:t>
            </a:r>
            <a:endParaRPr lang="zh-CN" altLang="en-US" dirty="0"/>
          </a:p>
        </p:txBody>
      </p:sp>
      <p:sp>
        <p:nvSpPr>
          <p:cNvPr id="310274" name="Rectangle 2"/>
          <p:cNvSpPr>
            <a:spLocks noChangeArrowheads="1"/>
          </p:cNvSpPr>
          <p:nvPr/>
        </p:nvSpPr>
        <p:spPr bwMode="auto">
          <a:xfrm>
            <a:off x="1" y="67258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10273" name="Object 1"/>
          <p:cNvGraphicFramePr>
            <a:graphicFrameLocks noChangeAspect="1"/>
          </p:cNvGraphicFramePr>
          <p:nvPr/>
        </p:nvGraphicFramePr>
        <p:xfrm>
          <a:off x="1000100" y="3286124"/>
          <a:ext cx="5591428" cy="2571768"/>
        </p:xfrm>
        <a:graphic>
          <a:graphicData uri="http://schemas.openxmlformats.org/presentationml/2006/ole">
            <mc:AlternateContent xmlns:mc="http://schemas.openxmlformats.org/markup-compatibility/2006">
              <mc:Choice xmlns:v="urn:schemas-microsoft-com:vml" Requires="v">
                <p:oleObj name="Visio" r:id="rId3" imgW="4614545" imgH="2116455" progId="Visio.Drawing.11">
                  <p:embed/>
                </p:oleObj>
              </mc:Choice>
              <mc:Fallback>
                <p:oleObj name="Visio" r:id="rId3" imgW="4614545" imgH="2116455" progId="Visio.Drawing.11">
                  <p:embed/>
                  <p:pic>
                    <p:nvPicPr>
                      <p:cNvPr id="310273" name="Object 1"/>
                      <p:cNvPicPr>
                        <a:picLocks noChangeAspect="1"/>
                      </p:cNvPicPr>
                      <p:nvPr/>
                    </p:nvPicPr>
                    <p:blipFill>
                      <a:blip r:embed="rId4"/>
                      <a:stretch>
                        <a:fillRect/>
                      </a:stretch>
                    </p:blipFill>
                    <p:spPr>
                      <a:xfrm>
                        <a:off x="1000100" y="3286124"/>
                        <a:ext cx="5591428" cy="2571768"/>
                      </a:xfrm>
                      <a:prstGeom prst="rect">
                        <a:avLst/>
                      </a:prstGeom>
                      <a:noFill/>
                      <a:ln w="9525">
                        <a:noFill/>
                      </a:ln>
                    </p:spPr>
                  </p:pic>
                </p:oleObj>
              </mc:Fallback>
            </mc:AlternateContent>
          </a:graphicData>
        </a:graphic>
      </p:graphicFrame>
      <p:sp>
        <p:nvSpPr>
          <p:cNvPr id="6" name="圆角矩形标注 5"/>
          <p:cNvSpPr/>
          <p:nvPr/>
        </p:nvSpPr>
        <p:spPr bwMode="auto">
          <a:xfrm>
            <a:off x="7215206" y="4143380"/>
            <a:ext cx="1428760" cy="571504"/>
          </a:xfrm>
          <a:prstGeom prst="wedgeRoundRectCallout">
            <a:avLst>
              <a:gd name="adj1" fmla="val -97648"/>
              <a:gd name="adj2" fmla="val -10365"/>
              <a:gd name="adj3" fmla="val 16667"/>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lstStyle/>
          <a:p>
            <a:pPr algn="ctr" fontAlgn="base">
              <a:spcBef>
                <a:spcPct val="0"/>
              </a:spcBef>
              <a:spcAft>
                <a:spcPct val="0"/>
              </a:spcAft>
            </a:pPr>
            <a:r>
              <a:rPr lang="zh-CN" altLang="en-US" sz="1400" b="1" dirty="0">
                <a:solidFill>
                  <a:schemeClr val="tx1"/>
                </a:solidFill>
                <a:latin typeface="黑体" panose="02010609060101010101" charset="-122"/>
                <a:ea typeface="黑体" panose="02010609060101010101" charset="-122"/>
              </a:rPr>
              <a:t>两次请求</a:t>
            </a:r>
            <a:endParaRPr lang="en-US" altLang="zh-CN" sz="1400" b="1" dirty="0">
              <a:solidFill>
                <a:schemeClr val="tx1"/>
              </a:solidFill>
              <a:latin typeface="黑体" panose="02010609060101010101" charset="-122"/>
              <a:ea typeface="黑体" panose="02010609060101010101" charset="-122"/>
            </a:endParaRPr>
          </a:p>
          <a:p>
            <a:pPr algn="ctr" fontAlgn="base">
              <a:spcBef>
                <a:spcPct val="0"/>
              </a:spcBef>
              <a:spcAft>
                <a:spcPct val="0"/>
              </a:spcAft>
            </a:pPr>
            <a:r>
              <a:rPr lang="zh-CN" altLang="en-US" sz="1400" b="1" dirty="0">
                <a:solidFill>
                  <a:schemeClr val="tx1"/>
                </a:solidFill>
                <a:latin typeface="黑体" panose="02010609060101010101" charset="-122"/>
                <a:ea typeface="黑体" panose="02010609060101010101" charset="-122"/>
              </a:rPr>
              <a:t>两次响应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10273"/>
                                        </p:tgtEl>
                                        <p:attrNameLst>
                                          <p:attrName>style.visibility</p:attrName>
                                        </p:attrNameLst>
                                      </p:cBhvr>
                                      <p:to>
                                        <p:strVal val="visible"/>
                                      </p:to>
                                    </p:set>
                                    <p:animEffect transition="in" filter="blinds(horizontal)">
                                      <p:cBhvr>
                                        <p:cTn id="18" dur="500"/>
                                        <p:tgtEl>
                                          <p:spTgt spid="31027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a:lnSpc>
                <a:spcPct val="200000"/>
              </a:lnSpc>
              <a:buSzPct val="120000"/>
              <a:buBlip>
                <a:blip r:embed="rId2"/>
              </a:buBlip>
            </a:pPr>
            <a:r>
              <a:rPr lang="zh-CN" altLang="en-US" sz="2400" dirty="0">
                <a:solidFill>
                  <a:srgbClr val="FF0000"/>
                </a:solidFill>
              </a:rPr>
              <a:t>用 </a:t>
            </a:r>
            <a:r>
              <a:rPr lang="en-US" altLang="zh-CN" sz="2400" dirty="0">
                <a:solidFill>
                  <a:srgbClr val="FF0000"/>
                </a:solidFill>
              </a:rPr>
              <a:t>Java </a:t>
            </a:r>
            <a:r>
              <a:rPr lang="zh-CN" altLang="en-US" sz="2400" dirty="0">
                <a:solidFill>
                  <a:srgbClr val="FF0000"/>
                </a:solidFill>
              </a:rPr>
              <a:t>编写</a:t>
            </a:r>
            <a:r>
              <a:rPr lang="zh-CN" altLang="en-US" sz="2400" dirty="0">
                <a:solidFill>
                  <a:schemeClr val="tx1">
                    <a:lumMod val="85000"/>
                    <a:lumOff val="15000"/>
                  </a:schemeClr>
                </a:solidFill>
              </a:rPr>
              <a:t>的服务器端程序</a:t>
            </a:r>
            <a:endParaRPr lang="en-US" altLang="zh-CN" sz="2400" dirty="0">
              <a:solidFill>
                <a:schemeClr val="tx1">
                  <a:lumMod val="85000"/>
                  <a:lumOff val="15000"/>
                </a:schemeClr>
              </a:solidFill>
            </a:endParaRPr>
          </a:p>
          <a:p>
            <a:pPr>
              <a:lnSpc>
                <a:spcPct val="200000"/>
              </a:lnSpc>
              <a:buSzPct val="120000"/>
              <a:buBlip>
                <a:blip r:embed="rId2"/>
              </a:buBlip>
            </a:pPr>
            <a:r>
              <a:rPr lang="zh-CN" altLang="en-US" sz="2400" dirty="0">
                <a:solidFill>
                  <a:srgbClr val="FF0000"/>
                </a:solidFill>
              </a:rPr>
              <a:t>运行</a:t>
            </a:r>
            <a:r>
              <a:rPr lang="zh-CN" altLang="en-US" sz="2400" dirty="0">
                <a:solidFill>
                  <a:schemeClr val="tx1">
                    <a:lumMod val="85000"/>
                    <a:lumOff val="15000"/>
                  </a:schemeClr>
                </a:solidFill>
              </a:rPr>
              <a:t>在 </a:t>
            </a:r>
            <a:r>
              <a:rPr lang="en-US" altLang="zh-CN" sz="2400" dirty="0">
                <a:solidFill>
                  <a:schemeClr val="tx1">
                    <a:lumMod val="85000"/>
                    <a:lumOff val="15000"/>
                  </a:schemeClr>
                </a:solidFill>
              </a:rPr>
              <a:t>Web </a:t>
            </a:r>
            <a:r>
              <a:rPr lang="zh-CN" altLang="en-US" sz="2400" dirty="0">
                <a:solidFill>
                  <a:schemeClr val="tx1">
                    <a:lumMod val="85000"/>
                    <a:lumOff val="15000"/>
                  </a:schemeClr>
                </a:solidFill>
              </a:rPr>
              <a:t>服务器上</a:t>
            </a:r>
            <a:endParaRPr lang="en-US" altLang="zh-CN" sz="2400" dirty="0">
              <a:solidFill>
                <a:schemeClr val="tx1">
                  <a:lumMod val="85000"/>
                  <a:lumOff val="15000"/>
                </a:schemeClr>
              </a:solidFill>
            </a:endParaRPr>
          </a:p>
          <a:p>
            <a:pPr>
              <a:lnSpc>
                <a:spcPct val="200000"/>
              </a:lnSpc>
              <a:buSzPct val="120000"/>
              <a:buBlip>
                <a:blip r:embed="rId2"/>
              </a:buBlip>
            </a:pPr>
            <a:r>
              <a:rPr lang="zh-CN" altLang="en-US" sz="2400" dirty="0">
                <a:solidFill>
                  <a:srgbClr val="FF0000"/>
                </a:solidFill>
              </a:rPr>
              <a:t>执行</a:t>
            </a:r>
            <a:r>
              <a:rPr lang="zh-CN" altLang="en-US" sz="2400" dirty="0">
                <a:solidFill>
                  <a:schemeClr val="tx1">
                    <a:lumMod val="85000"/>
                    <a:lumOff val="15000"/>
                  </a:schemeClr>
                </a:solidFill>
              </a:rPr>
              <a:t>服务器端处理</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6</a:t>
            </a:fld>
            <a:r>
              <a:rPr lang="en-US" altLang="zh-CN"/>
              <a:t>-</a:t>
            </a:r>
            <a:endParaRPr lang="zh-CN" altLang="en-US" dirty="0"/>
          </a:p>
        </p:txBody>
      </p:sp>
      <p:cxnSp>
        <p:nvCxnSpPr>
          <p:cNvPr id="11" name="直接连接符 10"/>
          <p:cNvCxnSpPr/>
          <p:nvPr/>
        </p:nvCxnSpPr>
        <p:spPr>
          <a:xfrm>
            <a:off x="1043608" y="1844824"/>
            <a:ext cx="662473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043608" y="2492896"/>
            <a:ext cx="662473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43608" y="3212976"/>
            <a:ext cx="6624736"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262" y="3999086"/>
            <a:ext cx="7686491" cy="237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681D34CF-5AD1-411D-9327-602EC1299A99}"/>
              </a:ext>
            </a:extLst>
          </p:cNvPr>
          <p:cNvPicPr>
            <a:picLocks noChangeAspect="1"/>
          </p:cNvPicPr>
          <p:nvPr/>
        </p:nvPicPr>
        <p:blipFill>
          <a:blip r:embed="rId4"/>
          <a:stretch>
            <a:fillRect/>
          </a:stretch>
        </p:blipFill>
        <p:spPr>
          <a:xfrm>
            <a:off x="322882" y="487060"/>
            <a:ext cx="8281566" cy="3565775"/>
          </a:xfrm>
          <a:prstGeom prst="rect">
            <a:avLst/>
          </a:prstGeom>
        </p:spPr>
      </p:pic>
    </p:spTree>
    <p:extLst>
      <p:ext uri="{BB962C8B-B14F-4D97-AF65-F5344CB8AC3E}">
        <p14:creationId xmlns:p14="http://schemas.microsoft.com/office/powerpoint/2010/main" val="213759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wipe(left)">
                                      <p:cBhvr>
                                        <p:cTn id="18" dur="5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wipe(left)">
                                      <p:cBhvr>
                                        <p:cTn id="2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316"/>
            <a:ext cx="8207375" cy="4643452"/>
          </a:xfrm>
        </p:spPr>
        <p:txBody>
          <a:bodyPr/>
          <a:lstStyle/>
          <a:p>
            <a:r>
              <a:rPr lang="zh-CN" altLang="en-US" sz="1600" dirty="0"/>
              <a:t>请求转发的过程发生在服务器内部，对客户端是透明的。服务器只能从当前应用内部查找相应的转发资源，而不能转发到其它应用的资源。</a:t>
            </a:r>
          </a:p>
          <a:p>
            <a:r>
              <a:rPr lang="zh-CN" altLang="en-US" sz="1600" dirty="0"/>
              <a:t>请求转发使用</a:t>
            </a:r>
            <a:r>
              <a:rPr sz="1600" dirty="0"/>
              <a:t>RequestDispatcher</a:t>
            </a:r>
            <a:r>
              <a:rPr lang="zh-CN" altLang="en-US" sz="1600" dirty="0"/>
              <a:t>接口中的</a:t>
            </a:r>
            <a:r>
              <a:rPr sz="1600" dirty="0"/>
              <a:t>forward()</a:t>
            </a:r>
            <a:r>
              <a:rPr lang="zh-CN" altLang="en-US" sz="1600" dirty="0"/>
              <a:t>方法来实现，该方法可以把请求转发给另外一个资源，并让该资源对此请求进行响应。</a:t>
            </a:r>
            <a:endParaRPr sz="1600" dirty="0"/>
          </a:p>
          <a:p>
            <a:r>
              <a:rPr sz="1600" dirty="0"/>
              <a:t>RequestDispatcher</a:t>
            </a:r>
            <a:r>
              <a:rPr lang="zh-CN" altLang="en-US" sz="1600" dirty="0"/>
              <a:t>接口有以下两个方法：</a:t>
            </a:r>
          </a:p>
          <a:p>
            <a:pPr lvl="1"/>
            <a:r>
              <a:rPr sz="1400" dirty="0"/>
              <a:t>forward()</a:t>
            </a:r>
            <a:r>
              <a:rPr lang="zh-CN" altLang="en-US" sz="1400" dirty="0"/>
              <a:t>方法：将请求转发给其他资源。</a:t>
            </a:r>
          </a:p>
          <a:p>
            <a:pPr lvl="1"/>
            <a:r>
              <a:rPr sz="1400" dirty="0"/>
              <a:t>include()</a:t>
            </a:r>
            <a:r>
              <a:rPr lang="zh-CN" altLang="en-US" sz="1400" dirty="0"/>
              <a:t>方法：将其他资源并入到当前请求中。</a:t>
            </a:r>
            <a:endParaRPr sz="1400" dirty="0"/>
          </a:p>
          <a:p>
            <a:r>
              <a:rPr lang="zh-CN" altLang="en-US" sz="1600" dirty="0"/>
              <a:t>请求转发语法：</a:t>
            </a:r>
            <a:endParaRPr sz="1600" dirty="0"/>
          </a:p>
          <a:p>
            <a:endParaRPr sz="1600" dirty="0"/>
          </a:p>
          <a:p>
            <a:r>
              <a:rPr lang="zh-CN" altLang="en-US" sz="1600" dirty="0"/>
              <a:t>其中：</a:t>
            </a:r>
          </a:p>
          <a:p>
            <a:pPr lvl="1"/>
            <a:r>
              <a:rPr sz="1400" dirty="0"/>
              <a:t>path</a:t>
            </a:r>
            <a:r>
              <a:rPr lang="zh-CN" altLang="en-US" sz="1400" dirty="0"/>
              <a:t>参数用以指定转发的</a:t>
            </a:r>
            <a:r>
              <a:rPr sz="1400" dirty="0"/>
              <a:t>URL</a:t>
            </a:r>
            <a:r>
              <a:rPr lang="zh-CN" altLang="en-US" sz="1400" dirty="0"/>
              <a:t>，</a:t>
            </a:r>
            <a:r>
              <a:rPr lang="zh-CN" altLang="en-US" sz="1400" dirty="0">
                <a:solidFill>
                  <a:srgbClr val="FF0000"/>
                </a:solidFill>
              </a:rPr>
              <a:t>只能是相对路径；</a:t>
            </a:r>
          </a:p>
          <a:p>
            <a:pPr lvl="1"/>
            <a:r>
              <a:rPr sz="1400" dirty="0"/>
              <a:t>request</a:t>
            </a:r>
            <a:r>
              <a:rPr lang="zh-CN" altLang="en-US" sz="1400" dirty="0"/>
              <a:t>和</a:t>
            </a:r>
            <a:r>
              <a:rPr sz="1400" dirty="0"/>
              <a:t>response</a:t>
            </a:r>
            <a:r>
              <a:rPr lang="zh-CN" altLang="en-US" sz="1400" dirty="0"/>
              <a:t>参数取值为当前请求所对应的</a:t>
            </a:r>
            <a:r>
              <a:rPr sz="1400" dirty="0"/>
              <a:t>HttpServletRequest</a:t>
            </a:r>
            <a:r>
              <a:rPr lang="zh-CN" altLang="en-US" sz="1400" dirty="0"/>
              <a:t>和</a:t>
            </a:r>
            <a:r>
              <a:rPr sz="1400" dirty="0"/>
              <a:t>HttpServletResponse</a:t>
            </a:r>
            <a:r>
              <a:rPr lang="zh-CN" altLang="en-US" sz="1400" dirty="0"/>
              <a:t>对象。</a:t>
            </a:r>
            <a:endParaRPr lang="zh-CN" altLang="en-US" sz="1600" dirty="0"/>
          </a:p>
        </p:txBody>
      </p:sp>
      <p:sp>
        <p:nvSpPr>
          <p:cNvPr id="4" name="标题 3"/>
          <p:cNvSpPr>
            <a:spLocks noGrp="1"/>
          </p:cNvSpPr>
          <p:nvPr>
            <p:ph type="title"/>
          </p:nvPr>
        </p:nvSpPr>
        <p:spPr>
          <a:xfrm>
            <a:off x="611561" y="476672"/>
            <a:ext cx="1728192" cy="547687"/>
          </a:xfrm>
        </p:spPr>
        <p:txBody>
          <a:bodyPr/>
          <a:lstStyle/>
          <a:p>
            <a:r>
              <a:rPr altLang="en-US" dirty="0"/>
              <a:t>请求转发</a:t>
            </a:r>
            <a:endParaRPr lang="zh-CN" altLang="en-US" dirty="0"/>
          </a:p>
        </p:txBody>
      </p:sp>
      <p:sp>
        <p:nvSpPr>
          <p:cNvPr id="14" name="文本占位符 10"/>
          <p:cNvSpPr txBox="1"/>
          <p:nvPr/>
        </p:nvSpPr>
        <p:spPr bwMode="auto">
          <a:xfrm>
            <a:off x="928662" y="4214818"/>
            <a:ext cx="7715304" cy="523220"/>
          </a:xfrm>
          <a:prstGeom prst="rect">
            <a:avLst/>
          </a:prstGeom>
          <a:solidFill>
            <a:srgbClr val="FFFF99"/>
          </a:solidFill>
          <a:ln w="9525">
            <a:noFill/>
            <a:miter lim="800000"/>
          </a:ln>
          <a:effectLst>
            <a:outerShdw blurRad="63500" dist="20000" dir="5400000" rotWithShape="0">
              <a:srgbClr val="000000">
                <a:alpha val="37999"/>
              </a:srgbClr>
            </a:outerShdw>
          </a:effectLst>
        </p:spPr>
        <p:txBody>
          <a:bodyPr vert="horz" wrap="square" lIns="91440" tIns="45720" rIns="91440" bIns="45720" numCol="1" anchor="t" anchorCtr="0" compatLnSpc="1">
            <a:spAutoFit/>
          </a:bodyPr>
          <a:lstStyle/>
          <a:p>
            <a:r>
              <a:rPr kumimoji="1" lang="en-US" altLang="en-US" sz="1400" b="1" dirty="0" err="1">
                <a:latin typeface="Adobe 仿宋 Std R" pitchFamily="18" charset="-122"/>
                <a:ea typeface="Adobe 仿宋 Std R" pitchFamily="18" charset="-122"/>
                <a:cs typeface="宋体" panose="02010600030101010101" pitchFamily="2" charset="-122"/>
              </a:rPr>
              <a:t>RequestDispatcher</a:t>
            </a:r>
            <a:r>
              <a:rPr kumimoji="1" lang="en-US" altLang="en-US" sz="1400" b="1" dirty="0">
                <a:latin typeface="Adobe 仿宋 Std R" pitchFamily="18" charset="-122"/>
                <a:ea typeface="Adobe 仿宋 Std R" pitchFamily="18" charset="-122"/>
                <a:cs typeface="宋体" panose="02010600030101010101" pitchFamily="2" charset="-122"/>
              </a:rPr>
              <a:t> dispatcher = </a:t>
            </a:r>
            <a:r>
              <a:rPr kumimoji="1" lang="en-US" altLang="en-US" sz="1400" b="1" dirty="0" err="1">
                <a:latin typeface="Adobe 仿宋 Std R" pitchFamily="18" charset="-122"/>
                <a:ea typeface="Adobe 仿宋 Std R" pitchFamily="18" charset="-122"/>
                <a:cs typeface="宋体" panose="02010600030101010101" pitchFamily="2" charset="-122"/>
              </a:rPr>
              <a:t>request.getRequestDispatcher</a:t>
            </a:r>
            <a:r>
              <a:rPr kumimoji="1" lang="en-US" altLang="en-US" sz="1400" b="1" dirty="0">
                <a:latin typeface="Adobe 仿宋 Std R" pitchFamily="18" charset="-122"/>
                <a:ea typeface="Adobe 仿宋 Std R" pitchFamily="18" charset="-122"/>
                <a:cs typeface="宋体" panose="02010600030101010101" pitchFamily="2" charset="-122"/>
              </a:rPr>
              <a:t>(String path);</a:t>
            </a:r>
            <a:endParaRPr kumimoji="1" lang="zh-CN" altLang="en-US" sz="1400" b="1" dirty="0">
              <a:latin typeface="Adobe 仿宋 Std R" pitchFamily="18" charset="-122"/>
              <a:ea typeface="Adobe 仿宋 Std R" pitchFamily="18" charset="-122"/>
              <a:cs typeface="宋体" panose="02010600030101010101" pitchFamily="2" charset="-122"/>
            </a:endParaRPr>
          </a:p>
          <a:p>
            <a:r>
              <a:rPr kumimoji="1" lang="en-US" altLang="en-US" sz="1400" b="1" dirty="0" err="1">
                <a:latin typeface="Adobe 仿宋 Std R" pitchFamily="18" charset="-122"/>
                <a:ea typeface="Adobe 仿宋 Std R" pitchFamily="18" charset="-122"/>
                <a:cs typeface="宋体" panose="02010600030101010101" pitchFamily="2" charset="-122"/>
              </a:rPr>
              <a:t>dispatcher.forward</a:t>
            </a:r>
            <a:r>
              <a:rPr kumimoji="1" lang="en-US" altLang="en-US" sz="1400" b="1" dirty="0">
                <a:latin typeface="Adobe 仿宋 Std R" pitchFamily="18" charset="-122"/>
                <a:ea typeface="Adobe 仿宋 Std R" pitchFamily="18" charset="-122"/>
                <a:cs typeface="宋体" panose="02010600030101010101" pitchFamily="2" charset="-122"/>
              </a:rPr>
              <a:t>(</a:t>
            </a:r>
            <a:r>
              <a:rPr kumimoji="1" lang="en-US" altLang="en-US" sz="1400" b="1" dirty="0" err="1">
                <a:latin typeface="Adobe 仿宋 Std R" pitchFamily="18" charset="-122"/>
                <a:ea typeface="Adobe 仿宋 Std R" pitchFamily="18" charset="-122"/>
                <a:cs typeface="宋体" panose="02010600030101010101" pitchFamily="2" charset="-122"/>
              </a:rPr>
              <a:t>ServletRequest</a:t>
            </a:r>
            <a:r>
              <a:rPr kumimoji="1" lang="en-US" altLang="en-US" sz="1400" b="1" dirty="0">
                <a:latin typeface="Adobe 仿宋 Std R" pitchFamily="18" charset="-122"/>
                <a:ea typeface="Adobe 仿宋 Std R" pitchFamily="18" charset="-122"/>
                <a:cs typeface="宋体" panose="02010600030101010101" pitchFamily="2" charset="-122"/>
              </a:rPr>
              <a:t> </a:t>
            </a:r>
            <a:r>
              <a:rPr kumimoji="1" lang="en-US" altLang="en-US" sz="1400" b="1" dirty="0" err="1">
                <a:latin typeface="Adobe 仿宋 Std R" pitchFamily="18" charset="-122"/>
                <a:ea typeface="Adobe 仿宋 Std R" pitchFamily="18" charset="-122"/>
                <a:cs typeface="宋体" panose="02010600030101010101" pitchFamily="2" charset="-122"/>
              </a:rPr>
              <a:t>request,ServletResponse</a:t>
            </a:r>
            <a:r>
              <a:rPr kumimoji="1" lang="en-US" altLang="en-US" sz="1400" b="1" dirty="0">
                <a:latin typeface="Adobe 仿宋 Std R" pitchFamily="18" charset="-122"/>
                <a:ea typeface="Adobe 仿宋 Std R" pitchFamily="18" charset="-122"/>
                <a:cs typeface="宋体" panose="02010600030101010101" pitchFamily="2" charset="-122"/>
              </a:rPr>
              <a:t> response);</a:t>
            </a:r>
            <a:endParaRPr kumimoji="1" lang="zh-CN" altLang="en-US" sz="1400" b="1" dirty="0">
              <a:latin typeface="Adobe 仿宋 Std R" pitchFamily="18" charset="-122"/>
              <a:ea typeface="Adobe 仿宋 Std R" pitchFamily="18" charset="-122"/>
              <a:cs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 calcmode="lin" valueType="num">
                                      <p:cBhvr additive="base">
                                        <p:cTn id="2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blinds(horizontal)">
                                      <p:cBhvr>
                                        <p:cTn id="39" dur="500"/>
                                        <p:tgtEl>
                                          <p:spTgt spid="5">
                                            <p:txEl>
                                              <p:pRg st="7" end="7"/>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blinds(horizontal)">
                                      <p:cBhvr>
                                        <p:cTn id="42" dur="500"/>
                                        <p:tgtEl>
                                          <p:spTgt spid="5">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Effect transition="in" filter="blinds(horizontal)">
                                      <p:cBhvr>
                                        <p:cTn id="45"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714490"/>
            <a:ext cx="8207375" cy="4071964"/>
          </a:xfrm>
        </p:spPr>
        <p:txBody>
          <a:bodyPr/>
          <a:lstStyle/>
          <a:p>
            <a:r>
              <a:rPr lang="zh-CN" dirty="0"/>
              <a:t>请求转发是指将请求再转发到其他地址，转发过程中使用的是同一个</a:t>
            </a:r>
            <a:r>
              <a:rPr dirty="0"/>
              <a:t>request</a:t>
            </a:r>
            <a:r>
              <a:rPr lang="zh-CN" dirty="0"/>
              <a:t>请求，转发后浏览器地址栏内容不变。</a:t>
            </a:r>
            <a:endParaRPr dirty="0"/>
          </a:p>
          <a:p>
            <a:r>
              <a:rPr lang="zh-CN" altLang="en-US" dirty="0"/>
              <a:t>下图演示</a:t>
            </a:r>
            <a:r>
              <a:rPr lang="zh-CN" dirty="0"/>
              <a:t>由请求</a:t>
            </a:r>
            <a:r>
              <a:rPr dirty="0"/>
              <a:t>ServletA</a:t>
            </a:r>
            <a:r>
              <a:rPr lang="zh-CN" dirty="0"/>
              <a:t>到</a:t>
            </a:r>
            <a:r>
              <a:rPr dirty="0"/>
              <a:t>ServletB</a:t>
            </a:r>
            <a:r>
              <a:rPr lang="zh-CN" dirty="0"/>
              <a:t>的转发过程</a:t>
            </a:r>
            <a:endParaRPr lang="en-US" altLang="zh-CN" dirty="0"/>
          </a:p>
          <a:p>
            <a:endParaRPr lang="en-US" altLang="zh-CN" dirty="0"/>
          </a:p>
          <a:p>
            <a:endParaRPr lang="zh-CN" altLang="en-US" dirty="0"/>
          </a:p>
        </p:txBody>
      </p:sp>
      <p:sp>
        <p:nvSpPr>
          <p:cNvPr id="4" name="标题 3"/>
          <p:cNvSpPr>
            <a:spLocks noGrp="1"/>
          </p:cNvSpPr>
          <p:nvPr>
            <p:ph type="title"/>
          </p:nvPr>
        </p:nvSpPr>
        <p:spPr>
          <a:xfrm>
            <a:off x="489700" y="1049474"/>
            <a:ext cx="1728192" cy="547687"/>
          </a:xfrm>
        </p:spPr>
        <p:txBody>
          <a:bodyPr/>
          <a:lstStyle/>
          <a:p>
            <a:r>
              <a:rPr altLang="en-US" dirty="0"/>
              <a:t>请求转发</a:t>
            </a:r>
            <a:endParaRPr lang="zh-CN" altLang="en-US" dirty="0"/>
          </a:p>
        </p:txBody>
      </p:sp>
      <p:sp>
        <p:nvSpPr>
          <p:cNvPr id="308226" name="Rectangle 2"/>
          <p:cNvSpPr>
            <a:spLocks noChangeArrowheads="1"/>
          </p:cNvSpPr>
          <p:nvPr/>
        </p:nvSpPr>
        <p:spPr bwMode="auto">
          <a:xfrm>
            <a:off x="1" y="672584"/>
            <a:ext cx="184731" cy="369332"/>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308225" name="Object 1"/>
          <p:cNvGraphicFramePr>
            <a:graphicFrameLocks noChangeAspect="1"/>
          </p:cNvGraphicFramePr>
          <p:nvPr/>
        </p:nvGraphicFramePr>
        <p:xfrm>
          <a:off x="928662" y="3286125"/>
          <a:ext cx="6429420" cy="2578833"/>
        </p:xfrm>
        <a:graphic>
          <a:graphicData uri="http://schemas.openxmlformats.org/presentationml/2006/ole">
            <mc:AlternateContent xmlns:mc="http://schemas.openxmlformats.org/markup-compatibility/2006">
              <mc:Choice xmlns:v="urn:schemas-microsoft-com:vml" Requires="v">
                <p:oleObj name="Visio" r:id="rId3" imgW="4970145" imgH="1981200" progId="Visio.Drawing.11">
                  <p:embed/>
                </p:oleObj>
              </mc:Choice>
              <mc:Fallback>
                <p:oleObj name="Visio" r:id="rId3" imgW="4970145" imgH="1981200" progId="Visio.Drawing.11">
                  <p:embed/>
                  <p:pic>
                    <p:nvPicPr>
                      <p:cNvPr id="308225" name="Object 1"/>
                      <p:cNvPicPr>
                        <a:picLocks noChangeAspect="1"/>
                      </p:cNvPicPr>
                      <p:nvPr/>
                    </p:nvPicPr>
                    <p:blipFill>
                      <a:blip r:embed="rId4"/>
                      <a:stretch>
                        <a:fillRect/>
                      </a:stretch>
                    </p:blipFill>
                    <p:spPr>
                      <a:xfrm>
                        <a:off x="928662" y="3286125"/>
                        <a:ext cx="6429420" cy="2578833"/>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08225"/>
                                        </p:tgtEl>
                                        <p:attrNameLst>
                                          <p:attrName>style.visibility</p:attrName>
                                        </p:attrNameLst>
                                      </p:cBhvr>
                                      <p:to>
                                        <p:strVal val="visible"/>
                                      </p:to>
                                    </p:set>
                                    <p:animEffect transition="in" filter="blinds(horizontal)">
                                      <p:cBhvr>
                                        <p:cTn id="13" dur="500"/>
                                        <p:tgtEl>
                                          <p:spTgt spid="308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1C21063-BDE4-402F-BB15-0030C8207B08}"/>
              </a:ext>
            </a:extLst>
          </p:cNvPr>
          <p:cNvSpPr>
            <a:spLocks noGrp="1"/>
          </p:cNvSpPr>
          <p:nvPr>
            <p:ph type="sldNum" sz="quarter" idx="16"/>
          </p:nvPr>
        </p:nvSpPr>
        <p:spPr/>
        <p:txBody>
          <a:bodyPr/>
          <a:lstStyle/>
          <a:p>
            <a:r>
              <a:rPr lang="en-US" altLang="zh-CN"/>
              <a:t>-</a:t>
            </a:r>
            <a:fld id="{607E7C13-E761-4825-B475-3D492D85C8BC}" type="slidenum">
              <a:rPr lang="zh-CN" altLang="en-US" smtClean="0"/>
              <a:pPr/>
              <a:t>62</a:t>
            </a:fld>
            <a:r>
              <a:rPr lang="en-US" altLang="zh-CN"/>
              <a:t>-</a:t>
            </a:r>
            <a:endParaRPr lang="zh-CN" altLang="en-US" dirty="0"/>
          </a:p>
        </p:txBody>
      </p:sp>
      <p:sp>
        <p:nvSpPr>
          <p:cNvPr id="4" name="矩形 3">
            <a:extLst>
              <a:ext uri="{FF2B5EF4-FFF2-40B4-BE49-F238E27FC236}">
                <a16:creationId xmlns:a16="http://schemas.microsoft.com/office/drawing/2014/main" id="{361C1631-3344-40D1-A6CC-68C94BDFDEBB}"/>
              </a:ext>
            </a:extLst>
          </p:cNvPr>
          <p:cNvSpPr/>
          <p:nvPr/>
        </p:nvSpPr>
        <p:spPr>
          <a:xfrm>
            <a:off x="683568" y="539388"/>
            <a:ext cx="2262158" cy="369332"/>
          </a:xfrm>
          <a:prstGeom prst="rect">
            <a:avLst/>
          </a:prstGeom>
        </p:spPr>
        <p:txBody>
          <a:bodyPr wrap="none">
            <a:spAutoFit/>
          </a:bodyPr>
          <a:lstStyle/>
          <a:p>
            <a:r>
              <a:rPr lang="en-US" altLang="zh-CN" dirty="0">
                <a:solidFill>
                  <a:srgbClr val="0000FF"/>
                </a:solidFill>
                <a:latin typeface="+mn-ea"/>
              </a:rPr>
              <a:t>4.</a:t>
            </a:r>
            <a:r>
              <a:rPr lang="zh-CN" altLang="en-US" dirty="0">
                <a:solidFill>
                  <a:srgbClr val="0000FF"/>
                </a:solidFill>
                <a:latin typeface="+mn-ea"/>
              </a:rPr>
              <a:t>重定向与请求转发</a:t>
            </a:r>
            <a:endParaRPr lang="en-US" altLang="zh-CN" dirty="0">
              <a:solidFill>
                <a:srgbClr val="0000FF"/>
              </a:solidFill>
              <a:latin typeface="+mn-ea"/>
            </a:endParaRPr>
          </a:p>
        </p:txBody>
      </p:sp>
      <p:pic>
        <p:nvPicPr>
          <p:cNvPr id="2" name="图片 1">
            <a:extLst>
              <a:ext uri="{FF2B5EF4-FFF2-40B4-BE49-F238E27FC236}">
                <a16:creationId xmlns:a16="http://schemas.microsoft.com/office/drawing/2014/main" id="{80B88F0C-1A08-4D70-A970-04E1E31DD514}"/>
              </a:ext>
            </a:extLst>
          </p:cNvPr>
          <p:cNvPicPr>
            <a:picLocks noChangeAspect="1"/>
          </p:cNvPicPr>
          <p:nvPr/>
        </p:nvPicPr>
        <p:blipFill>
          <a:blip r:embed="rId2"/>
          <a:stretch>
            <a:fillRect/>
          </a:stretch>
        </p:blipFill>
        <p:spPr>
          <a:xfrm>
            <a:off x="987376" y="2653653"/>
            <a:ext cx="6156176" cy="3253672"/>
          </a:xfrm>
          <a:prstGeom prst="rect">
            <a:avLst/>
          </a:prstGeom>
        </p:spPr>
      </p:pic>
      <p:pic>
        <p:nvPicPr>
          <p:cNvPr id="9" name="图片 8">
            <a:extLst>
              <a:ext uri="{FF2B5EF4-FFF2-40B4-BE49-F238E27FC236}">
                <a16:creationId xmlns:a16="http://schemas.microsoft.com/office/drawing/2014/main" id="{44E1FFB0-D040-4B52-98F2-79EC815E07B9}"/>
              </a:ext>
            </a:extLst>
          </p:cNvPr>
          <p:cNvPicPr>
            <a:picLocks noChangeAspect="1"/>
          </p:cNvPicPr>
          <p:nvPr/>
        </p:nvPicPr>
        <p:blipFill>
          <a:blip r:embed="rId3"/>
          <a:stretch>
            <a:fillRect/>
          </a:stretch>
        </p:blipFill>
        <p:spPr>
          <a:xfrm>
            <a:off x="987376" y="1059996"/>
            <a:ext cx="5401532" cy="1406649"/>
          </a:xfrm>
          <a:prstGeom prst="rect">
            <a:avLst/>
          </a:prstGeom>
        </p:spPr>
      </p:pic>
    </p:spTree>
    <p:extLst>
      <p:ext uri="{BB962C8B-B14F-4D97-AF65-F5344CB8AC3E}">
        <p14:creationId xmlns:p14="http://schemas.microsoft.com/office/powerpoint/2010/main" val="2927794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56937" y="1196752"/>
            <a:ext cx="8316416" cy="4464496"/>
          </a:xfrm>
        </p:spPr>
        <p:txBody>
          <a:bodyPr>
            <a:normAutofit fontScale="70000" lnSpcReduction="20000"/>
          </a:bodyPr>
          <a:lstStyle/>
          <a:p>
            <a:pPr marL="457200" indent="-457200">
              <a:buFont typeface="+mj-ea"/>
              <a:buAutoNum type="circleNumDbPlain"/>
            </a:pPr>
            <a:r>
              <a:rPr lang="en-US" altLang="zh-CN" sz="2000" dirty="0"/>
              <a:t>//</a:t>
            </a:r>
            <a:r>
              <a:rPr lang="zh-CN" altLang="en-US" sz="2000" dirty="0"/>
              <a:t>设置请求数据的解码方式</a:t>
            </a:r>
            <a:endParaRPr lang="en-US" altLang="zh-CN" sz="2000" dirty="0"/>
          </a:p>
          <a:p>
            <a:pPr marL="0" indent="0" algn="ctr">
              <a:buNone/>
            </a:pPr>
            <a:r>
              <a:rPr lang="en-US" altLang="zh-CN" sz="2000" dirty="0" err="1"/>
              <a:t>request.setCharacterEncoding</a:t>
            </a:r>
            <a:r>
              <a:rPr lang="en-US" altLang="zh-CN" sz="2000" dirty="0"/>
              <a:t>("GB2312");</a:t>
            </a:r>
          </a:p>
          <a:p>
            <a:pPr marL="457200" indent="-457200">
              <a:buFont typeface="+mj-ea"/>
              <a:buAutoNum type="circleNumDbPlain" startAt="2"/>
            </a:pPr>
            <a:r>
              <a:rPr lang="en-US" altLang="zh-CN" sz="2000" dirty="0"/>
              <a:t>//</a:t>
            </a:r>
            <a:r>
              <a:rPr lang="zh-CN" altLang="en-US" sz="2000" dirty="0"/>
              <a:t>设置响应数据的类型和编码方式</a:t>
            </a:r>
          </a:p>
          <a:p>
            <a:pPr marL="0" indent="0" algn="ctr">
              <a:buNone/>
            </a:pPr>
            <a:r>
              <a:rPr lang="en-US" altLang="zh-CN" sz="2000" dirty="0" err="1"/>
              <a:t>response.setContentType</a:t>
            </a:r>
            <a:r>
              <a:rPr lang="en-US" altLang="zh-CN" sz="2000" dirty="0"/>
              <a:t>("text/</a:t>
            </a:r>
            <a:r>
              <a:rPr lang="en-US" altLang="zh-CN" sz="2000" dirty="0" err="1"/>
              <a:t>html;charSet</a:t>
            </a:r>
            <a:r>
              <a:rPr lang="en-US" altLang="zh-CN" sz="2000" dirty="0"/>
              <a:t>=GB2312");</a:t>
            </a:r>
          </a:p>
          <a:p>
            <a:pPr marL="457200" indent="-457200">
              <a:buFont typeface="+mj-ea"/>
              <a:buAutoNum type="circleNumDbPlain" startAt="3"/>
            </a:pPr>
            <a:r>
              <a:rPr lang="en-US" altLang="zh-CN" sz="2000" dirty="0"/>
              <a:t>//</a:t>
            </a:r>
            <a:r>
              <a:rPr lang="zh-CN" altLang="en-US" sz="2000" dirty="0"/>
              <a:t>获取</a:t>
            </a:r>
            <a:r>
              <a:rPr lang="en-US" altLang="zh-CN" sz="2000" dirty="0"/>
              <a:t>name</a:t>
            </a:r>
            <a:r>
              <a:rPr lang="zh-CN" altLang="en-US" sz="2000" dirty="0"/>
              <a:t>的请求参数值</a:t>
            </a:r>
          </a:p>
          <a:p>
            <a:pPr marL="0" indent="0" algn="ctr">
              <a:buNone/>
            </a:pPr>
            <a:r>
              <a:rPr lang="en-US" altLang="zh-CN" sz="2000" dirty="0"/>
              <a:t>String name = </a:t>
            </a:r>
            <a:r>
              <a:rPr lang="en-US" altLang="zh-CN" sz="2000" dirty="0" err="1"/>
              <a:t>request.getParameter</a:t>
            </a:r>
            <a:r>
              <a:rPr lang="en-US" altLang="zh-CN" sz="2000" dirty="0"/>
              <a:t>("name");</a:t>
            </a:r>
          </a:p>
          <a:p>
            <a:pPr marL="457200" indent="-457200">
              <a:buFont typeface="+mj-ea"/>
              <a:buAutoNum type="circleNumDbPlain" startAt="4"/>
            </a:pPr>
            <a:r>
              <a:rPr lang="en-US" altLang="zh-CN" sz="2000" dirty="0"/>
              <a:t>//</a:t>
            </a:r>
            <a:r>
              <a:rPr lang="zh-CN" altLang="en-US" sz="2000" dirty="0"/>
              <a:t>获取</a:t>
            </a:r>
            <a:r>
              <a:rPr lang="en-US" altLang="zh-CN" sz="2000" dirty="0"/>
              <a:t>color</a:t>
            </a:r>
            <a:r>
              <a:rPr lang="zh-CN" altLang="en-US" sz="2000" dirty="0"/>
              <a:t>的请求参数值 </a:t>
            </a:r>
            <a:r>
              <a:rPr lang="zh-CN" altLang="en-US" sz="2000" dirty="0">
                <a:solidFill>
                  <a:srgbClr val="FF0000"/>
                </a:solidFill>
              </a:rPr>
              <a:t>复选框</a:t>
            </a:r>
          </a:p>
          <a:p>
            <a:pPr marL="0" indent="0" algn="ctr">
              <a:buNone/>
            </a:pPr>
            <a:r>
              <a:rPr lang="en-US" altLang="zh-CN" sz="2000" dirty="0"/>
              <a:t>String[] color = </a:t>
            </a:r>
            <a:r>
              <a:rPr lang="en-US" altLang="zh-CN" sz="2000" dirty="0" err="1"/>
              <a:t>request.getParameterValues</a:t>
            </a:r>
            <a:r>
              <a:rPr lang="en-US" altLang="zh-CN" sz="2000" dirty="0"/>
              <a:t>("color");</a:t>
            </a:r>
          </a:p>
          <a:p>
            <a:pPr marL="457200" indent="-457200">
              <a:buFont typeface="+mj-ea"/>
              <a:buAutoNum type="circleNumDbPlain" startAt="5"/>
            </a:pPr>
            <a:r>
              <a:rPr lang="en-US" altLang="zh-CN" sz="2000" dirty="0"/>
              <a:t>//</a:t>
            </a:r>
            <a:r>
              <a:rPr lang="zh-CN" altLang="en-US" sz="2000" dirty="0"/>
              <a:t>获取页面输出流</a:t>
            </a:r>
          </a:p>
          <a:p>
            <a:pPr marL="0" indent="0" algn="ctr">
              <a:buNone/>
            </a:pPr>
            <a:r>
              <a:rPr lang="en-US" altLang="zh-CN" sz="2000" i="1" dirty="0" err="1">
                <a:solidFill>
                  <a:srgbClr val="FF0000"/>
                </a:solidFill>
              </a:rPr>
              <a:t>PrintWriter</a:t>
            </a:r>
            <a:r>
              <a:rPr lang="en-US" altLang="zh-CN" sz="2000" i="1" dirty="0">
                <a:solidFill>
                  <a:srgbClr val="FF0000"/>
                </a:solidFill>
              </a:rPr>
              <a:t> out = </a:t>
            </a:r>
            <a:r>
              <a:rPr lang="en-US" altLang="zh-CN" sz="2000" i="1" dirty="0" err="1">
                <a:solidFill>
                  <a:srgbClr val="FF0000"/>
                </a:solidFill>
              </a:rPr>
              <a:t>response.getWriter</a:t>
            </a:r>
            <a:r>
              <a:rPr lang="en-US" altLang="zh-CN" sz="2000" i="1" dirty="0">
                <a:solidFill>
                  <a:srgbClr val="FF0000"/>
                </a:solidFill>
              </a:rPr>
              <a:t>();</a:t>
            </a:r>
          </a:p>
          <a:p>
            <a:pPr marL="457200" indent="-457200">
              <a:buFont typeface="+mj-ea"/>
              <a:buAutoNum type="circleNumDbPlain" startAt="6"/>
            </a:pPr>
            <a:r>
              <a:rPr lang="en-US" altLang="zh-CN" sz="2000" dirty="0"/>
              <a:t>//</a:t>
            </a:r>
            <a:r>
              <a:rPr lang="zh-CN" altLang="en-US" sz="2000" dirty="0"/>
              <a:t>输出语句</a:t>
            </a:r>
          </a:p>
          <a:p>
            <a:pPr marL="0" indent="0" algn="ctr">
              <a:buNone/>
            </a:pPr>
            <a:r>
              <a:rPr lang="en-US" altLang="zh-CN" sz="2000" dirty="0" err="1"/>
              <a:t>out.println</a:t>
            </a:r>
            <a:r>
              <a:rPr lang="en-US" altLang="zh-CN" sz="2000" dirty="0"/>
              <a:t>("&lt;html&gt;");</a:t>
            </a:r>
          </a:p>
          <a:p>
            <a:pPr marL="0" indent="0" algn="ctr">
              <a:buNone/>
            </a:pPr>
            <a:endParaRPr lang="en-US" altLang="zh-CN" sz="2000" dirty="0"/>
          </a:p>
          <a:p>
            <a:pPr marL="0" indent="0">
              <a:buNone/>
            </a:pPr>
            <a:endParaRPr lang="en-US" altLang="zh-CN" sz="2300" dirty="0"/>
          </a:p>
          <a:p>
            <a:pPr marL="0" indent="0">
              <a:buNone/>
            </a:pPr>
            <a:r>
              <a:rPr lang="en-US" altLang="zh-CN" sz="2300" dirty="0"/>
              <a:t>                   </a:t>
            </a:r>
            <a:r>
              <a:rPr lang="en-US" altLang="zh-CN" sz="2300" dirty="0" err="1"/>
              <a:t>Request.getRequestDispatcher</a:t>
            </a:r>
            <a:r>
              <a:rPr lang="en-US" altLang="zh-CN" sz="2300" u="sng" dirty="0">
                <a:solidFill>
                  <a:srgbClr val="FF0000"/>
                </a:solidFill>
              </a:rPr>
              <a:t>(“/</a:t>
            </a:r>
            <a:r>
              <a:rPr lang="en-US" altLang="zh-CN" sz="2300" u="sng" dirty="0" err="1">
                <a:solidFill>
                  <a:srgbClr val="FF0000"/>
                </a:solidFill>
              </a:rPr>
              <a:t>ResultServlet</a:t>
            </a:r>
            <a:r>
              <a:rPr lang="en-US" altLang="zh-CN" sz="2300" dirty="0"/>
              <a:t>”).forward(request, response);</a:t>
            </a:r>
            <a:endParaRPr lang="zh-CN" altLang="en-US" sz="16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63</a:t>
            </a:fld>
            <a:r>
              <a:rPr lang="en-US" altLang="zh-CN"/>
              <a:t>-</a:t>
            </a:r>
            <a:endParaRPr lang="zh-CN" altLang="en-US" dirty="0"/>
          </a:p>
        </p:txBody>
      </p:sp>
      <p:sp>
        <p:nvSpPr>
          <p:cNvPr id="4" name="圆角矩形 3"/>
          <p:cNvSpPr/>
          <p:nvPr/>
        </p:nvSpPr>
        <p:spPr>
          <a:xfrm>
            <a:off x="467544" y="548680"/>
            <a:ext cx="3240360" cy="43204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2200" b="1" dirty="0">
                <a:solidFill>
                  <a:srgbClr val="0000FF"/>
                </a:solidFill>
              </a:rPr>
              <a:t>需要记住的几个方法：</a:t>
            </a:r>
          </a:p>
        </p:txBody>
      </p:sp>
    </p:spTree>
    <p:extLst>
      <p:ext uri="{BB962C8B-B14F-4D97-AF65-F5344CB8AC3E}">
        <p14:creationId xmlns:p14="http://schemas.microsoft.com/office/powerpoint/2010/main" val="3385941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6"/>
          </p:nvPr>
        </p:nvSpPr>
        <p:spPr/>
        <p:txBody>
          <a:bodyPr/>
          <a:lstStyle/>
          <a:p>
            <a:r>
              <a:rPr lang="en-US" altLang="zh-CN"/>
              <a:t>-</a:t>
            </a:r>
            <a:fld id="{607E7C13-E761-4825-B475-3D492D85C8BC}" type="slidenum">
              <a:rPr lang="zh-CN" altLang="en-US" smtClean="0"/>
              <a:pPr/>
              <a:t>64</a:t>
            </a:fld>
            <a:r>
              <a:rPr lang="en-US" altLang="zh-CN"/>
              <a:t>-</a:t>
            </a:r>
            <a:endParaRPr lang="zh-CN" altLang="en-US" dirty="0"/>
          </a:p>
        </p:txBody>
      </p:sp>
      <p:sp>
        <p:nvSpPr>
          <p:cNvPr id="9" name="矩形 8">
            <a:hlinkClick r:id="rId2" action="ppaction://hlinksldjump"/>
          </p:cNvPr>
          <p:cNvSpPr/>
          <p:nvPr/>
        </p:nvSpPr>
        <p:spPr>
          <a:xfrm>
            <a:off x="3071802" y="207167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8.2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开发基础</a:t>
            </a:r>
          </a:p>
        </p:txBody>
      </p:sp>
      <p:sp>
        <p:nvSpPr>
          <p:cNvPr id="10" name="矩形 9">
            <a:hlinkClick r:id="rId3" action="ppaction://hlinksldjump"/>
          </p:cNvPr>
          <p:cNvSpPr/>
          <p:nvPr/>
        </p:nvSpPr>
        <p:spPr>
          <a:xfrm>
            <a:off x="1763688" y="1357298"/>
            <a:ext cx="4419632"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b="1" dirty="0">
                <a:solidFill>
                  <a:schemeClr val="bg1">
                    <a:lumMod val="50000"/>
                  </a:schemeClr>
                </a:solidFill>
                <a:latin typeface="微软雅黑" pitchFamily="34" charset="-122"/>
                <a:ea typeface="微软雅黑" pitchFamily="34" charset="-122"/>
              </a:rPr>
              <a:t>8.1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是什么</a:t>
            </a:r>
          </a:p>
        </p:txBody>
      </p:sp>
      <p:sp>
        <p:nvSpPr>
          <p:cNvPr id="11" name="矩形 10">
            <a:hlinkClick r:id="rId4" action="ppaction://hlinksldjump"/>
          </p:cNvPr>
          <p:cNvSpPr/>
          <p:nvPr/>
        </p:nvSpPr>
        <p:spPr>
          <a:xfrm>
            <a:off x="3357554" y="278605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chemeClr val="bg1">
                    <a:lumMod val="50000"/>
                  </a:schemeClr>
                </a:solidFill>
                <a:latin typeface="微软雅黑" pitchFamily="34" charset="-122"/>
                <a:ea typeface="微软雅黑" pitchFamily="34" charset="-122"/>
              </a:rPr>
              <a:t>8.3 </a:t>
            </a:r>
            <a:r>
              <a:rPr lang="zh-CN" altLang="en-US" sz="2600" b="1" dirty="0">
                <a:solidFill>
                  <a:schemeClr val="bg1">
                    <a:lumMod val="50000"/>
                  </a:schemeClr>
                </a:solidFill>
                <a:latin typeface="微软雅黑" pitchFamily="34" charset="-122"/>
                <a:ea typeface="微软雅黑" pitchFamily="34" charset="-122"/>
              </a:rPr>
              <a:t>配置</a:t>
            </a:r>
            <a:r>
              <a:rPr lang="en-US" altLang="zh-CN" sz="2600" b="1" dirty="0" err="1">
                <a:solidFill>
                  <a:schemeClr val="bg1">
                    <a:lumMod val="50000"/>
                  </a:schemeClr>
                </a:solidFill>
                <a:latin typeface="微软雅黑" pitchFamily="34" charset="-122"/>
                <a:ea typeface="微软雅黑" pitchFamily="34" charset="-122"/>
              </a:rPr>
              <a:t>Servlet</a:t>
            </a:r>
            <a:endParaRPr lang="zh-CN" altLang="en-US" sz="2600" b="1" dirty="0">
              <a:solidFill>
                <a:schemeClr val="bg1">
                  <a:lumMod val="50000"/>
                </a:schemeClr>
              </a:solidFill>
              <a:latin typeface="微软雅黑" pitchFamily="34" charset="-122"/>
              <a:ea typeface="微软雅黑" pitchFamily="34" charset="-122"/>
            </a:endParaRPr>
          </a:p>
        </p:txBody>
      </p:sp>
      <p:sp>
        <p:nvSpPr>
          <p:cNvPr id="12" name="矩形 11">
            <a:hlinkClick r:id="" action="ppaction://noaction"/>
          </p:cNvPr>
          <p:cNvSpPr/>
          <p:nvPr/>
        </p:nvSpPr>
        <p:spPr>
          <a:xfrm>
            <a:off x="3286116" y="350043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600" b="1" dirty="0">
                <a:solidFill>
                  <a:srgbClr val="0000FF"/>
                </a:solidFill>
                <a:latin typeface="微软雅黑" pitchFamily="34" charset="-122"/>
                <a:ea typeface="微软雅黑" pitchFamily="34" charset="-122"/>
              </a:rPr>
              <a:t>8.4 </a:t>
            </a:r>
            <a:r>
              <a:rPr lang="en-US" altLang="zh-CN" sz="2600" b="1" dirty="0" err="1">
                <a:solidFill>
                  <a:srgbClr val="0000FF"/>
                </a:solidFill>
                <a:latin typeface="微软雅黑" pitchFamily="34" charset="-122"/>
                <a:ea typeface="微软雅黑" pitchFamily="34" charset="-122"/>
              </a:rPr>
              <a:t>Servlet</a:t>
            </a:r>
            <a:r>
              <a:rPr lang="en-US" altLang="zh-CN" sz="2600" b="1" dirty="0">
                <a:solidFill>
                  <a:srgbClr val="0000FF"/>
                </a:solidFill>
                <a:latin typeface="微软雅黑" pitchFamily="34" charset="-122"/>
                <a:ea typeface="微软雅黑" pitchFamily="34" charset="-122"/>
              </a:rPr>
              <a:t> </a:t>
            </a:r>
            <a:r>
              <a:rPr lang="zh-CN" altLang="en-US" sz="2600" b="1" dirty="0">
                <a:solidFill>
                  <a:srgbClr val="0000FF"/>
                </a:solidFill>
                <a:latin typeface="微软雅黑" pitchFamily="34" charset="-122"/>
                <a:ea typeface="微软雅黑" pitchFamily="34" charset="-122"/>
              </a:rPr>
              <a:t>接口和类</a:t>
            </a:r>
            <a:endParaRPr lang="zh-CN" altLang="zh-CN" sz="2600" b="1" dirty="0">
              <a:solidFill>
                <a:srgbClr val="0000FF"/>
              </a:solidFill>
              <a:latin typeface="微软雅黑" pitchFamily="34" charset="-122"/>
              <a:ea typeface="微软雅黑" pitchFamily="34" charset="-122"/>
            </a:endParaRPr>
          </a:p>
        </p:txBody>
      </p:sp>
      <p:sp>
        <p:nvSpPr>
          <p:cNvPr id="13" name="矩形 12">
            <a:hlinkClick r:id="rId5" action="ppaction://hlinksldjump"/>
          </p:cNvPr>
          <p:cNvSpPr/>
          <p:nvPr/>
        </p:nvSpPr>
        <p:spPr>
          <a:xfrm>
            <a:off x="3071802" y="4214818"/>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8.5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过滤器</a:t>
            </a:r>
          </a:p>
        </p:txBody>
      </p:sp>
      <p:sp>
        <p:nvSpPr>
          <p:cNvPr id="14" name="矩形 13">
            <a:hlinkClick r:id="" action="ppaction://noaction"/>
          </p:cNvPr>
          <p:cNvSpPr/>
          <p:nvPr/>
        </p:nvSpPr>
        <p:spPr>
          <a:xfrm>
            <a:off x="2285984" y="5000636"/>
            <a:ext cx="4286280" cy="642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600" b="1" dirty="0">
                <a:solidFill>
                  <a:schemeClr val="bg1">
                    <a:lumMod val="50000"/>
                  </a:schemeClr>
                </a:solidFill>
                <a:latin typeface="微软雅黑" pitchFamily="34" charset="-122"/>
                <a:ea typeface="微软雅黑" pitchFamily="34" charset="-122"/>
              </a:rPr>
              <a:t>8.6 </a:t>
            </a:r>
            <a:r>
              <a:rPr lang="en-US" altLang="zh-CN" sz="2600" b="1" dirty="0" err="1">
                <a:solidFill>
                  <a:schemeClr val="bg1">
                    <a:lumMod val="50000"/>
                  </a:schemeClr>
                </a:solidFill>
                <a:latin typeface="微软雅黑" pitchFamily="34" charset="-122"/>
                <a:ea typeface="微软雅黑" pitchFamily="34" charset="-122"/>
              </a:rPr>
              <a:t>Servlet</a:t>
            </a:r>
            <a:r>
              <a:rPr lang="zh-CN" altLang="en-US" sz="2600" b="1" dirty="0">
                <a:solidFill>
                  <a:schemeClr val="bg1">
                    <a:lumMod val="50000"/>
                  </a:schemeClr>
                </a:solidFill>
                <a:latin typeface="微软雅黑" pitchFamily="34" charset="-122"/>
                <a:ea typeface="微软雅黑" pitchFamily="34" charset="-122"/>
              </a:rPr>
              <a:t>监听器</a:t>
            </a:r>
          </a:p>
        </p:txBody>
      </p:sp>
      <p:sp>
        <p:nvSpPr>
          <p:cNvPr id="15" name="圆角矩形 14"/>
          <p:cNvSpPr/>
          <p:nvPr/>
        </p:nvSpPr>
        <p:spPr>
          <a:xfrm>
            <a:off x="3203848" y="4143380"/>
            <a:ext cx="5544616" cy="250888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342900" indent="-342900">
              <a:lnSpc>
                <a:spcPct val="150000"/>
              </a:lnSpc>
              <a:buFont typeface="Wingdings" pitchFamily="2" charset="2"/>
              <a:buChar char="Ø"/>
            </a:pPr>
            <a:r>
              <a:rPr lang="en-US" altLang="zh-CN" sz="2200" b="1" dirty="0"/>
              <a:t>8.4.1 </a:t>
            </a:r>
            <a:r>
              <a:rPr lang="en-US" altLang="zh-CN" sz="2200" b="1" dirty="0" err="1"/>
              <a:t>ServletConfig</a:t>
            </a:r>
            <a:r>
              <a:rPr lang="zh-CN" altLang="en-US" sz="2200" b="1" dirty="0"/>
              <a:t>接口 </a:t>
            </a:r>
            <a:r>
              <a:rPr lang="en-US" altLang="zh-CN" sz="2200" b="1" dirty="0"/>
              <a:t>(</a:t>
            </a:r>
            <a:r>
              <a:rPr lang="en-US" altLang="zh-CN" sz="2200" b="1" dirty="0" err="1"/>
              <a:t>init</a:t>
            </a:r>
            <a:r>
              <a:rPr lang="en-US" altLang="zh-CN" sz="2200" b="1" dirty="0"/>
              <a:t>, configure)</a:t>
            </a:r>
          </a:p>
          <a:p>
            <a:pPr marL="342900" indent="-342900">
              <a:lnSpc>
                <a:spcPct val="150000"/>
              </a:lnSpc>
              <a:buFont typeface="Wingdings" pitchFamily="2" charset="2"/>
              <a:buChar char="Ø"/>
            </a:pPr>
            <a:r>
              <a:rPr lang="en-US" altLang="zh-CN" sz="2200" b="1" dirty="0">
                <a:solidFill>
                  <a:srgbClr val="FF0000"/>
                </a:solidFill>
              </a:rPr>
              <a:t>8.4.2 </a:t>
            </a:r>
            <a:r>
              <a:rPr lang="en-US" altLang="zh-CN" sz="2200" b="1" u="sng" dirty="0" err="1">
                <a:solidFill>
                  <a:srgbClr val="FF0000"/>
                </a:solidFill>
              </a:rPr>
              <a:t>ServletContext</a:t>
            </a:r>
            <a:r>
              <a:rPr lang="zh-CN" altLang="en-US" sz="2200" b="1" u="sng" dirty="0">
                <a:solidFill>
                  <a:srgbClr val="FF0000"/>
                </a:solidFill>
              </a:rPr>
              <a:t>接口（更强大）</a:t>
            </a:r>
            <a:endParaRPr lang="en-US" altLang="zh-CN" sz="2200" b="1" u="sng" dirty="0">
              <a:solidFill>
                <a:srgbClr val="FF0000"/>
              </a:solidFill>
            </a:endParaRPr>
          </a:p>
          <a:p>
            <a:pPr marL="342900" indent="-342900">
              <a:lnSpc>
                <a:spcPct val="150000"/>
              </a:lnSpc>
              <a:buFont typeface="Wingdings" pitchFamily="2" charset="2"/>
              <a:buChar char="Ø"/>
            </a:pPr>
            <a:r>
              <a:rPr lang="en-US" altLang="zh-CN" sz="2200" b="1" dirty="0"/>
              <a:t>8.4.3 </a:t>
            </a:r>
            <a:r>
              <a:rPr lang="en-US" altLang="zh-CN" sz="2200" b="1" dirty="0" err="1"/>
              <a:t>HttpServletRequest</a:t>
            </a:r>
            <a:r>
              <a:rPr lang="zh-CN" altLang="en-US" sz="2200" b="1" dirty="0"/>
              <a:t>接口</a:t>
            </a:r>
            <a:endParaRPr lang="en-US" altLang="zh-CN" sz="2200" b="1" dirty="0"/>
          </a:p>
          <a:p>
            <a:pPr marL="342900" indent="-342900">
              <a:lnSpc>
                <a:spcPct val="150000"/>
              </a:lnSpc>
              <a:buFont typeface="Wingdings" pitchFamily="2" charset="2"/>
              <a:buChar char="Ø"/>
            </a:pPr>
            <a:r>
              <a:rPr lang="en-US" altLang="zh-CN" sz="2200" b="1" dirty="0"/>
              <a:t>8.4.4 </a:t>
            </a:r>
            <a:r>
              <a:rPr lang="en-US" altLang="zh-CN" sz="2200" b="1" dirty="0" err="1"/>
              <a:t>HttpServletResponse</a:t>
            </a:r>
            <a:r>
              <a:rPr lang="zh-CN" altLang="en-US" sz="2200" b="1" dirty="0"/>
              <a:t>接口</a:t>
            </a:r>
            <a:endParaRPr lang="en-US" altLang="zh-CN" sz="2200" b="1" dirty="0"/>
          </a:p>
          <a:p>
            <a:pPr marL="342900" indent="-342900">
              <a:lnSpc>
                <a:spcPct val="150000"/>
              </a:lnSpc>
              <a:buFont typeface="Wingdings" pitchFamily="2" charset="2"/>
              <a:buChar char="Ø"/>
            </a:pPr>
            <a:r>
              <a:rPr lang="en-US" altLang="zh-CN" sz="2200" b="1" dirty="0"/>
              <a:t>8.4.5 </a:t>
            </a:r>
            <a:r>
              <a:rPr lang="zh-CN" altLang="en-US" sz="2200" b="1" dirty="0"/>
              <a:t>会话跟踪</a:t>
            </a:r>
            <a:endParaRPr lang="en-US" altLang="zh-CN" sz="2200" b="1" dirty="0"/>
          </a:p>
        </p:txBody>
      </p:sp>
    </p:spTree>
    <p:extLst>
      <p:ext uri="{BB962C8B-B14F-4D97-AF65-F5344CB8AC3E}">
        <p14:creationId xmlns:p14="http://schemas.microsoft.com/office/powerpoint/2010/main" val="383290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wipe(left)">
                                      <p:cBhvr>
                                        <p:cTn id="11" dur="500"/>
                                        <p:tgtEl>
                                          <p:spTgt spid="15">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animEffect transition="in" filter="wipe(left)">
                                      <p:cBhvr>
                                        <p:cTn id="19" dur="500"/>
                                        <p:tgtEl>
                                          <p:spTgt spid="15">
                                            <p:txEl>
                                              <p:pRg st="2" end="2"/>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en-US" altLang="zh-CN"/>
          </a:p>
          <a:p>
            <a:endParaRPr lang="en-US" altLang="zh-CN"/>
          </a:p>
          <a:p>
            <a:endParaRPr lang="en-US" altLang="zh-CN"/>
          </a:p>
          <a:p>
            <a:endParaRPr lang="zh-CN" altLang="en-US" dirty="0"/>
          </a:p>
        </p:txBody>
      </p:sp>
      <p:sp>
        <p:nvSpPr>
          <p:cNvPr id="4" name="标题 3"/>
          <p:cNvSpPr>
            <a:spLocks noGrp="1"/>
          </p:cNvSpPr>
          <p:nvPr>
            <p:ph type="title"/>
          </p:nvPr>
        </p:nvSpPr>
        <p:spPr>
          <a:xfrm>
            <a:off x="92366" y="573953"/>
            <a:ext cx="2232248" cy="547687"/>
          </a:xfrm>
        </p:spPr>
        <p:txBody>
          <a:bodyPr/>
          <a:lstStyle/>
          <a:p>
            <a:r>
              <a:rPr lang="zh-CN" altLang="en-US" dirty="0"/>
              <a:t>学习路线</a:t>
            </a:r>
          </a:p>
        </p:txBody>
      </p:sp>
      <p:sp>
        <p:nvSpPr>
          <p:cNvPr id="18434"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5" name="Rectangle 3"/>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8436" name="Rectangle 4"/>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Object 3"/>
          <p:cNvGraphicFramePr>
            <a:graphicFrameLocks noChangeAspect="1"/>
          </p:cNvGraphicFramePr>
          <p:nvPr/>
        </p:nvGraphicFramePr>
        <p:xfrm>
          <a:off x="357158" y="1428754"/>
          <a:ext cx="8431722" cy="4572014"/>
        </p:xfrm>
        <a:graphic>
          <a:graphicData uri="http://schemas.openxmlformats.org/presentationml/2006/ole">
            <mc:AlternateContent xmlns:mc="http://schemas.openxmlformats.org/markup-compatibility/2006">
              <mc:Choice xmlns:v="urn:schemas-microsoft-com:vml" Requires="v">
                <p:oleObj name="Visio" r:id="rId3" imgW="6887031" imgH="3733800" progId="Visio.Drawing.11">
                  <p:embed/>
                </p:oleObj>
              </mc:Choice>
              <mc:Fallback>
                <p:oleObj name="Visio" r:id="rId3" imgW="6887031" imgH="3733800" progId="Visio.Drawing.11">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58" y="1428754"/>
                        <a:ext cx="8431722" cy="45720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95536" y="980728"/>
            <a:ext cx="8568952" cy="5328592"/>
          </a:xfrm>
        </p:spPr>
        <p:txBody>
          <a:bodyPr>
            <a:normAutofit/>
          </a:bodyPr>
          <a:lstStyle/>
          <a:p>
            <a:pPr>
              <a:spcBef>
                <a:spcPts val="1500"/>
              </a:spcBef>
            </a:pPr>
            <a:r>
              <a:rPr lang="en-US" altLang="zh-CN" sz="2400" dirty="0" err="1">
                <a:solidFill>
                  <a:srgbClr val="0000FF"/>
                </a:solidFill>
              </a:rPr>
              <a:t>ServletConfig</a:t>
            </a:r>
            <a:r>
              <a:rPr lang="zh-CN" altLang="en-US" sz="2400" dirty="0">
                <a:solidFill>
                  <a:srgbClr val="0000FF"/>
                </a:solidFill>
              </a:rPr>
              <a:t>接口：</a:t>
            </a:r>
            <a:r>
              <a:rPr lang="zh-CN" altLang="en-US" sz="2400" dirty="0"/>
              <a:t>用于获取</a:t>
            </a:r>
            <a:r>
              <a:rPr lang="en-US" altLang="zh-CN" sz="2400" dirty="0"/>
              <a:t>Servlet</a:t>
            </a:r>
            <a:r>
              <a:rPr lang="zh-CN" altLang="en-US" sz="2400" dirty="0"/>
              <a:t>初始化参数和</a:t>
            </a:r>
            <a:r>
              <a:rPr lang="en-US" altLang="zh-CN" sz="2400" dirty="0" err="1"/>
              <a:t>ServletContext</a:t>
            </a:r>
            <a:r>
              <a:rPr lang="zh-CN" altLang="en-US" sz="2400" dirty="0"/>
              <a:t>对象；</a:t>
            </a:r>
            <a:endParaRPr lang="en-US" altLang="zh-CN" sz="2400" dirty="0"/>
          </a:p>
          <a:p>
            <a:pPr>
              <a:spcBef>
                <a:spcPts val="1500"/>
              </a:spcBef>
            </a:pPr>
            <a:r>
              <a:rPr lang="en-US" altLang="zh-CN" sz="2400" dirty="0" err="1">
                <a:solidFill>
                  <a:srgbClr val="0000FF"/>
                </a:solidFill>
              </a:rPr>
              <a:t>ServletContext</a:t>
            </a:r>
            <a:r>
              <a:rPr lang="zh-CN" altLang="en-US" sz="2400" dirty="0">
                <a:solidFill>
                  <a:srgbClr val="0000FF"/>
                </a:solidFill>
              </a:rPr>
              <a:t>接口：</a:t>
            </a:r>
            <a:r>
              <a:rPr lang="zh-CN" altLang="en-US" sz="2400" dirty="0"/>
              <a:t>代表当前</a:t>
            </a:r>
            <a:r>
              <a:rPr lang="en-US" altLang="zh-CN" sz="2400" dirty="0"/>
              <a:t>Servlet</a:t>
            </a:r>
            <a:r>
              <a:rPr lang="zh-CN" altLang="en-US" sz="2400" dirty="0"/>
              <a:t>运行环境，</a:t>
            </a:r>
            <a:r>
              <a:rPr lang="en-US" altLang="zh-CN" sz="2400" dirty="0"/>
              <a:t>Servlet</a:t>
            </a:r>
            <a:r>
              <a:rPr lang="zh-CN" altLang="en-US" sz="2400" dirty="0"/>
              <a:t>可以通过</a:t>
            </a:r>
            <a:r>
              <a:rPr lang="en-US" altLang="zh-CN" sz="2400" dirty="0" err="1"/>
              <a:t>ServletContext</a:t>
            </a:r>
            <a:r>
              <a:rPr lang="zh-CN" altLang="en-US" sz="2400" dirty="0"/>
              <a:t>对象来访问</a:t>
            </a:r>
            <a:r>
              <a:rPr lang="en-US" altLang="zh-CN" sz="2400" dirty="0"/>
              <a:t>Servlet</a:t>
            </a:r>
            <a:r>
              <a:rPr lang="zh-CN" altLang="en-US" sz="2400" dirty="0"/>
              <a:t>容器中的各种资源；</a:t>
            </a:r>
            <a:endParaRPr lang="en-US" altLang="zh-CN" sz="2400" dirty="0"/>
          </a:p>
          <a:p>
            <a:pPr>
              <a:spcBef>
                <a:spcPts val="1500"/>
              </a:spcBef>
            </a:pPr>
            <a:r>
              <a:rPr lang="en-US" altLang="zh-CN" sz="2400" dirty="0" err="1">
                <a:solidFill>
                  <a:srgbClr val="0000FF"/>
                </a:solidFill>
              </a:rPr>
              <a:t>HttpServletRequest</a:t>
            </a:r>
            <a:r>
              <a:rPr lang="zh-CN" altLang="en-US" sz="2400" dirty="0">
                <a:solidFill>
                  <a:srgbClr val="0000FF"/>
                </a:solidFill>
              </a:rPr>
              <a:t>接口：</a:t>
            </a:r>
            <a:r>
              <a:rPr lang="zh-CN" altLang="en-US" sz="2400" dirty="0"/>
              <a:t>用于封装</a:t>
            </a:r>
            <a:r>
              <a:rPr lang="en-US" altLang="zh-CN" sz="2400" dirty="0"/>
              <a:t>HTTP</a:t>
            </a:r>
            <a:r>
              <a:rPr lang="zh-CN" altLang="en-US" sz="2400" dirty="0"/>
              <a:t>请求信息；</a:t>
            </a:r>
            <a:endParaRPr lang="en-US" altLang="zh-CN" sz="2400" dirty="0"/>
          </a:p>
          <a:p>
            <a:pPr>
              <a:spcBef>
                <a:spcPts val="1500"/>
              </a:spcBef>
            </a:pPr>
            <a:r>
              <a:rPr lang="en-US" altLang="zh-CN" sz="2400" dirty="0" err="1">
                <a:solidFill>
                  <a:srgbClr val="0000FF"/>
                </a:solidFill>
              </a:rPr>
              <a:t>HttpServletResponse</a:t>
            </a:r>
            <a:r>
              <a:rPr lang="zh-CN" altLang="en-US" sz="2400" dirty="0">
                <a:solidFill>
                  <a:srgbClr val="0000FF"/>
                </a:solidFill>
              </a:rPr>
              <a:t>接口：</a:t>
            </a:r>
            <a:r>
              <a:rPr lang="zh-CN" altLang="en-US" sz="2400" dirty="0"/>
              <a:t>用于封装</a:t>
            </a:r>
            <a:r>
              <a:rPr lang="en-US" altLang="zh-CN" sz="2400" dirty="0"/>
              <a:t>HTTP</a:t>
            </a:r>
            <a:r>
              <a:rPr lang="zh-CN" altLang="en-US" sz="2400" dirty="0"/>
              <a:t>响应消息。</a:t>
            </a:r>
            <a:endParaRPr lang="en-US" altLang="zh-CN" sz="2400" dirty="0"/>
          </a:p>
          <a:p>
            <a:pPr>
              <a:spcBef>
                <a:spcPts val="1500"/>
              </a:spcBef>
            </a:pPr>
            <a:r>
              <a:rPr lang="zh-CN" altLang="en-US" sz="2400" dirty="0">
                <a:solidFill>
                  <a:srgbClr val="FF0000"/>
                </a:solidFill>
              </a:rPr>
              <a:t>会话跟踪</a:t>
            </a:r>
            <a:endParaRPr lang="en-US" altLang="zh-CN" sz="2400" dirty="0">
              <a:solidFill>
                <a:srgbClr val="FF0000"/>
              </a:solidFill>
            </a:endParaRPr>
          </a:p>
          <a:p>
            <a:endParaRPr lang="zh-CN" altLang="en-US"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66</a:t>
            </a:fld>
            <a:r>
              <a:rPr lang="en-US" altLang="zh-CN"/>
              <a:t>-</a:t>
            </a:r>
            <a:endParaRPr lang="zh-CN" altLang="en-US" dirty="0"/>
          </a:p>
        </p:txBody>
      </p:sp>
    </p:spTree>
    <p:extLst>
      <p:ext uri="{BB962C8B-B14F-4D97-AF65-F5344CB8AC3E}">
        <p14:creationId xmlns:p14="http://schemas.microsoft.com/office/powerpoint/2010/main" val="3606170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457200" indent="-457200">
              <a:buFont typeface="+mj-lt"/>
              <a:buAutoNum type="arabicPeriod"/>
            </a:pPr>
            <a:r>
              <a:rPr lang="en-US" altLang="zh-CN" sz="2000" dirty="0" err="1"/>
              <a:t>javax.servlet.ServletConfig</a:t>
            </a:r>
            <a:r>
              <a:rPr lang="zh-CN" altLang="en-US" sz="2000" dirty="0"/>
              <a:t>接口的定义为：</a:t>
            </a:r>
            <a:endParaRPr lang="en-US" altLang="zh-CN" sz="2000" dirty="0"/>
          </a:p>
          <a:p>
            <a:pPr marL="0" indent="0" algn="ctr">
              <a:buNone/>
            </a:pPr>
            <a:r>
              <a:rPr lang="en-US" altLang="zh-CN" sz="2000" dirty="0">
                <a:solidFill>
                  <a:srgbClr val="0000FF"/>
                </a:solidFill>
              </a:rPr>
              <a:t>public abstract interface </a:t>
            </a:r>
            <a:r>
              <a:rPr lang="en-US" altLang="zh-CN" sz="2000" dirty="0" err="1">
                <a:solidFill>
                  <a:srgbClr val="0000FF"/>
                </a:solidFill>
              </a:rPr>
              <a:t>javax.servlet.ServletConfig</a:t>
            </a:r>
            <a:endParaRPr lang="en-US" altLang="zh-CN" sz="2000" dirty="0">
              <a:solidFill>
                <a:srgbClr val="0000FF"/>
              </a:solidFill>
            </a:endParaRPr>
          </a:p>
          <a:p>
            <a:pPr marL="457200" indent="-457200">
              <a:buFont typeface="+mj-lt"/>
              <a:buAutoNum type="arabicPeriod" startAt="2"/>
            </a:pPr>
            <a:r>
              <a:rPr lang="zh-CN" altLang="en-US" sz="2000" dirty="0"/>
              <a:t>容器在初始化一个</a:t>
            </a:r>
            <a:r>
              <a:rPr lang="en-US" altLang="zh-CN" sz="2000" dirty="0"/>
              <a:t>Servlet</a:t>
            </a:r>
            <a:r>
              <a:rPr lang="zh-CN" altLang="en-US" sz="2000" dirty="0"/>
              <a:t>时，将为该</a:t>
            </a:r>
            <a:r>
              <a:rPr lang="en-US" altLang="zh-CN" sz="2000" dirty="0"/>
              <a:t>Servlet</a:t>
            </a:r>
            <a:r>
              <a:rPr lang="zh-CN" altLang="en-US" sz="2000" dirty="0"/>
              <a:t>创建一个唯一的</a:t>
            </a:r>
            <a:r>
              <a:rPr lang="en-US" altLang="zh-CN" sz="2000" dirty="0" err="1"/>
              <a:t>ServletConfig</a:t>
            </a:r>
            <a:r>
              <a:rPr lang="zh-CN" altLang="en-US" sz="2000" dirty="0"/>
              <a:t>对象，并将这个对象通过</a:t>
            </a:r>
            <a:r>
              <a:rPr lang="en-US" altLang="zh-CN" sz="2000" dirty="0" err="1">
                <a:solidFill>
                  <a:srgbClr val="0000FF"/>
                </a:solidFill>
              </a:rPr>
              <a:t>init</a:t>
            </a:r>
            <a:r>
              <a:rPr lang="en-US" altLang="zh-CN" sz="2000" dirty="0">
                <a:solidFill>
                  <a:srgbClr val="0000FF"/>
                </a:solidFill>
              </a:rPr>
              <a:t>(</a:t>
            </a:r>
            <a:r>
              <a:rPr lang="en-US" altLang="zh-CN" sz="2000" dirty="0" err="1">
                <a:solidFill>
                  <a:srgbClr val="0000FF"/>
                </a:solidFill>
              </a:rPr>
              <a:t>ServletConfig</a:t>
            </a:r>
            <a:r>
              <a:rPr lang="en-US" altLang="zh-CN" sz="2000" dirty="0">
                <a:solidFill>
                  <a:srgbClr val="0000FF"/>
                </a:solidFill>
              </a:rPr>
              <a:t> </a:t>
            </a:r>
            <a:r>
              <a:rPr lang="en-US" altLang="zh-CN" sz="2000" dirty="0" err="1">
                <a:solidFill>
                  <a:srgbClr val="0000FF"/>
                </a:solidFill>
              </a:rPr>
              <a:t>config</a:t>
            </a:r>
            <a:r>
              <a:rPr lang="en-US" altLang="zh-CN" sz="2000" dirty="0">
                <a:solidFill>
                  <a:srgbClr val="0000FF"/>
                </a:solidFill>
              </a:rPr>
              <a:t>)</a:t>
            </a:r>
            <a:r>
              <a:rPr lang="zh-CN" altLang="en-US" sz="2000" dirty="0"/>
              <a:t>方法传递并保存在此</a:t>
            </a:r>
            <a:r>
              <a:rPr lang="en-US" altLang="zh-CN" sz="2000" dirty="0"/>
              <a:t>Servlet</a:t>
            </a:r>
            <a:r>
              <a:rPr lang="zh-CN" altLang="en-US" sz="2000" dirty="0"/>
              <a:t>对象中。</a:t>
            </a:r>
            <a:endParaRPr lang="en-US" altLang="zh-CN" sz="2000" dirty="0"/>
          </a:p>
          <a:p>
            <a:pPr marL="457200" indent="-457200">
              <a:buFont typeface="+mj-lt"/>
              <a:buAutoNum type="arabicPeriod" startAt="2"/>
            </a:pPr>
            <a:r>
              <a:rPr lang="en-US" altLang="zh-CN" sz="2000" dirty="0" err="1"/>
              <a:t>ServletConfig</a:t>
            </a:r>
            <a:r>
              <a:rPr lang="zh-CN" altLang="en-US" sz="2000" dirty="0"/>
              <a:t>接口的主要方法：</a:t>
            </a:r>
            <a:endParaRPr lang="en-US" altLang="zh-CN" sz="2000" dirty="0"/>
          </a:p>
          <a:p>
            <a:pPr lvl="1"/>
            <a:r>
              <a:rPr lang="en-US" altLang="zh-CN" sz="1600" dirty="0" err="1">
                <a:solidFill>
                  <a:srgbClr val="0000FF"/>
                </a:solidFill>
              </a:rPr>
              <a:t>get</a:t>
            </a:r>
            <a:r>
              <a:rPr lang="en-US" altLang="zh-CN" sz="1600" dirty="0" err="1">
                <a:solidFill>
                  <a:srgbClr val="FF0000"/>
                </a:solidFill>
              </a:rPr>
              <a:t>Init</a:t>
            </a:r>
            <a:r>
              <a:rPr lang="en-US" altLang="zh-CN" sz="1600" dirty="0" err="1">
                <a:solidFill>
                  <a:srgbClr val="0000FF"/>
                </a:solidFill>
              </a:rPr>
              <a:t>Parameter</a:t>
            </a:r>
            <a:r>
              <a:rPr lang="en-US" altLang="zh-CN" sz="1600" dirty="0">
                <a:solidFill>
                  <a:srgbClr val="0000FF"/>
                </a:solidFill>
              </a:rPr>
              <a:t>(String </a:t>
            </a:r>
            <a:r>
              <a:rPr lang="en-US" altLang="zh-CN" sz="1600" dirty="0" err="1">
                <a:solidFill>
                  <a:srgbClr val="0000FF"/>
                </a:solidFill>
              </a:rPr>
              <a:t>param</a:t>
            </a:r>
            <a:r>
              <a:rPr lang="en-US" altLang="zh-CN" sz="1600" dirty="0">
                <a:solidFill>
                  <a:srgbClr val="0000FF"/>
                </a:solidFill>
              </a:rPr>
              <a:t>)</a:t>
            </a:r>
            <a:r>
              <a:rPr lang="zh-CN" altLang="en-US" sz="1600" dirty="0"/>
              <a:t>：根据给定的初始化参数名称，返回匹配的初始化参数值。</a:t>
            </a:r>
            <a:endParaRPr lang="en-US" altLang="zh-CN" sz="1600" dirty="0"/>
          </a:p>
          <a:p>
            <a:pPr lvl="1"/>
            <a:r>
              <a:rPr lang="en-US" altLang="zh-CN" sz="1600" dirty="0" err="1">
                <a:solidFill>
                  <a:srgbClr val="0000FF"/>
                </a:solidFill>
              </a:rPr>
              <a:t>getServletContext</a:t>
            </a:r>
            <a:r>
              <a:rPr lang="en-US" altLang="zh-CN" sz="1600" dirty="0">
                <a:solidFill>
                  <a:srgbClr val="0000FF"/>
                </a:solidFill>
              </a:rPr>
              <a:t>()</a:t>
            </a:r>
            <a:r>
              <a:rPr lang="zh-CN" altLang="en-US" sz="1600" dirty="0"/>
              <a:t>：返回一个</a:t>
            </a:r>
            <a:r>
              <a:rPr lang="en-US" altLang="zh-CN" sz="1600" dirty="0" err="1"/>
              <a:t>ServletContext</a:t>
            </a:r>
            <a:r>
              <a:rPr lang="en-US" altLang="zh-CN" sz="1600" dirty="0"/>
              <a:t>()</a:t>
            </a:r>
            <a:r>
              <a:rPr lang="zh-CN" altLang="en-US" sz="1600" dirty="0"/>
              <a:t>对象。</a:t>
            </a:r>
            <a:endParaRPr lang="en-US" altLang="zh-CN" sz="1600" dirty="0"/>
          </a:p>
          <a:p>
            <a:pPr lvl="1"/>
            <a:r>
              <a:rPr lang="en-US" altLang="zh-CN" sz="1600" dirty="0"/>
              <a:t>……</a:t>
            </a:r>
            <a:endParaRPr lang="zh-CN" altLang="en-US" sz="16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67</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8.4.1  </a:t>
            </a:r>
            <a:r>
              <a:rPr lang="en-US" altLang="zh-CN" dirty="0" err="1"/>
              <a:t>ServletConfig</a:t>
            </a:r>
            <a:r>
              <a:rPr lang="zh-CN" altLang="en-US" dirty="0"/>
              <a:t>接口</a:t>
            </a:r>
            <a:endParaRPr lang="en-US" altLang="zh-CN" dirty="0"/>
          </a:p>
        </p:txBody>
      </p:sp>
    </p:spTree>
    <p:extLst>
      <p:ext uri="{BB962C8B-B14F-4D97-AF65-F5344CB8AC3E}">
        <p14:creationId xmlns:p14="http://schemas.microsoft.com/office/powerpoint/2010/main" val="359664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7504" y="1277630"/>
            <a:ext cx="8928992" cy="5175706"/>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r>
              <a:rPr lang="en-US" altLang="zh-CN" sz="2000" dirty="0"/>
              <a:t>&lt;servlet&gt;</a:t>
            </a:r>
          </a:p>
          <a:p>
            <a:r>
              <a:rPr lang="en-US" altLang="zh-CN" sz="2000" dirty="0"/>
              <a:t>        &lt;servlet-name&gt;</a:t>
            </a:r>
            <a:r>
              <a:rPr lang="en-US" altLang="zh-CN" sz="2000" dirty="0" err="1"/>
              <a:t>ConfigServlet</a:t>
            </a:r>
            <a:r>
              <a:rPr lang="en-US" altLang="zh-CN" sz="2000" dirty="0"/>
              <a:t>&lt;/servlet-name&gt;</a:t>
            </a:r>
          </a:p>
          <a:p>
            <a:r>
              <a:rPr lang="en-US" altLang="zh-CN" sz="2000" dirty="0"/>
              <a:t>        &lt;servlet-class&gt;</a:t>
            </a:r>
            <a:r>
              <a:rPr lang="en-US" altLang="zh-CN" sz="2000" dirty="0" err="1"/>
              <a:t>com.edu.ysu.servlet</a:t>
            </a:r>
            <a:r>
              <a:rPr lang="en-US" altLang="zh-CN" sz="2000" dirty="0"/>
              <a:t>. </a:t>
            </a:r>
            <a:r>
              <a:rPr lang="en-US" altLang="zh-CN" sz="2000" dirty="0" err="1"/>
              <a:t>ConfigServlet</a:t>
            </a:r>
            <a:r>
              <a:rPr lang="en-US" altLang="zh-CN" sz="2000" dirty="0"/>
              <a:t>&lt;/servlet-class&gt;</a:t>
            </a:r>
          </a:p>
          <a:p>
            <a:r>
              <a:rPr lang="en-US" altLang="zh-CN" sz="2000" dirty="0"/>
              <a:t>        </a:t>
            </a:r>
            <a:r>
              <a:rPr lang="en-US" altLang="zh-CN" sz="2000" dirty="0">
                <a:solidFill>
                  <a:srgbClr val="0000FF"/>
                </a:solidFill>
              </a:rPr>
              <a:t>&lt;</a:t>
            </a:r>
            <a:r>
              <a:rPr lang="en-US" altLang="zh-CN" sz="2000" dirty="0" err="1">
                <a:solidFill>
                  <a:srgbClr val="0000FF"/>
                </a:solidFill>
              </a:rPr>
              <a:t>init-param</a:t>
            </a:r>
            <a:r>
              <a:rPr lang="en-US" altLang="zh-CN" sz="2000" dirty="0">
                <a:solidFill>
                  <a:srgbClr val="0000FF"/>
                </a:solidFill>
              </a:rPr>
              <a:t>&gt;//</a:t>
            </a:r>
            <a:r>
              <a:rPr lang="zh-CN" altLang="en-US" sz="2000" dirty="0">
                <a:solidFill>
                  <a:srgbClr val="0000FF"/>
                </a:solidFill>
              </a:rPr>
              <a:t>设置初始化参数</a:t>
            </a:r>
            <a:endParaRPr lang="en-US" altLang="zh-CN" sz="2000" dirty="0">
              <a:solidFill>
                <a:srgbClr val="0000FF"/>
              </a:solidFill>
            </a:endParaRPr>
          </a:p>
          <a:p>
            <a:r>
              <a:rPr lang="en-US" altLang="zh-CN" sz="2000" dirty="0"/>
              <a:t>	&lt;</a:t>
            </a:r>
            <a:r>
              <a:rPr lang="en-US" altLang="zh-CN" sz="2000" dirty="0" err="1"/>
              <a:t>param</a:t>
            </a:r>
            <a:r>
              <a:rPr lang="en-US" altLang="zh-CN" sz="2000" dirty="0"/>
              <a:t>-name&gt;</a:t>
            </a:r>
            <a:r>
              <a:rPr lang="en-US" altLang="zh-CN" sz="2000" dirty="0" err="1"/>
              <a:t>url</a:t>
            </a:r>
            <a:r>
              <a:rPr lang="en-US" altLang="zh-CN" sz="2000" dirty="0"/>
              <a:t>&lt;/</a:t>
            </a:r>
            <a:r>
              <a:rPr lang="en-US" altLang="zh-CN" sz="2000" dirty="0" err="1"/>
              <a:t>param</a:t>
            </a:r>
            <a:r>
              <a:rPr lang="en-US" altLang="zh-CN" sz="2000" dirty="0"/>
              <a:t>-name&gt;</a:t>
            </a:r>
          </a:p>
          <a:p>
            <a:r>
              <a:rPr lang="en-US" altLang="zh-CN" sz="2000" dirty="0"/>
              <a:t>	&lt;</a:t>
            </a:r>
            <a:r>
              <a:rPr lang="en-US" altLang="zh-CN" sz="2000" dirty="0" err="1"/>
              <a:t>param</a:t>
            </a:r>
            <a:r>
              <a:rPr lang="en-US" altLang="zh-CN" sz="2000" dirty="0"/>
              <a:t>-value&gt;</a:t>
            </a:r>
            <a:r>
              <a:rPr lang="en-US" altLang="zh-CN" sz="2000" dirty="0" err="1"/>
              <a:t>jdbc:oracle:thin</a:t>
            </a:r>
            <a:r>
              <a:rPr lang="en-US" altLang="zh-CN" sz="2000" dirty="0"/>
              <a:t>:@localhost:1521:orcl&lt;/</a:t>
            </a:r>
            <a:r>
              <a:rPr lang="en-US" altLang="zh-CN" sz="2000" dirty="0" err="1"/>
              <a:t>param</a:t>
            </a:r>
            <a:r>
              <a:rPr lang="en-US" altLang="zh-CN" sz="2000" dirty="0"/>
              <a:t>-value&gt;</a:t>
            </a:r>
          </a:p>
          <a:p>
            <a:r>
              <a:rPr lang="en-US" altLang="zh-CN" sz="2000" dirty="0">
                <a:solidFill>
                  <a:srgbClr val="0000FF"/>
                </a:solidFill>
              </a:rPr>
              <a:t>        &lt;/</a:t>
            </a:r>
            <a:r>
              <a:rPr lang="en-US" altLang="zh-CN" sz="2000" dirty="0" err="1">
                <a:solidFill>
                  <a:srgbClr val="0000FF"/>
                </a:solidFill>
              </a:rPr>
              <a:t>init-param</a:t>
            </a:r>
            <a:r>
              <a:rPr lang="en-US" altLang="zh-CN" sz="2000" dirty="0">
                <a:solidFill>
                  <a:srgbClr val="0000FF"/>
                </a:solidFill>
              </a:rPr>
              <a:t>&gt;</a:t>
            </a:r>
          </a:p>
          <a:p>
            <a:r>
              <a:rPr lang="en-US" altLang="zh-CN" sz="2000" dirty="0"/>
              <a:t>        &lt;</a:t>
            </a:r>
            <a:r>
              <a:rPr lang="en-US" altLang="zh-CN" sz="2000" dirty="0" err="1"/>
              <a:t>init-param</a:t>
            </a:r>
            <a:r>
              <a:rPr lang="en-US" altLang="zh-CN" sz="2000" dirty="0"/>
              <a:t>&gt;</a:t>
            </a:r>
          </a:p>
          <a:p>
            <a:r>
              <a:rPr lang="en-US" altLang="zh-CN" sz="2000" dirty="0"/>
              <a:t>	&lt;</a:t>
            </a:r>
            <a:r>
              <a:rPr lang="en-US" altLang="zh-CN" sz="2000" dirty="0" err="1"/>
              <a:t>param</a:t>
            </a:r>
            <a:r>
              <a:rPr lang="en-US" altLang="zh-CN" sz="2000" dirty="0"/>
              <a:t>-name&gt;user&lt;/</a:t>
            </a:r>
            <a:r>
              <a:rPr lang="en-US" altLang="zh-CN" sz="2000" dirty="0" err="1"/>
              <a:t>param</a:t>
            </a:r>
            <a:r>
              <a:rPr lang="en-US" altLang="zh-CN" sz="2000" dirty="0"/>
              <a:t>-name&gt;</a:t>
            </a:r>
          </a:p>
          <a:p>
            <a:r>
              <a:rPr lang="en-US" altLang="zh-CN" sz="2000" dirty="0"/>
              <a:t>	&lt;</a:t>
            </a:r>
            <a:r>
              <a:rPr lang="en-US" altLang="zh-CN" sz="2000" dirty="0" err="1"/>
              <a:t>param</a:t>
            </a:r>
            <a:r>
              <a:rPr lang="en-US" altLang="zh-CN" sz="2000" dirty="0"/>
              <a:t>-value&gt;</a:t>
            </a:r>
            <a:r>
              <a:rPr lang="en-US" altLang="zh-CN" sz="2000" dirty="0" err="1"/>
              <a:t>wxy</a:t>
            </a:r>
            <a:r>
              <a:rPr lang="en-US" altLang="zh-CN" sz="2000" dirty="0"/>
              <a:t>&lt;/</a:t>
            </a:r>
            <a:r>
              <a:rPr lang="en-US" altLang="zh-CN" sz="2000" dirty="0" err="1"/>
              <a:t>param</a:t>
            </a:r>
            <a:r>
              <a:rPr lang="en-US" altLang="zh-CN" sz="2000" dirty="0"/>
              <a:t>-value&gt;</a:t>
            </a:r>
          </a:p>
          <a:p>
            <a:r>
              <a:rPr lang="en-US" altLang="zh-CN" sz="2000" dirty="0"/>
              <a:t>        &lt;/</a:t>
            </a:r>
            <a:r>
              <a:rPr lang="en-US" altLang="zh-CN" sz="2000" dirty="0" err="1"/>
              <a:t>init-param</a:t>
            </a:r>
            <a:r>
              <a:rPr lang="en-US" altLang="zh-CN" sz="2000" dirty="0"/>
              <a:t>&gt;</a:t>
            </a:r>
          </a:p>
          <a:p>
            <a:r>
              <a:rPr lang="en-US" altLang="zh-CN" sz="2000" dirty="0"/>
              <a:t>        &lt;</a:t>
            </a:r>
            <a:r>
              <a:rPr lang="en-US" altLang="zh-CN" sz="2000" dirty="0" err="1"/>
              <a:t>init-param</a:t>
            </a:r>
            <a:r>
              <a:rPr lang="en-US" altLang="zh-CN" sz="2000" dirty="0"/>
              <a:t>&gt;</a:t>
            </a:r>
          </a:p>
          <a:p>
            <a:r>
              <a:rPr lang="en-US" altLang="zh-CN" sz="2000" dirty="0"/>
              <a:t>	&lt;</a:t>
            </a:r>
            <a:r>
              <a:rPr lang="en-US" altLang="zh-CN" sz="2000" dirty="0" err="1"/>
              <a:t>param</a:t>
            </a:r>
            <a:r>
              <a:rPr lang="en-US" altLang="zh-CN" sz="2000" dirty="0"/>
              <a:t>-name&gt;password&lt;/</a:t>
            </a:r>
            <a:r>
              <a:rPr lang="en-US" altLang="zh-CN" sz="2000" dirty="0" err="1"/>
              <a:t>param</a:t>
            </a:r>
            <a:r>
              <a:rPr lang="en-US" altLang="zh-CN" sz="2000" dirty="0"/>
              <a:t>-name&gt;</a:t>
            </a:r>
          </a:p>
          <a:p>
            <a:r>
              <a:rPr lang="en-US" altLang="zh-CN" sz="2000" dirty="0"/>
              <a:t>	&lt;</a:t>
            </a:r>
            <a:r>
              <a:rPr lang="en-US" altLang="zh-CN" sz="2000" dirty="0" err="1"/>
              <a:t>param</a:t>
            </a:r>
            <a:r>
              <a:rPr lang="en-US" altLang="zh-CN" sz="2000" dirty="0"/>
              <a:t>-value&gt;wxy123&lt;/</a:t>
            </a:r>
            <a:r>
              <a:rPr lang="en-US" altLang="zh-CN" sz="2000" dirty="0" err="1"/>
              <a:t>param</a:t>
            </a:r>
            <a:r>
              <a:rPr lang="en-US" altLang="zh-CN" sz="2000" dirty="0"/>
              <a:t>-value&gt;</a:t>
            </a:r>
          </a:p>
          <a:p>
            <a:r>
              <a:rPr lang="en-US" altLang="zh-CN" sz="2000" dirty="0"/>
              <a:t>        &lt;/</a:t>
            </a:r>
            <a:r>
              <a:rPr lang="en-US" altLang="zh-CN" sz="2000" dirty="0" err="1"/>
              <a:t>init-param</a:t>
            </a:r>
            <a:r>
              <a:rPr lang="en-US" altLang="zh-CN" sz="2000" dirty="0"/>
              <a:t>&gt;</a:t>
            </a:r>
          </a:p>
          <a:p>
            <a:r>
              <a:rPr lang="en-US" altLang="zh-CN" sz="2000" dirty="0"/>
              <a:t>&lt;/servlet&gt;</a:t>
            </a:r>
          </a:p>
        </p:txBody>
      </p:sp>
      <p:sp>
        <p:nvSpPr>
          <p:cNvPr id="2" name="内容占位符 1"/>
          <p:cNvSpPr>
            <a:spLocks noGrp="1"/>
          </p:cNvSpPr>
          <p:nvPr>
            <p:ph sz="quarter" idx="10"/>
          </p:nvPr>
        </p:nvSpPr>
        <p:spPr>
          <a:xfrm>
            <a:off x="323528" y="260648"/>
            <a:ext cx="8712968" cy="1296144"/>
          </a:xfrm>
        </p:spPr>
        <p:txBody>
          <a:bodyPr>
            <a:normAutofit/>
          </a:bodyPr>
          <a:lstStyle/>
          <a:p>
            <a:r>
              <a:rPr lang="zh-CN" altLang="en-US" sz="2400" dirty="0"/>
              <a:t>例子：通过</a:t>
            </a:r>
            <a:r>
              <a:rPr lang="en-US" altLang="zh-CN" sz="2400" dirty="0"/>
              <a:t>web.xml</a:t>
            </a:r>
            <a:r>
              <a:rPr lang="zh-CN" altLang="en-US" sz="2400" dirty="0"/>
              <a:t>文件配置初始化参数和使用</a:t>
            </a:r>
            <a:r>
              <a:rPr lang="en-US" altLang="zh-CN" sz="2400" dirty="0" err="1"/>
              <a:t>ServletConfig</a:t>
            </a:r>
            <a:r>
              <a:rPr lang="zh-CN" altLang="en-US" sz="2400" dirty="0"/>
              <a:t>对象获取初始化参数。</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68</a:t>
            </a:fld>
            <a:r>
              <a:rPr lang="en-US" altLang="zh-CN"/>
              <a:t>-</a:t>
            </a:r>
            <a:endParaRPr lang="zh-CN" altLang="en-US" dirty="0"/>
          </a:p>
        </p:txBody>
      </p:sp>
      <p:sp>
        <p:nvSpPr>
          <p:cNvPr id="5" name="平行四边形 4"/>
          <p:cNvSpPr/>
          <p:nvPr/>
        </p:nvSpPr>
        <p:spPr>
          <a:xfrm>
            <a:off x="3923928" y="1052736"/>
            <a:ext cx="1872208"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C00000"/>
                </a:solidFill>
                <a:latin typeface="微软雅黑" pitchFamily="34" charset="-122"/>
                <a:ea typeface="微软雅黑" pitchFamily="34" charset="-122"/>
              </a:rPr>
              <a:t>web.xml</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18941387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7504" y="701566"/>
            <a:ext cx="8928992" cy="4599642"/>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r>
              <a:rPr lang="en-US" altLang="zh-CN" sz="2000" dirty="0"/>
              <a:t>public class </a:t>
            </a:r>
            <a:r>
              <a:rPr lang="en-US" altLang="zh-CN" sz="2000" dirty="0" err="1"/>
              <a:t>ConfigServlet</a:t>
            </a:r>
            <a:r>
              <a:rPr lang="en-US" altLang="zh-CN" sz="2000" dirty="0"/>
              <a:t> extends </a:t>
            </a:r>
            <a:r>
              <a:rPr lang="en-US" altLang="zh-CN" sz="2000" dirty="0" err="1"/>
              <a:t>HttpServlet</a:t>
            </a:r>
            <a:r>
              <a:rPr lang="en-US" altLang="zh-CN" sz="2000" dirty="0"/>
              <a:t>{</a:t>
            </a:r>
          </a:p>
          <a:p>
            <a:r>
              <a:rPr lang="en-US" altLang="zh-CN" sz="2000" dirty="0"/>
              <a:t>        public void </a:t>
            </a:r>
            <a:r>
              <a:rPr lang="en-US" altLang="zh-CN" sz="2000" dirty="0" err="1"/>
              <a:t>init</a:t>
            </a:r>
            <a:r>
              <a:rPr lang="en-US" altLang="zh-CN" sz="2000" dirty="0"/>
              <a:t>(</a:t>
            </a:r>
            <a:r>
              <a:rPr lang="en-US" altLang="zh-CN" sz="2000" dirty="0" err="1"/>
              <a:t>ServletConfig</a:t>
            </a:r>
            <a:r>
              <a:rPr lang="en-US" altLang="zh-CN" sz="2000" dirty="0"/>
              <a:t> </a:t>
            </a:r>
            <a:r>
              <a:rPr lang="en-US" altLang="zh-CN" sz="2000" dirty="0" err="1"/>
              <a:t>config</a:t>
            </a:r>
            <a:r>
              <a:rPr lang="en-US" altLang="zh-CN" sz="2000" dirty="0"/>
              <a:t>) throws </a:t>
            </a:r>
            <a:r>
              <a:rPr lang="en-US" altLang="zh-CN" sz="2000" dirty="0" err="1"/>
              <a:t>ServletException</a:t>
            </a:r>
            <a:r>
              <a:rPr lang="en-US" altLang="zh-CN" sz="2000" dirty="0"/>
              <a:t>{</a:t>
            </a:r>
          </a:p>
          <a:p>
            <a:r>
              <a:rPr lang="en-US" altLang="zh-CN" sz="2000" dirty="0"/>
              <a:t>	String </a:t>
            </a:r>
            <a:r>
              <a:rPr lang="en-US" altLang="zh-CN" sz="2000" dirty="0" err="1"/>
              <a:t>url</a:t>
            </a:r>
            <a:r>
              <a:rPr lang="en-US" altLang="zh-CN" sz="2000" dirty="0"/>
              <a:t> = </a:t>
            </a:r>
            <a:r>
              <a:rPr lang="en-US" altLang="zh-CN" sz="2000" dirty="0" err="1">
                <a:solidFill>
                  <a:srgbClr val="0000FF"/>
                </a:solidFill>
              </a:rPr>
              <a:t>config.getInitParameter</a:t>
            </a:r>
            <a:r>
              <a:rPr lang="en-US" altLang="zh-CN" sz="2000" dirty="0">
                <a:solidFill>
                  <a:srgbClr val="0000FF"/>
                </a:solidFill>
              </a:rPr>
              <a:t>(“</a:t>
            </a:r>
            <a:r>
              <a:rPr lang="en-US" altLang="zh-CN" sz="2000" dirty="0" err="1">
                <a:solidFill>
                  <a:srgbClr val="0000FF"/>
                </a:solidFill>
              </a:rPr>
              <a:t>url</a:t>
            </a:r>
            <a:r>
              <a:rPr lang="en-US" altLang="zh-CN" sz="2000" dirty="0">
                <a:solidFill>
                  <a:srgbClr val="0000FF"/>
                </a:solidFill>
              </a:rPr>
              <a:t>”);</a:t>
            </a:r>
          </a:p>
          <a:p>
            <a:r>
              <a:rPr lang="en-US" altLang="zh-CN" sz="2000" dirty="0"/>
              <a:t>	String user = </a:t>
            </a:r>
            <a:r>
              <a:rPr lang="en-US" altLang="zh-CN" sz="2000" dirty="0" err="1">
                <a:solidFill>
                  <a:srgbClr val="0000FF"/>
                </a:solidFill>
              </a:rPr>
              <a:t>config.getInitParameter</a:t>
            </a:r>
            <a:r>
              <a:rPr lang="en-US" altLang="zh-CN" sz="2000" dirty="0">
                <a:solidFill>
                  <a:srgbClr val="0000FF"/>
                </a:solidFill>
              </a:rPr>
              <a:t>(“user”);</a:t>
            </a:r>
          </a:p>
          <a:p>
            <a:r>
              <a:rPr lang="en-US" altLang="zh-CN" sz="2000" dirty="0"/>
              <a:t>	String password = </a:t>
            </a:r>
            <a:r>
              <a:rPr lang="en-US" altLang="zh-CN" sz="2000" dirty="0" err="1">
                <a:solidFill>
                  <a:srgbClr val="0000FF"/>
                </a:solidFill>
              </a:rPr>
              <a:t>config.getInitParameter</a:t>
            </a:r>
            <a:r>
              <a:rPr lang="en-US" altLang="zh-CN" sz="2000" dirty="0">
                <a:solidFill>
                  <a:srgbClr val="0000FF"/>
                </a:solidFill>
              </a:rPr>
              <a:t>(“password”);</a:t>
            </a:r>
          </a:p>
          <a:p>
            <a:r>
              <a:rPr lang="en-US" altLang="zh-CN" sz="2000" dirty="0"/>
              <a:t>	try{</a:t>
            </a:r>
          </a:p>
          <a:p>
            <a:r>
              <a:rPr lang="en-US" altLang="zh-CN" sz="2000" dirty="0"/>
              <a:t>	    Connection conn = </a:t>
            </a:r>
            <a:r>
              <a:rPr lang="en-US" altLang="zh-CN" sz="2000" dirty="0" err="1"/>
              <a:t>DriverManager.getConnection</a:t>
            </a:r>
            <a:r>
              <a:rPr lang="en-US" altLang="zh-CN" sz="2000" dirty="0"/>
              <a:t> (</a:t>
            </a:r>
            <a:r>
              <a:rPr lang="en-US" altLang="zh-CN" sz="2000" dirty="0" err="1"/>
              <a:t>url,user,password</a:t>
            </a:r>
            <a:r>
              <a:rPr lang="en-US" altLang="zh-CN" sz="2000" dirty="0"/>
              <a:t>);</a:t>
            </a:r>
          </a:p>
          <a:p>
            <a:r>
              <a:rPr lang="en-US" altLang="zh-CN" sz="2000" dirty="0"/>
              <a:t>	}catch(</a:t>
            </a:r>
            <a:r>
              <a:rPr lang="en-US" altLang="zh-CN" sz="2000" dirty="0" err="1"/>
              <a:t>SQLException</a:t>
            </a:r>
            <a:r>
              <a:rPr lang="en-US" altLang="zh-CN" sz="2000" dirty="0"/>
              <a:t> e){</a:t>
            </a:r>
          </a:p>
          <a:p>
            <a:r>
              <a:rPr lang="en-US" altLang="zh-CN" sz="2000" dirty="0"/>
              <a:t>		//</a:t>
            </a:r>
            <a:r>
              <a:rPr lang="zh-CN" altLang="en-US" sz="2000" dirty="0"/>
              <a:t>在命令行打印异常信息在程序中出错的位置及原因</a:t>
            </a:r>
            <a:endParaRPr lang="en-US" altLang="zh-CN" sz="2000" dirty="0"/>
          </a:p>
          <a:p>
            <a:r>
              <a:rPr lang="en-US" altLang="zh-CN" sz="2000" dirty="0"/>
              <a:t>		</a:t>
            </a:r>
            <a:r>
              <a:rPr lang="en-US" altLang="zh-CN" sz="2000" dirty="0" err="1"/>
              <a:t>e.printStackTrace</a:t>
            </a:r>
            <a:r>
              <a:rPr lang="en-US" altLang="zh-CN" sz="2000" dirty="0"/>
              <a:t>();}</a:t>
            </a:r>
          </a:p>
          <a:p>
            <a:r>
              <a:rPr lang="en-US" altLang="zh-CN" sz="2000" dirty="0"/>
              <a:t>	}</a:t>
            </a:r>
          </a:p>
          <a:p>
            <a:r>
              <a:rPr lang="en-US" altLang="zh-CN" sz="2000" dirty="0"/>
              <a:t>}</a:t>
            </a:r>
          </a:p>
          <a:p>
            <a:r>
              <a:rPr lang="en-US" altLang="zh-CN" sz="2000" dirty="0"/>
              <a:t>…………</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69</a:t>
            </a:fld>
            <a:r>
              <a:rPr lang="en-US" altLang="zh-CN"/>
              <a:t>-</a:t>
            </a:r>
            <a:endParaRPr lang="zh-CN" altLang="en-US" dirty="0"/>
          </a:p>
        </p:txBody>
      </p:sp>
      <p:sp>
        <p:nvSpPr>
          <p:cNvPr id="5" name="平行四边形 4"/>
          <p:cNvSpPr/>
          <p:nvPr/>
        </p:nvSpPr>
        <p:spPr>
          <a:xfrm>
            <a:off x="3059832" y="476672"/>
            <a:ext cx="3168352"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C00000"/>
                </a:solidFill>
                <a:latin typeface="微软雅黑" pitchFamily="34" charset="-122"/>
                <a:ea typeface="微软雅黑" pitchFamily="34" charset="-122"/>
              </a:rPr>
              <a:t>ConfigServlet.java</a:t>
            </a:r>
          </a:p>
        </p:txBody>
      </p:sp>
      <p:sp>
        <p:nvSpPr>
          <p:cNvPr id="7" name="内容占位符 1"/>
          <p:cNvSpPr>
            <a:spLocks noGrp="1"/>
          </p:cNvSpPr>
          <p:nvPr>
            <p:ph sz="quarter" idx="10"/>
          </p:nvPr>
        </p:nvSpPr>
        <p:spPr>
          <a:xfrm>
            <a:off x="107504" y="5301208"/>
            <a:ext cx="8712968" cy="1296144"/>
          </a:xfrm>
        </p:spPr>
        <p:txBody>
          <a:bodyPr>
            <a:normAutofit fontScale="85000" lnSpcReduction="20000"/>
          </a:bodyPr>
          <a:lstStyle/>
          <a:p>
            <a:r>
              <a:rPr lang="zh-CN" altLang="en-US" sz="2400" dirty="0"/>
              <a:t>通过该例可以看出，在项目开发和应用过程中若要对数据库连接信息进行变更，只需要修改</a:t>
            </a:r>
            <a:r>
              <a:rPr lang="en-US" altLang="zh-CN" sz="2400" dirty="0"/>
              <a:t>web.xml</a:t>
            </a:r>
            <a:r>
              <a:rPr lang="zh-CN" altLang="en-US" sz="2400" dirty="0"/>
              <a:t>中的配置属性即可，而不需要代码的修改和重新编译。</a:t>
            </a:r>
          </a:p>
        </p:txBody>
      </p:sp>
    </p:spTree>
    <p:extLst>
      <p:ext uri="{BB962C8B-B14F-4D97-AF65-F5344CB8AC3E}">
        <p14:creationId xmlns:p14="http://schemas.microsoft.com/office/powerpoint/2010/main" val="176360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11560" y="980728"/>
            <a:ext cx="7776864" cy="4968552"/>
          </a:xfrm>
        </p:spPr>
        <p:txBody>
          <a:bodyPr>
            <a:normAutofit/>
          </a:bodyPr>
          <a:lstStyle/>
          <a:p>
            <a:pPr marL="457200" indent="-457200">
              <a:lnSpc>
                <a:spcPct val="170000"/>
              </a:lnSpc>
            </a:pPr>
            <a:r>
              <a:rPr lang="en-US" altLang="zh-CN" sz="2400" dirty="0" err="1">
                <a:solidFill>
                  <a:srgbClr val="0000FF"/>
                </a:solidFill>
              </a:rPr>
              <a:t>Servlet</a:t>
            </a:r>
            <a:r>
              <a:rPr lang="zh-CN" altLang="en-US" sz="2400" dirty="0">
                <a:solidFill>
                  <a:srgbClr val="0000FF"/>
                </a:solidFill>
              </a:rPr>
              <a:t>按照下面步骤处理客户端传来的</a:t>
            </a:r>
            <a:r>
              <a:rPr lang="en-US" altLang="zh-CN" sz="2400" dirty="0">
                <a:solidFill>
                  <a:srgbClr val="0000FF"/>
                </a:solidFill>
              </a:rPr>
              <a:t>HTTP</a:t>
            </a:r>
            <a:r>
              <a:rPr lang="zh-CN" altLang="en-US" sz="2400" dirty="0">
                <a:solidFill>
                  <a:srgbClr val="0000FF"/>
                </a:solidFill>
              </a:rPr>
              <a:t>请求：</a:t>
            </a:r>
          </a:p>
          <a:p>
            <a:pPr marL="838200" lvl="1" indent="-381000">
              <a:lnSpc>
                <a:spcPct val="170000"/>
              </a:lnSpc>
              <a:buFontTx/>
              <a:buAutoNum type="circleNumDbPlain"/>
            </a:pPr>
            <a:r>
              <a:rPr lang="zh-CN" altLang="en-US" sz="2000" dirty="0">
                <a:solidFill>
                  <a:schemeClr val="tx1">
                    <a:lumMod val="85000"/>
                    <a:lumOff val="15000"/>
                  </a:schemeClr>
                </a:solidFill>
              </a:rPr>
              <a:t>客户端</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很可能是</a:t>
            </a:r>
            <a:r>
              <a:rPr lang="en-US" altLang="zh-CN" sz="2000" dirty="0">
                <a:solidFill>
                  <a:schemeClr val="tx1">
                    <a:lumMod val="85000"/>
                    <a:lumOff val="15000"/>
                  </a:schemeClr>
                </a:solidFill>
              </a:rPr>
              <a:t>web</a:t>
            </a:r>
            <a:r>
              <a:rPr lang="zh-CN" altLang="en-US" sz="2000" dirty="0">
                <a:solidFill>
                  <a:schemeClr val="tx1">
                    <a:lumMod val="85000"/>
                    <a:lumOff val="15000"/>
                  </a:schemeClr>
                </a:solidFill>
              </a:rPr>
              <a:t>浏览器</a:t>
            </a:r>
            <a:r>
              <a:rPr lang="en-US" altLang="zh-CN" sz="2000" dirty="0">
                <a:solidFill>
                  <a:schemeClr val="tx1">
                    <a:lumMod val="85000"/>
                    <a:lumOff val="15000"/>
                  </a:schemeClr>
                </a:solidFill>
              </a:rPr>
              <a:t>)</a:t>
            </a:r>
            <a:r>
              <a:rPr lang="zh-CN" altLang="en-US" sz="2000" dirty="0">
                <a:solidFill>
                  <a:schemeClr val="tx1">
                    <a:lumMod val="85000"/>
                    <a:lumOff val="15000"/>
                  </a:schemeClr>
                </a:solidFill>
              </a:rPr>
              <a:t>通过</a:t>
            </a:r>
            <a:r>
              <a:rPr lang="en-US" altLang="zh-CN" sz="2000" dirty="0">
                <a:solidFill>
                  <a:schemeClr val="tx1">
                    <a:lumMod val="85000"/>
                    <a:lumOff val="15000"/>
                  </a:schemeClr>
                </a:solidFill>
              </a:rPr>
              <a:t>HTTP</a:t>
            </a:r>
            <a:r>
              <a:rPr lang="zh-CN" altLang="en-US" sz="2000" dirty="0">
                <a:solidFill>
                  <a:schemeClr val="tx1">
                    <a:lumMod val="85000"/>
                    <a:lumOff val="15000"/>
                  </a:schemeClr>
                </a:solidFill>
              </a:rPr>
              <a:t>提出请求。</a:t>
            </a:r>
          </a:p>
          <a:p>
            <a:pPr marL="838200" lvl="1" indent="-381000">
              <a:lnSpc>
                <a:spcPct val="170000"/>
              </a:lnSpc>
              <a:buFontTx/>
              <a:buAutoNum type="circleNumDbPlain"/>
            </a:pPr>
            <a:r>
              <a:rPr lang="en-US" altLang="zh-CN" sz="2000" dirty="0">
                <a:solidFill>
                  <a:schemeClr val="tx1">
                    <a:lumMod val="85000"/>
                    <a:lumOff val="15000"/>
                  </a:schemeClr>
                </a:solidFill>
              </a:rPr>
              <a:t>Web</a:t>
            </a:r>
            <a:r>
              <a:rPr lang="zh-CN" altLang="en-US" sz="2000" dirty="0">
                <a:solidFill>
                  <a:schemeClr val="tx1">
                    <a:lumMod val="85000"/>
                    <a:lumOff val="15000"/>
                  </a:schemeClr>
                </a:solidFill>
              </a:rPr>
              <a:t>服务器接受该请求并将其发送给</a:t>
            </a:r>
            <a:r>
              <a:rPr lang="en-US" altLang="zh-CN" sz="2000" dirty="0" err="1">
                <a:solidFill>
                  <a:schemeClr val="tx1">
                    <a:lumMod val="85000"/>
                    <a:lumOff val="15000"/>
                  </a:schemeClr>
                </a:solidFill>
              </a:rPr>
              <a:t>Servlet</a:t>
            </a:r>
            <a:r>
              <a:rPr lang="zh-CN" altLang="en-US" sz="2000" dirty="0">
                <a:solidFill>
                  <a:schemeClr val="tx1">
                    <a:lumMod val="85000"/>
                    <a:lumOff val="15000"/>
                  </a:schemeClr>
                </a:solidFill>
              </a:rPr>
              <a:t>。如果这个</a:t>
            </a:r>
            <a:r>
              <a:rPr lang="en-US" altLang="zh-CN" sz="2000" dirty="0" err="1">
                <a:solidFill>
                  <a:schemeClr val="tx1">
                    <a:lumMod val="85000"/>
                    <a:lumOff val="15000"/>
                  </a:schemeClr>
                </a:solidFill>
              </a:rPr>
              <a:t>Servlet</a:t>
            </a:r>
            <a:r>
              <a:rPr lang="zh-CN" altLang="en-US" sz="2000" dirty="0">
                <a:solidFill>
                  <a:schemeClr val="tx1">
                    <a:lumMod val="85000"/>
                    <a:lumOff val="15000"/>
                  </a:schemeClr>
                </a:solidFill>
              </a:rPr>
              <a:t>尚未被加载，</a:t>
            </a:r>
            <a:r>
              <a:rPr lang="en-US" altLang="zh-CN" sz="2000" dirty="0">
                <a:solidFill>
                  <a:schemeClr val="tx1">
                    <a:lumMod val="85000"/>
                    <a:lumOff val="15000"/>
                  </a:schemeClr>
                </a:solidFill>
              </a:rPr>
              <a:t>Web</a:t>
            </a:r>
            <a:r>
              <a:rPr lang="zh-CN" altLang="en-US" sz="2000" dirty="0">
                <a:solidFill>
                  <a:schemeClr val="tx1">
                    <a:lumMod val="85000"/>
                    <a:lumOff val="15000"/>
                  </a:schemeClr>
                </a:solidFill>
              </a:rPr>
              <a:t>服务器将把它加载到</a:t>
            </a:r>
            <a:r>
              <a:rPr lang="en-US" altLang="zh-CN" sz="2000" dirty="0">
                <a:solidFill>
                  <a:schemeClr val="tx1">
                    <a:lumMod val="85000"/>
                    <a:lumOff val="15000"/>
                  </a:schemeClr>
                </a:solidFill>
              </a:rPr>
              <a:t>Java</a:t>
            </a:r>
            <a:r>
              <a:rPr lang="zh-CN" altLang="en-US" sz="2000" dirty="0">
                <a:solidFill>
                  <a:schemeClr val="tx1">
                    <a:lumMod val="85000"/>
                    <a:lumOff val="15000"/>
                  </a:schemeClr>
                </a:solidFill>
              </a:rPr>
              <a:t>虚拟机并执行它。</a:t>
            </a:r>
          </a:p>
          <a:p>
            <a:pPr marL="838200" lvl="1" indent="-381000">
              <a:lnSpc>
                <a:spcPct val="170000"/>
              </a:lnSpc>
              <a:buFontTx/>
              <a:buAutoNum type="circleNumDbPlain"/>
            </a:pPr>
            <a:r>
              <a:rPr lang="en-US" altLang="zh-CN" sz="2000" dirty="0" err="1">
                <a:solidFill>
                  <a:schemeClr val="tx1">
                    <a:lumMod val="85000"/>
                    <a:lumOff val="15000"/>
                  </a:schemeClr>
                </a:solidFill>
              </a:rPr>
              <a:t>Servlet</a:t>
            </a:r>
            <a:r>
              <a:rPr lang="zh-CN" altLang="en-US" sz="2000" dirty="0">
                <a:solidFill>
                  <a:schemeClr val="tx1">
                    <a:lumMod val="85000"/>
                    <a:lumOff val="15000"/>
                  </a:schemeClr>
                </a:solidFill>
              </a:rPr>
              <a:t>程序接受该</a:t>
            </a:r>
            <a:r>
              <a:rPr lang="en-US" altLang="zh-CN" sz="2000" dirty="0">
                <a:solidFill>
                  <a:schemeClr val="tx1">
                    <a:lumMod val="85000"/>
                    <a:lumOff val="15000"/>
                  </a:schemeClr>
                </a:solidFill>
              </a:rPr>
              <a:t>HTTP</a:t>
            </a:r>
            <a:r>
              <a:rPr lang="zh-CN" altLang="en-US" sz="2000" dirty="0">
                <a:solidFill>
                  <a:schemeClr val="tx1">
                    <a:lumMod val="85000"/>
                    <a:lumOff val="15000"/>
                  </a:schemeClr>
                </a:solidFill>
              </a:rPr>
              <a:t>请求并执行某种处理。</a:t>
            </a:r>
          </a:p>
          <a:p>
            <a:pPr marL="838200" lvl="1" indent="-381000">
              <a:lnSpc>
                <a:spcPct val="170000"/>
              </a:lnSpc>
              <a:buFontTx/>
              <a:buAutoNum type="circleNumDbPlain"/>
            </a:pPr>
            <a:r>
              <a:rPr lang="en-US" altLang="zh-CN" sz="2000" dirty="0" err="1">
                <a:solidFill>
                  <a:schemeClr val="tx1">
                    <a:lumMod val="85000"/>
                    <a:lumOff val="15000"/>
                  </a:schemeClr>
                </a:solidFill>
              </a:rPr>
              <a:t>Servlet</a:t>
            </a:r>
            <a:r>
              <a:rPr lang="zh-CN" altLang="en-US" sz="2000" dirty="0">
                <a:solidFill>
                  <a:schemeClr val="tx1">
                    <a:lumMod val="85000"/>
                    <a:lumOff val="15000"/>
                  </a:schemeClr>
                </a:solidFill>
              </a:rPr>
              <a:t>会将处理后的结果向</a:t>
            </a:r>
            <a:r>
              <a:rPr lang="en-US" altLang="zh-CN" sz="2000" dirty="0">
                <a:solidFill>
                  <a:schemeClr val="tx1">
                    <a:lumMod val="85000"/>
                    <a:lumOff val="15000"/>
                  </a:schemeClr>
                </a:solidFill>
              </a:rPr>
              <a:t>Web</a:t>
            </a:r>
            <a:r>
              <a:rPr lang="zh-CN" altLang="en-US" sz="2000" dirty="0">
                <a:solidFill>
                  <a:schemeClr val="tx1">
                    <a:lumMod val="85000"/>
                    <a:lumOff val="15000"/>
                  </a:schemeClr>
                </a:solidFill>
              </a:rPr>
              <a:t>服务器返回应答。</a:t>
            </a:r>
          </a:p>
          <a:p>
            <a:pPr marL="838200" lvl="1" indent="-381000">
              <a:lnSpc>
                <a:spcPct val="170000"/>
              </a:lnSpc>
              <a:buFontTx/>
              <a:buAutoNum type="circleNumDbPlain"/>
            </a:pPr>
            <a:r>
              <a:rPr lang="en-US" altLang="zh-CN" sz="2000" dirty="0">
                <a:solidFill>
                  <a:schemeClr val="tx1">
                    <a:lumMod val="85000"/>
                    <a:lumOff val="15000"/>
                  </a:schemeClr>
                </a:solidFill>
              </a:rPr>
              <a:t>Web</a:t>
            </a:r>
            <a:r>
              <a:rPr lang="zh-CN" altLang="en-US" sz="2000" dirty="0">
                <a:solidFill>
                  <a:schemeClr val="tx1">
                    <a:lumMod val="85000"/>
                    <a:lumOff val="15000"/>
                  </a:schemeClr>
                </a:solidFill>
              </a:rPr>
              <a:t>服务器将从</a:t>
            </a:r>
            <a:r>
              <a:rPr lang="en-US" altLang="zh-CN" sz="2000" dirty="0" err="1">
                <a:solidFill>
                  <a:schemeClr val="tx1">
                    <a:lumMod val="85000"/>
                    <a:lumOff val="15000"/>
                  </a:schemeClr>
                </a:solidFill>
              </a:rPr>
              <a:t>Servlet</a:t>
            </a:r>
            <a:r>
              <a:rPr lang="zh-CN" altLang="en-US" sz="2000" dirty="0">
                <a:solidFill>
                  <a:schemeClr val="tx1">
                    <a:lumMod val="85000"/>
                    <a:lumOff val="15000"/>
                  </a:schemeClr>
                </a:solidFill>
              </a:rPr>
              <a:t>收到的应答发回给客户端。</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a:t>
            </a:fld>
            <a:r>
              <a:rPr lang="en-US" altLang="zh-CN"/>
              <a:t>-</a:t>
            </a:r>
            <a:endParaRPr lang="zh-CN" altLang="en-US" dirty="0"/>
          </a:p>
        </p:txBody>
      </p:sp>
    </p:spTree>
    <p:extLst>
      <p:ext uri="{BB962C8B-B14F-4D97-AF65-F5344CB8AC3E}">
        <p14:creationId xmlns:p14="http://schemas.microsoft.com/office/powerpoint/2010/main" val="1060021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000" dirty="0" err="1"/>
              <a:t>ServletContext</a:t>
            </a:r>
            <a:r>
              <a:rPr lang="zh-CN" altLang="en-US" sz="2000" dirty="0"/>
              <a:t>也称为</a:t>
            </a:r>
            <a:r>
              <a:rPr lang="en-US" altLang="zh-CN" sz="2000" dirty="0"/>
              <a:t>Servlet</a:t>
            </a:r>
            <a:r>
              <a:rPr lang="zh-CN" altLang="en-US" sz="2000" dirty="0"/>
              <a:t>上下文，</a:t>
            </a:r>
            <a:r>
              <a:rPr lang="zh-CN" altLang="en-US" sz="2000" dirty="0">
                <a:solidFill>
                  <a:srgbClr val="0000FF"/>
                </a:solidFill>
              </a:rPr>
              <a:t>代表当前</a:t>
            </a:r>
            <a:r>
              <a:rPr lang="en-US" altLang="zh-CN" sz="2000" dirty="0">
                <a:solidFill>
                  <a:srgbClr val="0000FF"/>
                </a:solidFill>
              </a:rPr>
              <a:t>Servlet</a:t>
            </a:r>
            <a:r>
              <a:rPr lang="zh-CN" altLang="en-US" sz="2000" dirty="0">
                <a:solidFill>
                  <a:srgbClr val="0000FF"/>
                </a:solidFill>
              </a:rPr>
              <a:t>运行环境，是</a:t>
            </a:r>
            <a:r>
              <a:rPr lang="en-US" altLang="zh-CN" sz="2000" dirty="0">
                <a:solidFill>
                  <a:srgbClr val="0000FF"/>
                </a:solidFill>
              </a:rPr>
              <a:t>Servlet</a:t>
            </a:r>
            <a:r>
              <a:rPr lang="zh-CN" altLang="en-US" sz="2000" dirty="0">
                <a:solidFill>
                  <a:srgbClr val="0000FF"/>
                </a:solidFill>
              </a:rPr>
              <a:t>与</a:t>
            </a:r>
            <a:r>
              <a:rPr lang="en-US" altLang="zh-CN" sz="2000" dirty="0">
                <a:solidFill>
                  <a:srgbClr val="0000FF"/>
                </a:solidFill>
              </a:rPr>
              <a:t>Servlet</a:t>
            </a:r>
            <a:r>
              <a:rPr lang="zh-CN" altLang="en-US" sz="2000" dirty="0">
                <a:solidFill>
                  <a:srgbClr val="0000FF"/>
                </a:solidFill>
              </a:rPr>
              <a:t>容器之间直接通信的接口</a:t>
            </a:r>
            <a:r>
              <a:rPr lang="zh-CN" altLang="en-US" sz="2000" dirty="0"/>
              <a:t>；</a:t>
            </a:r>
            <a:endParaRPr lang="en-US" altLang="zh-CN" sz="2000" dirty="0"/>
          </a:p>
          <a:p>
            <a:r>
              <a:rPr lang="en-US" altLang="zh-CN" sz="2000" dirty="0" err="1"/>
              <a:t>javax.servlet.ServletContext</a:t>
            </a:r>
            <a:r>
              <a:rPr lang="zh-CN" altLang="en-US" sz="2000" dirty="0"/>
              <a:t>接口的定义为：</a:t>
            </a:r>
            <a:endParaRPr lang="en-US" altLang="zh-CN" sz="2000" dirty="0"/>
          </a:p>
          <a:p>
            <a:pPr marL="0" indent="0" algn="ctr">
              <a:buNone/>
            </a:pPr>
            <a:r>
              <a:rPr lang="en-US" altLang="zh-CN" sz="2000" dirty="0">
                <a:solidFill>
                  <a:srgbClr val="0000FF"/>
                </a:solidFill>
              </a:rPr>
              <a:t>public abstract interface </a:t>
            </a:r>
            <a:r>
              <a:rPr lang="en-US" altLang="zh-CN" sz="2000" dirty="0" err="1">
                <a:solidFill>
                  <a:srgbClr val="0000FF"/>
                </a:solidFill>
              </a:rPr>
              <a:t>javax.servlet.ServletContext</a:t>
            </a:r>
            <a:endParaRPr lang="en-US" altLang="zh-CN" sz="2000" dirty="0">
              <a:solidFill>
                <a:srgbClr val="0000FF"/>
              </a:solidFill>
            </a:endParaRPr>
          </a:p>
          <a:p>
            <a:r>
              <a:rPr lang="en-US" altLang="zh-CN" sz="2000" dirty="0"/>
              <a:t>Servlet</a:t>
            </a:r>
            <a:r>
              <a:rPr lang="zh-CN" altLang="en-US" sz="2000" dirty="0"/>
              <a:t>容器在启动一个</a:t>
            </a:r>
            <a:r>
              <a:rPr lang="en-US" altLang="zh-CN" sz="2000" dirty="0"/>
              <a:t>Web</a:t>
            </a:r>
            <a:r>
              <a:rPr lang="zh-CN" altLang="en-US" sz="2000" dirty="0"/>
              <a:t>应用时，会为该应用创建一个唯一的</a:t>
            </a:r>
            <a:r>
              <a:rPr lang="en-US" altLang="zh-CN" sz="2000" dirty="0" err="1">
                <a:solidFill>
                  <a:srgbClr val="FF0000"/>
                </a:solidFill>
              </a:rPr>
              <a:t>ServletContext</a:t>
            </a:r>
            <a:r>
              <a:rPr lang="zh-CN" altLang="en-US" sz="2000" dirty="0">
                <a:solidFill>
                  <a:srgbClr val="FF0000"/>
                </a:solidFill>
              </a:rPr>
              <a:t>对象</a:t>
            </a:r>
            <a:r>
              <a:rPr lang="zh-CN" altLang="en-US" sz="2000" dirty="0"/>
              <a:t>供该</a:t>
            </a:r>
            <a:r>
              <a:rPr lang="zh-CN" altLang="en-US" sz="2000" u="sng" dirty="0"/>
              <a:t>应用中的所有</a:t>
            </a:r>
            <a:r>
              <a:rPr lang="en-US" altLang="zh-CN" sz="2000" u="sng" dirty="0"/>
              <a:t>Servlet</a:t>
            </a:r>
            <a:r>
              <a:rPr lang="zh-CN" altLang="en-US" sz="2000" u="sng" dirty="0"/>
              <a:t>对象共享</a:t>
            </a:r>
            <a:r>
              <a:rPr lang="zh-CN" altLang="en-US" sz="2000" dirty="0"/>
              <a:t>，</a:t>
            </a:r>
            <a:r>
              <a:rPr lang="en-US" altLang="zh-CN" sz="2000" dirty="0"/>
              <a:t>Servlet</a:t>
            </a:r>
            <a:r>
              <a:rPr lang="zh-CN" altLang="en-US" sz="2000" dirty="0"/>
              <a:t>对象可以通过</a:t>
            </a:r>
            <a:r>
              <a:rPr lang="en-US" altLang="zh-CN" sz="2000" dirty="0" err="1"/>
              <a:t>ServletContext</a:t>
            </a:r>
            <a:r>
              <a:rPr lang="zh-CN" altLang="en-US" sz="2000" dirty="0"/>
              <a:t>对象来访问容器中的各种资源。</a:t>
            </a:r>
            <a:endParaRPr lang="en-US" altLang="zh-CN" sz="2000" dirty="0"/>
          </a:p>
          <a:p>
            <a:endParaRPr lang="en-US" altLang="zh-CN" sz="2000" dirty="0"/>
          </a:p>
          <a:p>
            <a:r>
              <a:rPr lang="zh-CN" altLang="en-US" sz="2000" u="sng" dirty="0">
                <a:solidFill>
                  <a:srgbClr val="FF0000"/>
                </a:solidFill>
              </a:rPr>
              <a:t>类似全局变量 </a:t>
            </a:r>
            <a:r>
              <a:rPr lang="en-US" altLang="zh-CN" sz="2000" u="sng" dirty="0" err="1">
                <a:solidFill>
                  <a:srgbClr val="FF0000"/>
                </a:solidFill>
              </a:rPr>
              <a:t>servletContext</a:t>
            </a:r>
            <a:endParaRPr lang="zh-CN" altLang="en-US" sz="2000" u="sng" dirty="0">
              <a:solidFill>
                <a:srgbClr val="FF0000"/>
              </a:solidFill>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70</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8.4.2  </a:t>
            </a:r>
            <a:r>
              <a:rPr lang="en-US" altLang="zh-CN" dirty="0" err="1"/>
              <a:t>ServletContext</a:t>
            </a:r>
            <a:r>
              <a:rPr lang="zh-CN" altLang="en-US" dirty="0"/>
              <a:t>接口</a:t>
            </a:r>
            <a:endParaRPr lang="en-US" altLang="zh-CN" dirty="0"/>
          </a:p>
        </p:txBody>
      </p:sp>
    </p:spTree>
    <p:extLst>
      <p:ext uri="{BB962C8B-B14F-4D97-AF65-F5344CB8AC3E}">
        <p14:creationId xmlns:p14="http://schemas.microsoft.com/office/powerpoint/2010/main" val="3676623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179512" y="620688"/>
            <a:ext cx="8784976" cy="5904656"/>
          </a:xfrm>
        </p:spPr>
        <p:txBody>
          <a:bodyPr>
            <a:normAutofit/>
          </a:bodyPr>
          <a:lstStyle/>
          <a:p>
            <a:r>
              <a:rPr lang="zh-CN" altLang="en-US" sz="2400" dirty="0"/>
              <a:t>获得</a:t>
            </a:r>
            <a:r>
              <a:rPr lang="en-US" altLang="zh-CN" sz="2400" dirty="0" err="1"/>
              <a:t>ServletContext</a:t>
            </a:r>
            <a:r>
              <a:rPr lang="zh-CN" altLang="en-US" sz="2400" dirty="0"/>
              <a:t>对象的两种方式：</a:t>
            </a:r>
            <a:endParaRPr lang="en-US" altLang="zh-CN" sz="2400" dirty="0"/>
          </a:p>
          <a:p>
            <a:pPr lvl="1"/>
            <a:r>
              <a:rPr lang="zh-CN" altLang="en-US" sz="2000" dirty="0"/>
              <a:t>通过</a:t>
            </a:r>
            <a:r>
              <a:rPr lang="en-US" altLang="zh-CN" sz="2000" dirty="0" err="1"/>
              <a:t>ServletConfig</a:t>
            </a:r>
            <a:r>
              <a:rPr lang="zh-CN" altLang="en-US" sz="2000" dirty="0"/>
              <a:t>接口的</a:t>
            </a:r>
            <a:r>
              <a:rPr lang="en-US" altLang="zh-CN" sz="2000" dirty="0" err="1"/>
              <a:t>getServletContext</a:t>
            </a:r>
            <a:r>
              <a:rPr lang="en-US" altLang="zh-CN" sz="2000" dirty="0"/>
              <a:t>()</a:t>
            </a:r>
            <a:r>
              <a:rPr lang="zh-CN" altLang="en-US" sz="2000" dirty="0"/>
              <a:t>方法获得</a:t>
            </a:r>
            <a:r>
              <a:rPr lang="en-US" altLang="zh-CN" sz="2000" dirty="0" err="1"/>
              <a:t>ServletContext</a:t>
            </a:r>
            <a:r>
              <a:rPr lang="zh-CN" altLang="en-US" sz="2000" dirty="0"/>
              <a:t>对象；</a:t>
            </a:r>
            <a:endParaRPr lang="en-US" altLang="zh-CN" sz="2000" dirty="0"/>
          </a:p>
          <a:p>
            <a:pPr lvl="1"/>
            <a:r>
              <a:rPr lang="zh-CN" altLang="en-US" sz="2000" u="sng" dirty="0"/>
              <a:t>通过</a:t>
            </a:r>
            <a:r>
              <a:rPr lang="en-US" altLang="zh-CN" sz="2000" u="sng" dirty="0" err="1"/>
              <a:t>GenericServlet</a:t>
            </a:r>
            <a:r>
              <a:rPr lang="zh-CN" altLang="en-US" sz="2000" u="sng" dirty="0"/>
              <a:t>抽象类的</a:t>
            </a:r>
            <a:r>
              <a:rPr lang="en-US" altLang="zh-CN" sz="2000" u="sng" dirty="0" err="1"/>
              <a:t>getServletContext</a:t>
            </a:r>
            <a:r>
              <a:rPr lang="en-US" altLang="zh-CN" sz="2000" u="sng" dirty="0"/>
              <a:t>()</a:t>
            </a:r>
            <a:r>
              <a:rPr lang="zh-CN" altLang="en-US" sz="2000" u="sng" dirty="0"/>
              <a:t>方法获得</a:t>
            </a:r>
            <a:r>
              <a:rPr lang="en-US" altLang="zh-CN" sz="2000" u="sng" dirty="0" err="1"/>
              <a:t>ServletContext</a:t>
            </a:r>
            <a:r>
              <a:rPr lang="zh-CN" altLang="en-US" sz="2000" u="sng" dirty="0"/>
              <a:t>对象，实质上该方法也是调用了</a:t>
            </a:r>
            <a:r>
              <a:rPr lang="en-US" altLang="zh-CN" sz="2000" u="sng" dirty="0" err="1"/>
              <a:t>ServletConfig</a:t>
            </a:r>
            <a:r>
              <a:rPr lang="zh-CN" altLang="en-US" sz="2000" u="sng" dirty="0"/>
              <a:t>接口的</a:t>
            </a:r>
            <a:r>
              <a:rPr lang="en-US" altLang="zh-CN" sz="2000" u="sng" dirty="0" err="1"/>
              <a:t>getServletContext</a:t>
            </a:r>
            <a:r>
              <a:rPr lang="en-US" altLang="zh-CN" sz="2000" u="sng" dirty="0"/>
              <a:t>()</a:t>
            </a:r>
            <a:r>
              <a:rPr lang="zh-CN" altLang="en-US" sz="2000" u="sng" dirty="0"/>
              <a:t>方法。</a:t>
            </a:r>
            <a:endParaRPr lang="en-US" altLang="zh-CN" sz="2000" u="sng" dirty="0"/>
          </a:p>
          <a:p>
            <a:r>
              <a:rPr lang="en-US" altLang="zh-CN" sz="2400" dirty="0" err="1"/>
              <a:t>ServletContext</a:t>
            </a:r>
            <a:r>
              <a:rPr lang="zh-CN" altLang="en-US" sz="2400" dirty="0"/>
              <a:t>接口中提供了以下几种类型的方法：</a:t>
            </a:r>
            <a:endParaRPr lang="en-US" altLang="zh-CN" sz="2400" dirty="0"/>
          </a:p>
          <a:p>
            <a:pPr marL="914400" lvl="1" indent="-457200">
              <a:buFont typeface="+mj-ea"/>
              <a:buAutoNum type="circleNumDbPlain"/>
            </a:pPr>
            <a:r>
              <a:rPr lang="zh-CN" altLang="en-US" sz="2000" dirty="0">
                <a:solidFill>
                  <a:srgbClr val="FF0000"/>
                </a:solidFill>
              </a:rPr>
              <a:t>获取应用范围的初始化参数的方法；</a:t>
            </a:r>
            <a:endParaRPr lang="en-US" altLang="zh-CN" sz="2000" dirty="0">
              <a:solidFill>
                <a:srgbClr val="FF0000"/>
              </a:solidFill>
            </a:endParaRPr>
          </a:p>
          <a:p>
            <a:pPr marL="914400" lvl="1" indent="-457200">
              <a:buFont typeface="+mj-ea"/>
              <a:buAutoNum type="circleNumDbPlain"/>
            </a:pPr>
            <a:r>
              <a:rPr lang="zh-CN" altLang="en-US" sz="2000" dirty="0">
                <a:solidFill>
                  <a:srgbClr val="0000FF"/>
                </a:solidFill>
              </a:rPr>
              <a:t>存取</a:t>
            </a:r>
            <a:r>
              <a:rPr lang="zh-CN" altLang="en-US" sz="2000" dirty="0">
                <a:solidFill>
                  <a:srgbClr val="FF0000"/>
                </a:solidFill>
              </a:rPr>
              <a:t>应用范围域</a:t>
            </a:r>
            <a:r>
              <a:rPr lang="zh-CN" altLang="en-US" sz="2000" dirty="0">
                <a:solidFill>
                  <a:srgbClr val="0000FF"/>
                </a:solidFill>
              </a:rPr>
              <a:t>属性的方法；</a:t>
            </a:r>
            <a:endParaRPr lang="en-US" altLang="zh-CN" sz="2000" dirty="0">
              <a:solidFill>
                <a:srgbClr val="0000FF"/>
              </a:solidFill>
            </a:endParaRPr>
          </a:p>
          <a:p>
            <a:pPr marL="914400" lvl="1" indent="-457200">
              <a:buFont typeface="+mj-ea"/>
              <a:buAutoNum type="circleNumDbPlain"/>
            </a:pPr>
            <a:r>
              <a:rPr lang="zh-CN" altLang="en-US" sz="2000" dirty="0">
                <a:solidFill>
                  <a:srgbClr val="0000FF"/>
                </a:solidFill>
              </a:rPr>
              <a:t>获取当前</a:t>
            </a:r>
            <a:r>
              <a:rPr lang="en-US" altLang="zh-CN" sz="2000" dirty="0">
                <a:solidFill>
                  <a:srgbClr val="0000FF"/>
                </a:solidFill>
              </a:rPr>
              <a:t>Web</a:t>
            </a:r>
            <a:r>
              <a:rPr lang="zh-CN" altLang="en-US" sz="2000" dirty="0">
                <a:solidFill>
                  <a:srgbClr val="0000FF"/>
                </a:solidFill>
              </a:rPr>
              <a:t>应用信息的方法；</a:t>
            </a:r>
            <a:endParaRPr lang="en-US" altLang="zh-CN" sz="2000" dirty="0">
              <a:solidFill>
                <a:srgbClr val="0000FF"/>
              </a:solidFill>
            </a:endParaRPr>
          </a:p>
          <a:p>
            <a:pPr marL="914400" lvl="1" indent="-457200">
              <a:buFont typeface="+mj-ea"/>
              <a:buAutoNum type="circleNumDbPlain"/>
            </a:pPr>
            <a:r>
              <a:rPr lang="zh-CN" altLang="en-US" sz="2000" dirty="0">
                <a:solidFill>
                  <a:srgbClr val="0000FF"/>
                </a:solidFill>
              </a:rPr>
              <a:t>获取当前容器信息和输出日志的方法；</a:t>
            </a:r>
            <a:endParaRPr lang="en-US" altLang="zh-CN" sz="2000" dirty="0">
              <a:solidFill>
                <a:srgbClr val="0000FF"/>
              </a:solidFill>
            </a:endParaRPr>
          </a:p>
          <a:p>
            <a:pPr marL="914400" lvl="1" indent="-457200">
              <a:buFont typeface="+mj-ea"/>
              <a:buAutoNum type="circleNumDbPlain"/>
            </a:pPr>
            <a:r>
              <a:rPr lang="zh-CN" altLang="en-US" sz="2000" dirty="0">
                <a:solidFill>
                  <a:srgbClr val="0000FF"/>
                </a:solidFill>
              </a:rPr>
              <a:t>获取服务器端文件资源的方法。</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71</a:t>
            </a:fld>
            <a:r>
              <a:rPr lang="en-US" altLang="zh-CN"/>
              <a:t>-</a:t>
            </a:r>
            <a:endParaRPr lang="zh-CN" altLang="en-US" dirty="0"/>
          </a:p>
        </p:txBody>
      </p:sp>
    </p:spTree>
    <p:extLst>
      <p:ext uri="{BB962C8B-B14F-4D97-AF65-F5344CB8AC3E}">
        <p14:creationId xmlns:p14="http://schemas.microsoft.com/office/powerpoint/2010/main" val="5053537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51520" y="1196752"/>
            <a:ext cx="8712968" cy="5184576"/>
          </a:xfrm>
        </p:spPr>
        <p:txBody>
          <a:bodyPr>
            <a:normAutofit fontScale="92500"/>
          </a:bodyPr>
          <a:lstStyle/>
          <a:p>
            <a:r>
              <a:rPr lang="zh-CN" altLang="en-US" sz="2400" dirty="0"/>
              <a:t>在</a:t>
            </a:r>
            <a:r>
              <a:rPr lang="en-US" altLang="zh-CN" sz="2400" dirty="0"/>
              <a:t>Web</a:t>
            </a:r>
            <a:r>
              <a:rPr lang="zh-CN" altLang="en-US" sz="2400" dirty="0"/>
              <a:t>应用开发中，可以通过</a:t>
            </a:r>
            <a:r>
              <a:rPr lang="en-US" altLang="zh-CN" sz="2400" dirty="0"/>
              <a:t>web.xml</a:t>
            </a:r>
            <a:r>
              <a:rPr lang="zh-CN" altLang="en-US" sz="2400" dirty="0"/>
              <a:t>配置</a:t>
            </a:r>
            <a:r>
              <a:rPr lang="zh-CN" altLang="en-US" sz="2400" dirty="0">
                <a:solidFill>
                  <a:srgbClr val="0000FF"/>
                </a:solidFill>
              </a:rPr>
              <a:t>应用范围（</a:t>
            </a:r>
            <a:r>
              <a:rPr lang="en-US" altLang="zh-CN" sz="2400" dirty="0">
                <a:solidFill>
                  <a:srgbClr val="0000FF"/>
                </a:solidFill>
              </a:rPr>
              <a:t>application</a:t>
            </a:r>
            <a:r>
              <a:rPr lang="zh-CN" altLang="en-US" sz="2400" dirty="0">
                <a:solidFill>
                  <a:srgbClr val="0000FF"/>
                </a:solidFill>
              </a:rPr>
              <a:t>，即</a:t>
            </a:r>
            <a:r>
              <a:rPr lang="en-US" altLang="zh-CN" sz="2400" dirty="0">
                <a:solidFill>
                  <a:srgbClr val="0000FF"/>
                </a:solidFill>
              </a:rPr>
              <a:t>web</a:t>
            </a:r>
            <a:r>
              <a:rPr lang="zh-CN" altLang="en-US" sz="2400" dirty="0">
                <a:solidFill>
                  <a:srgbClr val="0000FF"/>
                </a:solidFill>
              </a:rPr>
              <a:t>应用的整个生命周期）</a:t>
            </a:r>
            <a:r>
              <a:rPr lang="zh-CN" altLang="en-US" sz="2400" dirty="0"/>
              <a:t>的初始化参数，容器在应用程序加载时会读取这些配置参数，并存入</a:t>
            </a:r>
            <a:r>
              <a:rPr lang="en-US" altLang="zh-CN" sz="2400" dirty="0" err="1"/>
              <a:t>ServletContext</a:t>
            </a:r>
            <a:r>
              <a:rPr lang="zh-CN" altLang="en-US" sz="2400" dirty="0"/>
              <a:t>对象中。</a:t>
            </a:r>
            <a:endParaRPr lang="en-US" altLang="zh-CN" sz="2400" dirty="0"/>
          </a:p>
          <a:p>
            <a:r>
              <a:rPr lang="en-US" altLang="zh-CN" sz="2400" dirty="0" err="1"/>
              <a:t>ServletContext</a:t>
            </a:r>
            <a:r>
              <a:rPr lang="zh-CN" altLang="en-US" sz="2400" dirty="0"/>
              <a:t>接口中提供了以下方法：</a:t>
            </a:r>
            <a:endParaRPr lang="en-US" altLang="zh-CN" sz="2400" dirty="0"/>
          </a:p>
          <a:p>
            <a:pPr marL="742950" lvl="2" indent="-342900"/>
            <a:r>
              <a:rPr lang="en-US" altLang="zh-CN" sz="2400" dirty="0" err="1">
                <a:solidFill>
                  <a:srgbClr val="0000FF"/>
                </a:solidFill>
              </a:rPr>
              <a:t>getInitParameter</a:t>
            </a:r>
            <a:r>
              <a:rPr lang="en-US" altLang="zh-CN" sz="2400" dirty="0">
                <a:solidFill>
                  <a:srgbClr val="0000FF"/>
                </a:solidFill>
              </a:rPr>
              <a:t>(String </a:t>
            </a:r>
            <a:r>
              <a:rPr lang="en-US" altLang="zh-CN" sz="2400" dirty="0" err="1">
                <a:solidFill>
                  <a:srgbClr val="0000FF"/>
                </a:solidFill>
              </a:rPr>
              <a:t>param</a:t>
            </a:r>
            <a:r>
              <a:rPr lang="en-US" altLang="zh-CN" sz="2400" dirty="0">
                <a:solidFill>
                  <a:srgbClr val="0000FF"/>
                </a:solidFill>
              </a:rPr>
              <a:t>)</a:t>
            </a:r>
            <a:r>
              <a:rPr lang="zh-CN" altLang="en-US" sz="2400" dirty="0">
                <a:solidFill>
                  <a:srgbClr val="0000FF"/>
                </a:solidFill>
              </a:rPr>
              <a:t>：</a:t>
            </a:r>
            <a:r>
              <a:rPr lang="zh-CN" altLang="en-US" sz="2400" dirty="0"/>
              <a:t>返回</a:t>
            </a:r>
            <a:r>
              <a:rPr lang="en-US" altLang="zh-CN" sz="2400" dirty="0">
                <a:solidFill>
                  <a:srgbClr val="FF0000"/>
                </a:solidFill>
              </a:rPr>
              <a:t>Web</a:t>
            </a:r>
            <a:r>
              <a:rPr lang="zh-CN" altLang="en-US" sz="2400" dirty="0">
                <a:solidFill>
                  <a:srgbClr val="FF0000"/>
                </a:solidFill>
              </a:rPr>
              <a:t>应用范围内</a:t>
            </a:r>
            <a:r>
              <a:rPr lang="zh-CN" altLang="en-US" sz="2400" dirty="0"/>
              <a:t>匹配的初始化参数值。</a:t>
            </a:r>
            <a:endParaRPr lang="en-US" altLang="zh-CN" sz="2400" dirty="0"/>
          </a:p>
          <a:p>
            <a:pPr marL="742950" lvl="2" indent="-342900"/>
            <a:r>
              <a:rPr lang="en-US" altLang="zh-CN" sz="2400" dirty="0"/>
              <a:t>……</a:t>
            </a:r>
          </a:p>
          <a:p>
            <a:r>
              <a:rPr lang="zh-CN" altLang="en-US" sz="2400" dirty="0">
                <a:solidFill>
                  <a:srgbClr val="0000FF"/>
                </a:solidFill>
              </a:rPr>
              <a:t>例子：</a:t>
            </a:r>
            <a:r>
              <a:rPr lang="zh-CN" altLang="en-US" sz="2400" dirty="0"/>
              <a:t>在</a:t>
            </a:r>
            <a:r>
              <a:rPr lang="en-US" altLang="zh-CN" sz="2400" dirty="0"/>
              <a:t>web.xml</a:t>
            </a:r>
            <a:r>
              <a:rPr lang="zh-CN" altLang="en-US" sz="2400" dirty="0"/>
              <a:t>配置文件中配置</a:t>
            </a:r>
            <a:r>
              <a:rPr lang="en-US" altLang="zh-CN" sz="2400" dirty="0"/>
              <a:t>Web</a:t>
            </a:r>
            <a:r>
              <a:rPr lang="zh-CN" altLang="en-US" sz="2400" dirty="0"/>
              <a:t>应用范围的初始化范围，该参数通过</a:t>
            </a:r>
            <a:r>
              <a:rPr lang="en-US" altLang="zh-CN" sz="2400" dirty="0">
                <a:solidFill>
                  <a:srgbClr val="0000FF"/>
                </a:solidFill>
              </a:rPr>
              <a:t>&lt;content-</a:t>
            </a:r>
            <a:r>
              <a:rPr lang="en-US" altLang="zh-CN" sz="2400" dirty="0" err="1">
                <a:solidFill>
                  <a:srgbClr val="0000FF"/>
                </a:solidFill>
              </a:rPr>
              <a:t>param</a:t>
            </a:r>
            <a:r>
              <a:rPr lang="en-US" altLang="zh-CN" sz="2400" dirty="0">
                <a:solidFill>
                  <a:srgbClr val="0000FF"/>
                </a:solidFill>
              </a:rPr>
              <a:t>&gt;</a:t>
            </a:r>
            <a:r>
              <a:rPr lang="zh-CN" altLang="en-US" sz="2400" dirty="0"/>
              <a:t>元素来指定；然后通过</a:t>
            </a:r>
            <a:r>
              <a:rPr lang="en-US" altLang="zh-CN" sz="2400" dirty="0" err="1">
                <a:solidFill>
                  <a:srgbClr val="0000FF"/>
                </a:solidFill>
              </a:rPr>
              <a:t>ServletContext</a:t>
            </a:r>
            <a:r>
              <a:rPr lang="zh-CN" altLang="en-US" sz="2400" dirty="0">
                <a:solidFill>
                  <a:srgbClr val="0000FF"/>
                </a:solidFill>
              </a:rPr>
              <a:t>对象的</a:t>
            </a:r>
            <a:r>
              <a:rPr lang="en-US" altLang="zh-CN" sz="2400" dirty="0" err="1">
                <a:solidFill>
                  <a:srgbClr val="0000FF"/>
                </a:solidFill>
              </a:rPr>
              <a:t>getInitParam</a:t>
            </a:r>
            <a:r>
              <a:rPr lang="en-US" altLang="zh-CN" sz="2400" dirty="0">
                <a:solidFill>
                  <a:srgbClr val="0000FF"/>
                </a:solidFill>
              </a:rPr>
              <a:t>()</a:t>
            </a:r>
            <a:r>
              <a:rPr lang="zh-CN" altLang="en-US" sz="2400" dirty="0">
                <a:solidFill>
                  <a:srgbClr val="0000FF"/>
                </a:solidFill>
              </a:rPr>
              <a:t>方法</a:t>
            </a:r>
            <a:r>
              <a:rPr lang="zh-CN" altLang="en-US" sz="2400" dirty="0"/>
              <a:t>获取初始化参数的值。</a:t>
            </a:r>
            <a:r>
              <a:rPr lang="zh-CN" altLang="en-US" sz="1900" dirty="0"/>
              <a:t>（与</a:t>
            </a:r>
            <a:r>
              <a:rPr lang="en-US" altLang="zh-CN" sz="1900" dirty="0"/>
              <a:t>8.4.1</a:t>
            </a:r>
            <a:r>
              <a:rPr lang="zh-CN" altLang="en-US" sz="1900" dirty="0"/>
              <a:t>例子类似，省略）</a:t>
            </a:r>
            <a:endParaRPr lang="en-US" altLang="zh-CN" sz="1900"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72</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a:t>
            </a:r>
            <a:r>
              <a:rPr lang="zh-CN" altLang="en-US" dirty="0"/>
              <a:t>、获取应用初始化参数</a:t>
            </a:r>
          </a:p>
        </p:txBody>
      </p:sp>
    </p:spTree>
    <p:extLst>
      <p:ext uri="{BB962C8B-B14F-4D97-AF65-F5344CB8AC3E}">
        <p14:creationId xmlns:p14="http://schemas.microsoft.com/office/powerpoint/2010/main" val="2395899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28750"/>
            <a:ext cx="8208912" cy="51125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sz="quarter" idx="10"/>
          </p:nvPr>
        </p:nvSpPr>
        <p:spPr>
          <a:xfrm>
            <a:off x="0" y="5541318"/>
            <a:ext cx="9144000" cy="936104"/>
          </a:xfrm>
        </p:spPr>
        <p:txBody>
          <a:bodyPr>
            <a:noAutofit/>
          </a:bodyPr>
          <a:lstStyle/>
          <a:p>
            <a:r>
              <a:rPr lang="zh-CN" altLang="en-US" sz="2000" dirty="0"/>
              <a:t>第一种参数</a:t>
            </a:r>
            <a:r>
              <a:rPr lang="en-US" altLang="zh-CN" sz="2000" dirty="0" err="1"/>
              <a:t>getServletContext</a:t>
            </a:r>
            <a:r>
              <a:rPr lang="en-US" altLang="zh-CN" sz="2000" dirty="0"/>
              <a:t>().</a:t>
            </a:r>
            <a:r>
              <a:rPr lang="en-US" altLang="zh-CN" sz="2000" dirty="0" err="1"/>
              <a:t>getInitParameter</a:t>
            </a:r>
            <a:r>
              <a:rPr lang="en-US" altLang="zh-CN" sz="2000" dirty="0"/>
              <a:t>(“context/</a:t>
            </a:r>
            <a:r>
              <a:rPr lang="en-US" altLang="zh-CN" sz="2000" dirty="0" err="1"/>
              <a:t>param</a:t>
            </a:r>
            <a:r>
              <a:rPr lang="en-US" altLang="zh-CN" sz="2000" dirty="0"/>
              <a:t>”)</a:t>
            </a:r>
            <a:r>
              <a:rPr lang="zh-CN" altLang="en-US" sz="2000" dirty="0"/>
              <a:t>得到；</a:t>
            </a:r>
            <a:endParaRPr lang="en-US" altLang="zh-CN" sz="2000" dirty="0"/>
          </a:p>
          <a:p>
            <a:r>
              <a:rPr lang="zh-CN" altLang="en-US" sz="2000" dirty="0"/>
              <a:t>第二种参数</a:t>
            </a:r>
            <a:r>
              <a:rPr lang="en-US" altLang="zh-CN" sz="2000" dirty="0"/>
              <a:t>servlet</a:t>
            </a:r>
            <a:r>
              <a:rPr lang="zh-CN" altLang="en-US" sz="2000" dirty="0"/>
              <a:t>的</a:t>
            </a:r>
            <a:r>
              <a:rPr lang="en-US" altLang="zh-CN" sz="2000" dirty="0" err="1"/>
              <a:t>init</a:t>
            </a:r>
            <a:r>
              <a:rPr lang="en-US" altLang="zh-CN" sz="2000" dirty="0"/>
              <a:t>()</a:t>
            </a:r>
            <a:r>
              <a:rPr lang="zh-CN" altLang="en-US" sz="2000" dirty="0"/>
              <a:t>方法中通过</a:t>
            </a:r>
            <a:r>
              <a:rPr lang="en-US" altLang="zh-CN" sz="2000" dirty="0" err="1">
                <a:solidFill>
                  <a:srgbClr val="FF0000"/>
                </a:solidFill>
              </a:rPr>
              <a:t>config</a:t>
            </a:r>
            <a:r>
              <a:rPr lang="en-US" altLang="zh-CN" sz="2000" dirty="0" err="1"/>
              <a:t>.getInitParameter</a:t>
            </a:r>
            <a:r>
              <a:rPr lang="en-US" altLang="zh-CN" sz="2000" dirty="0"/>
              <a:t>(“param1”)</a:t>
            </a:r>
            <a:r>
              <a:rPr lang="zh-CN" altLang="en-US" sz="2000" dirty="0"/>
              <a:t>取得。</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73</a:t>
            </a:fld>
            <a:r>
              <a:rPr lang="en-US" altLang="zh-CN"/>
              <a:t>-</a:t>
            </a:r>
            <a:endParaRPr lang="zh-CN" altLang="en-US" dirty="0"/>
          </a:p>
        </p:txBody>
      </p:sp>
    </p:spTree>
    <p:extLst>
      <p:ext uri="{BB962C8B-B14F-4D97-AF65-F5344CB8AC3E}">
        <p14:creationId xmlns:p14="http://schemas.microsoft.com/office/powerpoint/2010/main" val="3348554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400" dirty="0" err="1"/>
              <a:t>ServletContext</a:t>
            </a:r>
            <a:r>
              <a:rPr lang="zh-CN" altLang="en-US" sz="2400" dirty="0"/>
              <a:t>对象可以理解为容器内的一个共享空间，可以存放具有应用级别作用域的数据，</a:t>
            </a:r>
            <a:r>
              <a:rPr lang="en-US" altLang="zh-CN" sz="2400" dirty="0">
                <a:solidFill>
                  <a:srgbClr val="FF0000"/>
                </a:solidFill>
              </a:rPr>
              <a:t>Web</a:t>
            </a:r>
            <a:r>
              <a:rPr lang="zh-CN" altLang="en-US" sz="2400" dirty="0">
                <a:solidFill>
                  <a:srgbClr val="FF0000"/>
                </a:solidFill>
              </a:rPr>
              <a:t>应用中的各个组件都可以共享这些数据。</a:t>
            </a:r>
            <a:endParaRPr lang="en-US" altLang="zh-CN" sz="2400" dirty="0">
              <a:solidFill>
                <a:srgbClr val="FF0000"/>
              </a:solidFill>
            </a:endParaRPr>
          </a:p>
          <a:p>
            <a:r>
              <a:rPr lang="zh-CN" altLang="en-US" sz="2400" dirty="0"/>
              <a:t>应用域属性的存取方法：</a:t>
            </a:r>
            <a:endParaRPr lang="en-US" altLang="zh-CN" sz="2400" dirty="0"/>
          </a:p>
          <a:p>
            <a:pPr lvl="1"/>
            <a:r>
              <a:rPr lang="en-US" altLang="zh-CN" sz="2000" dirty="0" err="1">
                <a:solidFill>
                  <a:srgbClr val="FF0000"/>
                </a:solidFill>
              </a:rPr>
              <a:t>setAttribute</a:t>
            </a:r>
            <a:r>
              <a:rPr lang="en-US" altLang="zh-CN" sz="2000" dirty="0">
                <a:solidFill>
                  <a:srgbClr val="FF0000"/>
                </a:solidFill>
              </a:rPr>
              <a:t>(String </a:t>
            </a:r>
            <a:r>
              <a:rPr lang="en-US" altLang="zh-CN" sz="2000" dirty="0" err="1">
                <a:solidFill>
                  <a:srgbClr val="FF0000"/>
                </a:solidFill>
              </a:rPr>
              <a:t>name,Object</a:t>
            </a:r>
            <a:r>
              <a:rPr lang="en-US" altLang="zh-CN" sz="2000" dirty="0">
                <a:solidFill>
                  <a:srgbClr val="FF0000"/>
                </a:solidFill>
              </a:rPr>
              <a:t> object)</a:t>
            </a:r>
            <a:r>
              <a:rPr lang="zh-CN" altLang="en-US" sz="2000" dirty="0">
                <a:solidFill>
                  <a:srgbClr val="FF0000"/>
                </a:solidFill>
              </a:rPr>
              <a:t>：</a:t>
            </a:r>
            <a:r>
              <a:rPr lang="zh-CN" altLang="en-US" sz="2000" dirty="0"/>
              <a:t>把一个对象存储在对象的属性中；</a:t>
            </a:r>
            <a:endParaRPr lang="en-US" altLang="zh-CN" sz="2000" dirty="0"/>
          </a:p>
          <a:p>
            <a:pPr lvl="1"/>
            <a:r>
              <a:rPr lang="en-US" altLang="zh-CN" sz="2000" dirty="0" err="1">
                <a:solidFill>
                  <a:srgbClr val="FF0000"/>
                </a:solidFill>
              </a:rPr>
              <a:t>getAttribute</a:t>
            </a:r>
            <a:r>
              <a:rPr lang="en-US" altLang="zh-CN" sz="2000" dirty="0">
                <a:solidFill>
                  <a:srgbClr val="FF0000"/>
                </a:solidFill>
              </a:rPr>
              <a:t>(String name)</a:t>
            </a:r>
            <a:r>
              <a:rPr lang="zh-CN" altLang="en-US" sz="2000" dirty="0">
                <a:solidFill>
                  <a:srgbClr val="FF0000"/>
                </a:solidFill>
              </a:rPr>
              <a:t>：</a:t>
            </a:r>
            <a:r>
              <a:rPr lang="zh-CN" altLang="en-US" sz="2000" dirty="0"/>
              <a:t>根据参数给定的属性名，返回一个</a:t>
            </a:r>
            <a:r>
              <a:rPr lang="en-US" altLang="zh-CN" sz="2000" dirty="0"/>
              <a:t>Object</a:t>
            </a:r>
            <a:r>
              <a:rPr lang="zh-CN" altLang="en-US" sz="2000" dirty="0"/>
              <a:t>类型的对象。</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74</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2</a:t>
            </a:r>
            <a:r>
              <a:rPr lang="zh-CN" altLang="en-US" dirty="0"/>
              <a:t>、存取应用域属性</a:t>
            </a:r>
          </a:p>
        </p:txBody>
      </p:sp>
      <p:sp>
        <p:nvSpPr>
          <p:cNvPr id="5" name="矩形 4">
            <a:extLst>
              <a:ext uri="{FF2B5EF4-FFF2-40B4-BE49-F238E27FC236}">
                <a16:creationId xmlns:a16="http://schemas.microsoft.com/office/drawing/2014/main" id="{62E98B69-5328-48BD-9E92-19526E12F9AF}"/>
              </a:ext>
            </a:extLst>
          </p:cNvPr>
          <p:cNvSpPr/>
          <p:nvPr/>
        </p:nvSpPr>
        <p:spPr>
          <a:xfrm>
            <a:off x="1259632" y="5734997"/>
            <a:ext cx="6160898" cy="646331"/>
          </a:xfrm>
          <a:prstGeom prst="rect">
            <a:avLst/>
          </a:prstGeom>
        </p:spPr>
        <p:txBody>
          <a:bodyPr wrap="square">
            <a:spAutoFit/>
          </a:bodyPr>
          <a:lstStyle/>
          <a:p>
            <a:r>
              <a:rPr lang="zh-CN" altLang="en-US" dirty="0">
                <a:hlinkClick r:id="rId2"/>
              </a:rPr>
              <a:t>https://blog.csdn.net/qq_40845373/article/details/82015691</a:t>
            </a:r>
            <a:endParaRPr lang="en-US" altLang="zh-CN" dirty="0"/>
          </a:p>
          <a:p>
            <a:r>
              <a:rPr lang="en-US" altLang="zh-CN" dirty="0"/>
              <a:t>Servlet </a:t>
            </a:r>
            <a:r>
              <a:rPr lang="zh-CN" altLang="en-US" dirty="0"/>
              <a:t>三大域对象，</a:t>
            </a:r>
            <a:r>
              <a:rPr lang="en-US" altLang="zh-CN" dirty="0"/>
              <a:t>JSP</a:t>
            </a:r>
            <a:r>
              <a:rPr lang="zh-CN" altLang="en-US" dirty="0"/>
              <a:t>四大域对象</a:t>
            </a:r>
          </a:p>
        </p:txBody>
      </p:sp>
    </p:spTree>
    <p:extLst>
      <p:ext uri="{BB962C8B-B14F-4D97-AF65-F5344CB8AC3E}">
        <p14:creationId xmlns:p14="http://schemas.microsoft.com/office/powerpoint/2010/main" val="22161345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9C561C09-3B29-43D1-AF49-72B208CD78B4}"/>
              </a:ext>
            </a:extLst>
          </p:cNvPr>
          <p:cNvSpPr>
            <a:spLocks noGrp="1"/>
          </p:cNvSpPr>
          <p:nvPr>
            <p:ph type="sldNum" sz="quarter" idx="16"/>
          </p:nvPr>
        </p:nvSpPr>
        <p:spPr/>
        <p:txBody>
          <a:bodyPr/>
          <a:lstStyle/>
          <a:p>
            <a:r>
              <a:rPr lang="en-US" altLang="zh-CN"/>
              <a:t>-</a:t>
            </a:r>
            <a:fld id="{607E7C13-E761-4825-B475-3D492D85C8BC}" type="slidenum">
              <a:rPr lang="zh-CN" altLang="en-US" smtClean="0"/>
              <a:pPr/>
              <a:t>75</a:t>
            </a:fld>
            <a:r>
              <a:rPr lang="en-US" altLang="zh-CN"/>
              <a:t>-</a:t>
            </a:r>
            <a:endParaRPr lang="zh-CN" altLang="en-US" dirty="0"/>
          </a:p>
        </p:txBody>
      </p:sp>
      <p:pic>
        <p:nvPicPr>
          <p:cNvPr id="5" name="图片 4">
            <a:extLst>
              <a:ext uri="{FF2B5EF4-FFF2-40B4-BE49-F238E27FC236}">
                <a16:creationId xmlns:a16="http://schemas.microsoft.com/office/drawing/2014/main" id="{CA4388AA-516C-4567-81C3-4437C573CF67}"/>
              </a:ext>
            </a:extLst>
          </p:cNvPr>
          <p:cNvPicPr>
            <a:picLocks noChangeAspect="1"/>
          </p:cNvPicPr>
          <p:nvPr/>
        </p:nvPicPr>
        <p:blipFill>
          <a:blip r:embed="rId2"/>
          <a:stretch>
            <a:fillRect/>
          </a:stretch>
        </p:blipFill>
        <p:spPr>
          <a:xfrm>
            <a:off x="0" y="468018"/>
            <a:ext cx="8077900" cy="2408129"/>
          </a:xfrm>
          <a:prstGeom prst="rect">
            <a:avLst/>
          </a:prstGeom>
        </p:spPr>
      </p:pic>
      <p:pic>
        <p:nvPicPr>
          <p:cNvPr id="6" name="图片 5">
            <a:extLst>
              <a:ext uri="{FF2B5EF4-FFF2-40B4-BE49-F238E27FC236}">
                <a16:creationId xmlns:a16="http://schemas.microsoft.com/office/drawing/2014/main" id="{09E58DCD-6274-4BAC-87FB-785708181618}"/>
              </a:ext>
            </a:extLst>
          </p:cNvPr>
          <p:cNvPicPr>
            <a:picLocks noChangeAspect="1"/>
          </p:cNvPicPr>
          <p:nvPr/>
        </p:nvPicPr>
        <p:blipFill>
          <a:blip r:embed="rId3"/>
          <a:stretch>
            <a:fillRect/>
          </a:stretch>
        </p:blipFill>
        <p:spPr>
          <a:xfrm>
            <a:off x="35496" y="2996952"/>
            <a:ext cx="8161727" cy="2606266"/>
          </a:xfrm>
          <a:prstGeom prst="rect">
            <a:avLst/>
          </a:prstGeom>
        </p:spPr>
      </p:pic>
    </p:spTree>
    <p:extLst>
      <p:ext uri="{BB962C8B-B14F-4D97-AF65-F5344CB8AC3E}">
        <p14:creationId xmlns:p14="http://schemas.microsoft.com/office/powerpoint/2010/main" val="25208110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05020" y="1052736"/>
            <a:ext cx="8928992" cy="503169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nSpc>
                <a:spcPct val="80000"/>
              </a:lnSpc>
            </a:pPr>
            <a:r>
              <a:rPr lang="en-US" altLang="zh-CN" sz="2000" dirty="0"/>
              <a:t>public class </a:t>
            </a:r>
            <a:r>
              <a:rPr lang="en-US" altLang="zh-CN" sz="2000" dirty="0" err="1"/>
              <a:t>ContextAttributeServlet</a:t>
            </a:r>
            <a:r>
              <a:rPr lang="en-US" altLang="zh-CN" sz="2000" dirty="0"/>
              <a:t> extends </a:t>
            </a:r>
            <a:r>
              <a:rPr lang="en-US" altLang="zh-CN" sz="2000" dirty="0" err="1"/>
              <a:t>HttpServlet</a:t>
            </a:r>
            <a:r>
              <a:rPr lang="en-US" altLang="zh-CN" sz="2000" dirty="0"/>
              <a:t> {</a:t>
            </a:r>
          </a:p>
          <a:p>
            <a:pPr>
              <a:lnSpc>
                <a:spcPct val="80000"/>
              </a:lnSpc>
            </a:pPr>
            <a:r>
              <a:rPr lang="en-US" altLang="zh-CN" sz="2000" dirty="0"/>
              <a:t>		protected void </a:t>
            </a:r>
            <a:r>
              <a:rPr lang="en-US" altLang="zh-CN" sz="2000" dirty="0" err="1">
                <a:solidFill>
                  <a:srgbClr val="0000FF"/>
                </a:solidFill>
              </a:rPr>
              <a:t>doGet</a:t>
            </a:r>
            <a:r>
              <a:rPr lang="en-US" altLang="zh-CN" sz="2000" dirty="0"/>
              <a:t>(</a:t>
            </a:r>
            <a:r>
              <a:rPr lang="en-US" altLang="zh-CN" sz="2000" dirty="0" err="1"/>
              <a:t>HttpServletRequest</a:t>
            </a:r>
            <a:r>
              <a:rPr lang="en-US" altLang="zh-CN" sz="2000" dirty="0"/>
              <a:t> request,</a:t>
            </a:r>
          </a:p>
          <a:p>
            <a:pPr>
              <a:lnSpc>
                <a:spcPct val="80000"/>
              </a:lnSpc>
            </a:pPr>
            <a:r>
              <a:rPr lang="en-US" altLang="zh-CN" sz="2000" dirty="0"/>
              <a:t>			</a:t>
            </a:r>
            <a:r>
              <a:rPr lang="en-US" altLang="zh-CN" sz="2000" dirty="0" err="1"/>
              <a:t>HttpServletResponse</a:t>
            </a:r>
            <a:r>
              <a:rPr lang="en-US" altLang="zh-CN" sz="2000" dirty="0"/>
              <a:t> response) throws </a:t>
            </a:r>
            <a:r>
              <a:rPr lang="en-US" altLang="zh-CN" sz="2000" dirty="0" err="1"/>
              <a:t>ServletException</a:t>
            </a:r>
            <a:r>
              <a:rPr lang="en-US" altLang="zh-CN" sz="2000" dirty="0"/>
              <a:t>, </a:t>
            </a:r>
            <a:r>
              <a:rPr lang="en-US" altLang="zh-CN" sz="2000" dirty="0" err="1"/>
              <a:t>IOException</a:t>
            </a:r>
            <a:r>
              <a:rPr lang="en-US" altLang="zh-CN" sz="2000" dirty="0"/>
              <a:t> {</a:t>
            </a:r>
          </a:p>
          <a:p>
            <a:pPr>
              <a:lnSpc>
                <a:spcPct val="80000"/>
              </a:lnSpc>
            </a:pPr>
            <a:r>
              <a:rPr lang="en-US" altLang="zh-CN" sz="2000" dirty="0"/>
              <a:t>		</a:t>
            </a:r>
            <a:r>
              <a:rPr lang="en-US" altLang="zh-CN" sz="2000" dirty="0" err="1"/>
              <a:t>response.setContentType</a:t>
            </a:r>
            <a:r>
              <a:rPr lang="en-US" altLang="zh-CN" sz="2000" dirty="0"/>
              <a:t>("text/</a:t>
            </a:r>
            <a:r>
              <a:rPr lang="en-US" altLang="zh-CN" sz="2000" dirty="0" err="1"/>
              <a:t>html;charset</a:t>
            </a:r>
            <a:r>
              <a:rPr lang="en-US" altLang="zh-CN" sz="2000" dirty="0"/>
              <a:t>=GB2312");</a:t>
            </a:r>
          </a:p>
          <a:p>
            <a:pPr>
              <a:lnSpc>
                <a:spcPct val="80000"/>
              </a:lnSpc>
            </a:pPr>
            <a:r>
              <a:rPr lang="en-US" altLang="zh-CN" sz="2000" dirty="0"/>
              <a:t>		//</a:t>
            </a:r>
            <a:r>
              <a:rPr lang="zh-CN" altLang="en-US" sz="2000" dirty="0"/>
              <a:t>获取</a:t>
            </a:r>
            <a:r>
              <a:rPr lang="en-US" altLang="zh-CN" sz="2000" dirty="0" err="1"/>
              <a:t>ServletContext</a:t>
            </a:r>
            <a:r>
              <a:rPr lang="zh-CN" altLang="en-US" sz="2000" dirty="0"/>
              <a:t>对象</a:t>
            </a:r>
          </a:p>
          <a:p>
            <a:pPr>
              <a:lnSpc>
                <a:spcPct val="80000"/>
              </a:lnSpc>
            </a:pPr>
            <a:r>
              <a:rPr lang="zh-CN" altLang="en-US" sz="2000" dirty="0"/>
              <a:t>		</a:t>
            </a:r>
            <a:r>
              <a:rPr lang="en-US" altLang="zh-CN" sz="2000" dirty="0" err="1">
                <a:solidFill>
                  <a:srgbClr val="0000FF"/>
                </a:solidFill>
              </a:rPr>
              <a:t>ServletContext</a:t>
            </a:r>
            <a:r>
              <a:rPr lang="en-US" altLang="zh-CN" sz="2000" dirty="0">
                <a:solidFill>
                  <a:srgbClr val="0000FF"/>
                </a:solidFill>
              </a:rPr>
              <a:t> context = </a:t>
            </a:r>
            <a:r>
              <a:rPr lang="en-US" altLang="zh-CN" sz="2000" dirty="0" err="1">
                <a:solidFill>
                  <a:srgbClr val="0000FF"/>
                </a:solidFill>
              </a:rPr>
              <a:t>super.getServletContext</a:t>
            </a:r>
            <a:r>
              <a:rPr lang="en-US" altLang="zh-CN" sz="2000" dirty="0">
                <a:solidFill>
                  <a:srgbClr val="0000FF"/>
                </a:solidFill>
              </a:rPr>
              <a:t>();</a:t>
            </a:r>
          </a:p>
          <a:p>
            <a:pPr>
              <a:lnSpc>
                <a:spcPct val="80000"/>
              </a:lnSpc>
            </a:pPr>
            <a:r>
              <a:rPr lang="en-US" altLang="zh-CN" sz="2000" dirty="0"/>
              <a:t>		//</a:t>
            </a:r>
            <a:r>
              <a:rPr lang="zh-CN" altLang="en-US" sz="2000" dirty="0"/>
              <a:t>从</a:t>
            </a:r>
            <a:r>
              <a:rPr lang="en-US" altLang="zh-CN" sz="2000" dirty="0" err="1"/>
              <a:t>ServletContext</a:t>
            </a:r>
            <a:r>
              <a:rPr lang="zh-CN" altLang="en-US" sz="2000" dirty="0"/>
              <a:t>对象获取</a:t>
            </a:r>
            <a:r>
              <a:rPr lang="en-US" altLang="zh-CN" sz="2000" dirty="0"/>
              <a:t>count</a:t>
            </a:r>
            <a:r>
              <a:rPr lang="zh-CN" altLang="en-US" sz="2000" dirty="0"/>
              <a:t>属性存放的计数值</a:t>
            </a:r>
          </a:p>
          <a:p>
            <a:pPr>
              <a:lnSpc>
                <a:spcPct val="80000"/>
              </a:lnSpc>
            </a:pPr>
            <a:r>
              <a:rPr lang="zh-CN" altLang="en-US" sz="2000" dirty="0"/>
              <a:t>		</a:t>
            </a:r>
            <a:r>
              <a:rPr lang="en-US" altLang="zh-CN" sz="2000" dirty="0"/>
              <a:t>Integer count = (Integer) </a:t>
            </a:r>
            <a:r>
              <a:rPr lang="en-US" altLang="zh-CN" sz="2000" dirty="0" err="1"/>
              <a:t>context.getAttribute</a:t>
            </a:r>
            <a:r>
              <a:rPr lang="en-US" altLang="zh-CN" sz="2000" dirty="0"/>
              <a:t>("count");</a:t>
            </a:r>
          </a:p>
          <a:p>
            <a:pPr>
              <a:lnSpc>
                <a:spcPct val="80000"/>
              </a:lnSpc>
            </a:pPr>
            <a:r>
              <a:rPr lang="en-US" altLang="zh-CN" sz="2000" dirty="0"/>
              <a:t>		if (count == null) {</a:t>
            </a:r>
          </a:p>
          <a:p>
            <a:pPr>
              <a:lnSpc>
                <a:spcPct val="80000"/>
              </a:lnSpc>
            </a:pPr>
            <a:r>
              <a:rPr lang="en-US" altLang="zh-CN" sz="2000" dirty="0"/>
              <a:t>			count = 1;</a:t>
            </a:r>
          </a:p>
          <a:p>
            <a:pPr>
              <a:lnSpc>
                <a:spcPct val="80000"/>
              </a:lnSpc>
            </a:pPr>
            <a:r>
              <a:rPr lang="en-US" altLang="zh-CN" sz="2000" dirty="0"/>
              <a:t>		} else { 	count = count + 1;  }</a:t>
            </a:r>
          </a:p>
          <a:p>
            <a:pPr>
              <a:lnSpc>
                <a:spcPct val="80000"/>
              </a:lnSpc>
            </a:pPr>
            <a:r>
              <a:rPr lang="en-US" altLang="zh-CN" sz="2000" dirty="0"/>
              <a:t>		//</a:t>
            </a:r>
            <a:r>
              <a:rPr lang="zh-CN" altLang="en-US" sz="2000" dirty="0"/>
              <a:t>将更新后的数值存放到</a:t>
            </a:r>
            <a:r>
              <a:rPr lang="en-US" altLang="zh-CN" sz="2000" dirty="0" err="1"/>
              <a:t>ServletContext</a:t>
            </a:r>
            <a:r>
              <a:rPr lang="zh-CN" altLang="en-US" sz="2000" dirty="0"/>
              <a:t>对象的</a:t>
            </a:r>
            <a:r>
              <a:rPr lang="en-US" altLang="zh-CN" sz="2000" dirty="0"/>
              <a:t>count</a:t>
            </a:r>
            <a:r>
              <a:rPr lang="zh-CN" altLang="en-US" sz="2000" dirty="0"/>
              <a:t>属性中</a:t>
            </a:r>
          </a:p>
          <a:p>
            <a:pPr>
              <a:lnSpc>
                <a:spcPct val="80000"/>
              </a:lnSpc>
            </a:pPr>
            <a:r>
              <a:rPr lang="zh-CN" altLang="en-US" sz="2000" dirty="0"/>
              <a:t>		</a:t>
            </a:r>
            <a:r>
              <a:rPr lang="en-US" altLang="zh-CN" sz="2000" dirty="0" err="1"/>
              <a:t>context.setAttribute</a:t>
            </a:r>
            <a:r>
              <a:rPr lang="en-US" altLang="zh-CN" sz="2000" dirty="0"/>
              <a:t>("count", count);</a:t>
            </a:r>
          </a:p>
          <a:p>
            <a:pPr>
              <a:lnSpc>
                <a:spcPct val="80000"/>
              </a:lnSpc>
            </a:pPr>
            <a:r>
              <a:rPr lang="en-US" altLang="zh-CN" sz="2000" dirty="0"/>
              <a:t>		//</a:t>
            </a:r>
            <a:r>
              <a:rPr lang="zh-CN" altLang="en-US" sz="2000" dirty="0"/>
              <a:t>获取输出流</a:t>
            </a:r>
          </a:p>
          <a:p>
            <a:pPr>
              <a:lnSpc>
                <a:spcPct val="80000"/>
              </a:lnSpc>
            </a:pPr>
            <a:r>
              <a:rPr lang="zh-CN" altLang="en-US" sz="2000" dirty="0"/>
              <a:t>		</a:t>
            </a:r>
            <a:r>
              <a:rPr lang="en-US" altLang="zh-CN" sz="2000" dirty="0" err="1"/>
              <a:t>PrintWriter</a:t>
            </a:r>
            <a:r>
              <a:rPr lang="en-US" altLang="zh-CN" sz="2000" dirty="0"/>
              <a:t> out = </a:t>
            </a:r>
            <a:r>
              <a:rPr lang="en-US" altLang="zh-CN" sz="2000" dirty="0" err="1"/>
              <a:t>response.getWriter</a:t>
            </a:r>
            <a:r>
              <a:rPr lang="en-US" altLang="zh-CN" sz="2000" dirty="0"/>
              <a:t>();</a:t>
            </a:r>
          </a:p>
          <a:p>
            <a:pPr>
              <a:lnSpc>
                <a:spcPct val="80000"/>
              </a:lnSpc>
            </a:pPr>
            <a:r>
              <a:rPr lang="en-US" altLang="zh-CN" sz="2000" dirty="0"/>
              <a:t>		//</a:t>
            </a:r>
            <a:r>
              <a:rPr lang="zh-CN" altLang="en-US" sz="2000" dirty="0"/>
              <a:t>输出计数信息</a:t>
            </a:r>
          </a:p>
          <a:p>
            <a:pPr>
              <a:lnSpc>
                <a:spcPct val="80000"/>
              </a:lnSpc>
            </a:pPr>
            <a:r>
              <a:rPr lang="zh-CN" altLang="en-US" sz="2000" dirty="0"/>
              <a:t>		</a:t>
            </a:r>
            <a:r>
              <a:rPr lang="en-US" altLang="zh-CN" sz="2000" dirty="0" err="1"/>
              <a:t>out.println</a:t>
            </a:r>
            <a:r>
              <a:rPr lang="en-US" altLang="zh-CN" sz="2000" dirty="0"/>
              <a:t>("&lt;p&gt;</a:t>
            </a:r>
            <a:r>
              <a:rPr lang="zh-CN" altLang="en-US" sz="2000" dirty="0"/>
              <a:t>本网站目前访问人数是： </a:t>
            </a:r>
            <a:r>
              <a:rPr lang="en-US" altLang="zh-CN" sz="2000" dirty="0"/>
              <a:t>" + count + "&lt;/p&gt;");</a:t>
            </a:r>
          </a:p>
          <a:p>
            <a:pPr>
              <a:lnSpc>
                <a:spcPct val="80000"/>
              </a:lnSpc>
            </a:pPr>
            <a:r>
              <a:rPr lang="en-US" altLang="zh-CN" sz="2000" dirty="0"/>
              <a:t>	}</a:t>
            </a:r>
          </a:p>
          <a:p>
            <a:pPr>
              <a:lnSpc>
                <a:spcPct val="80000"/>
              </a:lnSpc>
            </a:pPr>
            <a:endParaRPr lang="en-US" altLang="zh-CN" sz="2000" dirty="0"/>
          </a:p>
          <a:p>
            <a:pPr>
              <a:lnSpc>
                <a:spcPct val="80000"/>
              </a:lnSpc>
            </a:pPr>
            <a:r>
              <a:rPr lang="en-US" altLang="zh-CN" sz="2000" dirty="0"/>
              <a:t>	protected void </a:t>
            </a:r>
            <a:r>
              <a:rPr lang="en-US" altLang="zh-CN" sz="2000" dirty="0" err="1"/>
              <a:t>doPost</a:t>
            </a:r>
            <a:r>
              <a:rPr lang="en-US" altLang="zh-CN" sz="2000" dirty="0"/>
              <a:t>(</a:t>
            </a:r>
            <a:r>
              <a:rPr lang="en-US" altLang="zh-CN" sz="2000" dirty="0" err="1"/>
              <a:t>HttpServletRequest</a:t>
            </a:r>
            <a:r>
              <a:rPr lang="en-US" altLang="zh-CN" sz="2000" dirty="0"/>
              <a:t> request,</a:t>
            </a:r>
          </a:p>
          <a:p>
            <a:pPr>
              <a:lnSpc>
                <a:spcPct val="80000"/>
              </a:lnSpc>
            </a:pPr>
            <a:r>
              <a:rPr lang="en-US" altLang="zh-CN" sz="2000" dirty="0"/>
              <a:t>			</a:t>
            </a:r>
            <a:r>
              <a:rPr lang="en-US" altLang="zh-CN" sz="2000" dirty="0" err="1"/>
              <a:t>HttpServletResponse</a:t>
            </a:r>
            <a:r>
              <a:rPr lang="en-US" altLang="zh-CN" sz="2000" dirty="0"/>
              <a:t> response) throws </a:t>
            </a:r>
            <a:r>
              <a:rPr lang="en-US" altLang="zh-CN" sz="2000" dirty="0" err="1"/>
              <a:t>ServletException</a:t>
            </a:r>
            <a:r>
              <a:rPr lang="en-US" altLang="zh-CN" sz="2000" dirty="0"/>
              <a:t>, </a:t>
            </a:r>
            <a:r>
              <a:rPr lang="en-US" altLang="zh-CN" sz="2000" dirty="0" err="1"/>
              <a:t>IOException</a:t>
            </a:r>
            <a:r>
              <a:rPr lang="en-US" altLang="zh-CN" sz="2000" dirty="0"/>
              <a:t> {</a:t>
            </a:r>
          </a:p>
          <a:p>
            <a:pPr>
              <a:lnSpc>
                <a:spcPct val="80000"/>
              </a:lnSpc>
            </a:pPr>
            <a:r>
              <a:rPr lang="en-US" altLang="zh-CN" sz="2000" dirty="0"/>
              <a:t>		</a:t>
            </a:r>
            <a:r>
              <a:rPr lang="en-US" altLang="zh-CN" sz="2000" dirty="0" err="1"/>
              <a:t>this.doGet</a:t>
            </a:r>
            <a:r>
              <a:rPr lang="en-US" altLang="zh-CN" sz="2000" dirty="0"/>
              <a:t>(</a:t>
            </a:r>
            <a:r>
              <a:rPr lang="en-US" altLang="zh-CN" sz="2000" dirty="0" err="1"/>
              <a:t>request,response</a:t>
            </a:r>
            <a:r>
              <a:rPr lang="en-US" altLang="zh-CN" sz="2000" dirty="0"/>
              <a:t>);</a:t>
            </a:r>
          </a:p>
          <a:p>
            <a:pPr>
              <a:lnSpc>
                <a:spcPct val="80000"/>
              </a:lnSpc>
            </a:pPr>
            <a:endParaRPr lang="en-US" altLang="zh-CN" sz="2000" dirty="0"/>
          </a:p>
          <a:p>
            <a:pPr>
              <a:lnSpc>
                <a:spcPct val="80000"/>
              </a:lnSpc>
            </a:pPr>
            <a:r>
              <a:rPr lang="en-US" altLang="zh-CN" sz="2000" dirty="0"/>
              <a:t>	}</a:t>
            </a:r>
          </a:p>
          <a:p>
            <a:pPr>
              <a:lnSpc>
                <a:spcPct val="80000"/>
              </a:lnSpc>
            </a:pPr>
            <a:endParaRPr lang="en-US" altLang="zh-CN" sz="2000" dirty="0"/>
          </a:p>
          <a:p>
            <a:pPr>
              <a:lnSpc>
                <a:spcPct val="80000"/>
              </a:lnSpc>
            </a:pPr>
            <a:r>
              <a:rPr lang="en-US" altLang="zh-CN" sz="2000" dirty="0"/>
              <a:t>}</a:t>
            </a:r>
          </a:p>
        </p:txBody>
      </p:sp>
      <p:sp>
        <p:nvSpPr>
          <p:cNvPr id="2" name="内容占位符 1"/>
          <p:cNvSpPr>
            <a:spLocks noGrp="1"/>
          </p:cNvSpPr>
          <p:nvPr>
            <p:ph sz="quarter" idx="10"/>
          </p:nvPr>
        </p:nvSpPr>
        <p:spPr>
          <a:xfrm>
            <a:off x="323528" y="260648"/>
            <a:ext cx="8712968" cy="1296144"/>
          </a:xfrm>
        </p:spPr>
        <p:txBody>
          <a:bodyPr>
            <a:normAutofit/>
          </a:bodyPr>
          <a:lstStyle/>
          <a:p>
            <a:r>
              <a:rPr lang="zh-CN" altLang="en-US" sz="2400" dirty="0"/>
              <a:t>例子：通过一个网站访问计数的例子演示应用域属性的存取方法。</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76</a:t>
            </a:fld>
            <a:r>
              <a:rPr lang="en-US" altLang="zh-CN"/>
              <a:t>-</a:t>
            </a:r>
            <a:endParaRPr lang="zh-CN" altLang="en-US" dirty="0"/>
          </a:p>
        </p:txBody>
      </p:sp>
      <p:sp>
        <p:nvSpPr>
          <p:cNvPr id="5" name="平行四边形 4"/>
          <p:cNvSpPr/>
          <p:nvPr/>
        </p:nvSpPr>
        <p:spPr>
          <a:xfrm>
            <a:off x="2267744" y="773574"/>
            <a:ext cx="4968552"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C00000"/>
                </a:solidFill>
                <a:latin typeface="微软雅黑" pitchFamily="34" charset="-122"/>
                <a:ea typeface="微软雅黑" pitchFamily="34" charset="-122"/>
              </a:rPr>
              <a:t>ContextAttributeServlet.java</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4189008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400" dirty="0" err="1"/>
              <a:t>ServletContext</a:t>
            </a:r>
            <a:r>
              <a:rPr lang="zh-CN" altLang="en-US" sz="2400" dirty="0"/>
              <a:t>对象还包含有关</a:t>
            </a:r>
            <a:r>
              <a:rPr lang="en-US" altLang="zh-CN" sz="2400" dirty="0"/>
              <a:t>Web</a:t>
            </a:r>
            <a:r>
              <a:rPr lang="zh-CN" altLang="en-US" sz="2400" dirty="0"/>
              <a:t>应用的信息。</a:t>
            </a:r>
            <a:endParaRPr lang="en-US" altLang="zh-CN" sz="2400" dirty="0"/>
          </a:p>
          <a:p>
            <a:pPr lvl="1"/>
            <a:r>
              <a:rPr lang="en-US" altLang="zh-CN" sz="2000" dirty="0" err="1">
                <a:solidFill>
                  <a:srgbClr val="0000FF"/>
                </a:solidFill>
              </a:rPr>
              <a:t>getContextPath</a:t>
            </a:r>
            <a:r>
              <a:rPr lang="en-US" altLang="zh-CN" sz="2000" dirty="0">
                <a:solidFill>
                  <a:srgbClr val="0000FF"/>
                </a:solidFill>
              </a:rPr>
              <a:t>()</a:t>
            </a:r>
            <a:r>
              <a:rPr lang="zh-CN" altLang="en-US" sz="2000" dirty="0">
                <a:solidFill>
                  <a:srgbClr val="0000FF"/>
                </a:solidFill>
              </a:rPr>
              <a:t>：</a:t>
            </a:r>
            <a:r>
              <a:rPr lang="zh-CN" altLang="en-US" sz="2000" dirty="0"/>
              <a:t>返回当前</a:t>
            </a:r>
            <a:r>
              <a:rPr lang="en-US" altLang="zh-CN" sz="2000" dirty="0"/>
              <a:t>Web</a:t>
            </a:r>
            <a:r>
              <a:rPr lang="zh-CN" altLang="en-US" sz="2000" dirty="0"/>
              <a:t>应用的根路径（如</a:t>
            </a:r>
            <a:r>
              <a:rPr lang="en-US" altLang="zh-CN" sz="2000" dirty="0"/>
              <a:t>/test1</a:t>
            </a:r>
            <a:r>
              <a:rPr lang="zh-CN" altLang="en-US" sz="2000" dirty="0"/>
              <a:t>）；</a:t>
            </a:r>
            <a:endParaRPr lang="en-US" altLang="zh-CN" sz="2000" dirty="0"/>
          </a:p>
          <a:p>
            <a:pPr lvl="1"/>
            <a:r>
              <a:rPr lang="en-US" altLang="zh-CN" sz="2000" dirty="0" err="1">
                <a:solidFill>
                  <a:srgbClr val="0000FF"/>
                </a:solidFill>
              </a:rPr>
              <a:t>getServletContextName</a:t>
            </a:r>
            <a:r>
              <a:rPr lang="en-US" altLang="zh-CN" sz="2000" dirty="0">
                <a:solidFill>
                  <a:srgbClr val="0000FF"/>
                </a:solidFill>
              </a:rPr>
              <a:t>()</a:t>
            </a:r>
            <a:r>
              <a:rPr lang="zh-CN" altLang="en-US" sz="2000" dirty="0">
                <a:solidFill>
                  <a:srgbClr val="0000FF"/>
                </a:solidFill>
              </a:rPr>
              <a:t>：</a:t>
            </a:r>
            <a:r>
              <a:rPr lang="zh-CN" altLang="en-US" sz="2000" dirty="0"/>
              <a:t>返回</a:t>
            </a:r>
            <a:r>
              <a:rPr lang="en-US" altLang="zh-CN" sz="2000" dirty="0"/>
              <a:t>Web</a:t>
            </a:r>
            <a:r>
              <a:rPr lang="zh-CN" altLang="en-US" sz="2000" dirty="0"/>
              <a:t>应用的名字（如</a:t>
            </a:r>
            <a:r>
              <a:rPr lang="en-US" altLang="zh-CN" sz="2000" dirty="0"/>
              <a:t>test1</a:t>
            </a:r>
            <a:r>
              <a:rPr lang="zh-CN" altLang="en-US" sz="2000" dirty="0"/>
              <a:t>） ；</a:t>
            </a:r>
            <a:endParaRPr lang="en-US" altLang="zh-CN" sz="2000" dirty="0"/>
          </a:p>
          <a:p>
            <a:pPr lvl="1"/>
            <a:r>
              <a:rPr lang="en-US" altLang="zh-CN" sz="2000" dirty="0"/>
              <a:t>……</a:t>
            </a:r>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77</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3</a:t>
            </a:r>
            <a:r>
              <a:rPr lang="zh-CN" altLang="en-US" dirty="0"/>
              <a:t>、获取应用信息</a:t>
            </a:r>
          </a:p>
        </p:txBody>
      </p:sp>
    </p:spTree>
    <p:extLst>
      <p:ext uri="{BB962C8B-B14F-4D97-AF65-F5344CB8AC3E}">
        <p14:creationId xmlns:p14="http://schemas.microsoft.com/office/powerpoint/2010/main" val="2216134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95536" y="1412776"/>
            <a:ext cx="8748464" cy="4968552"/>
          </a:xfrm>
        </p:spPr>
        <p:txBody>
          <a:bodyPr>
            <a:normAutofit/>
          </a:bodyPr>
          <a:lstStyle/>
          <a:p>
            <a:r>
              <a:rPr lang="en-US" altLang="zh-CN" sz="2400" dirty="0" err="1"/>
              <a:t>ServletContext</a:t>
            </a:r>
            <a:r>
              <a:rPr lang="zh-CN" altLang="en-US" sz="2400" dirty="0"/>
              <a:t>接口还提供了获取有关容器信息和向容器输出日志的方法：</a:t>
            </a:r>
            <a:endParaRPr lang="en-US" altLang="zh-CN" sz="2400" dirty="0"/>
          </a:p>
          <a:p>
            <a:pPr lvl="1"/>
            <a:r>
              <a:rPr lang="en-US" altLang="zh-CN" sz="2200" dirty="0" err="1">
                <a:solidFill>
                  <a:srgbClr val="0000FF"/>
                </a:solidFill>
              </a:rPr>
              <a:t>getServerInfo</a:t>
            </a:r>
            <a:r>
              <a:rPr lang="en-US" altLang="zh-CN" sz="2200" dirty="0">
                <a:solidFill>
                  <a:srgbClr val="0000FF"/>
                </a:solidFill>
              </a:rPr>
              <a:t>()</a:t>
            </a:r>
            <a:r>
              <a:rPr lang="zh-CN" altLang="en-US" sz="2200" dirty="0">
                <a:solidFill>
                  <a:srgbClr val="0000FF"/>
                </a:solidFill>
              </a:rPr>
              <a:t>：</a:t>
            </a:r>
            <a:r>
              <a:rPr lang="zh-CN" altLang="en-US" sz="2200" dirty="0"/>
              <a:t>返回</a:t>
            </a:r>
            <a:r>
              <a:rPr lang="en-US" altLang="zh-CN" sz="2200" dirty="0"/>
              <a:t>Web</a:t>
            </a:r>
            <a:r>
              <a:rPr lang="zh-CN" altLang="en-US" sz="2200" dirty="0"/>
              <a:t>容器的名字和版本；（如</a:t>
            </a:r>
            <a:r>
              <a:rPr lang="en-US" altLang="zh-CN" sz="2200" dirty="0"/>
              <a:t>Apache Tomcat/8.0.12</a:t>
            </a:r>
            <a:r>
              <a:rPr lang="zh-CN" altLang="en-US" sz="2200" dirty="0"/>
              <a:t>）</a:t>
            </a:r>
            <a:endParaRPr lang="en-US" altLang="zh-CN" sz="2200" dirty="0"/>
          </a:p>
          <a:p>
            <a:pPr lvl="1"/>
            <a:r>
              <a:rPr lang="en-US" altLang="zh-CN" sz="2200" dirty="0" err="1">
                <a:solidFill>
                  <a:srgbClr val="0000FF"/>
                </a:solidFill>
              </a:rPr>
              <a:t>getMajorVersion</a:t>
            </a:r>
            <a:r>
              <a:rPr lang="en-US" altLang="zh-CN" sz="2200" dirty="0">
                <a:solidFill>
                  <a:srgbClr val="0000FF"/>
                </a:solidFill>
              </a:rPr>
              <a:t>()</a:t>
            </a:r>
            <a:r>
              <a:rPr lang="zh-CN" altLang="en-US" sz="2200" dirty="0">
                <a:solidFill>
                  <a:srgbClr val="0000FF"/>
                </a:solidFill>
              </a:rPr>
              <a:t>：</a:t>
            </a:r>
            <a:r>
              <a:rPr lang="zh-CN" altLang="en-US" sz="2200" dirty="0"/>
              <a:t>返回</a:t>
            </a:r>
            <a:r>
              <a:rPr lang="en-US" altLang="zh-CN" sz="2200" dirty="0"/>
              <a:t>Web</a:t>
            </a:r>
            <a:r>
              <a:rPr lang="zh-CN" altLang="en-US" sz="2200" dirty="0"/>
              <a:t>容器支持的</a:t>
            </a:r>
            <a:r>
              <a:rPr lang="en-US" altLang="zh-CN" sz="2200" dirty="0"/>
              <a:t>Servlet API</a:t>
            </a:r>
            <a:r>
              <a:rPr lang="zh-CN" altLang="en-US" sz="2200" dirty="0"/>
              <a:t>的主版本号；</a:t>
            </a:r>
            <a:endParaRPr lang="en-US" altLang="zh-CN" sz="2200" dirty="0"/>
          </a:p>
          <a:p>
            <a:pPr lvl="1"/>
            <a:r>
              <a:rPr lang="en-US" altLang="zh-CN" sz="2200" dirty="0" err="1">
                <a:solidFill>
                  <a:srgbClr val="0000FF"/>
                </a:solidFill>
              </a:rPr>
              <a:t>getMinorVersion</a:t>
            </a:r>
            <a:r>
              <a:rPr lang="en-US" altLang="zh-CN" sz="2200" dirty="0">
                <a:solidFill>
                  <a:srgbClr val="0000FF"/>
                </a:solidFill>
              </a:rPr>
              <a:t>()</a:t>
            </a:r>
            <a:r>
              <a:rPr lang="zh-CN" altLang="en-US" sz="2200" dirty="0">
                <a:solidFill>
                  <a:srgbClr val="0000FF"/>
                </a:solidFill>
              </a:rPr>
              <a:t>：</a:t>
            </a:r>
            <a:r>
              <a:rPr lang="zh-CN" altLang="en-US" sz="2200" dirty="0"/>
              <a:t>返回</a:t>
            </a:r>
            <a:r>
              <a:rPr lang="en-US" altLang="zh-CN" sz="2200" dirty="0"/>
              <a:t>Web</a:t>
            </a:r>
            <a:r>
              <a:rPr lang="zh-CN" altLang="en-US" sz="2200" dirty="0"/>
              <a:t>容器支持的</a:t>
            </a:r>
            <a:r>
              <a:rPr lang="en-US" altLang="zh-CN" sz="2200" dirty="0"/>
              <a:t>Servlet API</a:t>
            </a:r>
            <a:r>
              <a:rPr lang="zh-CN" altLang="en-US" sz="2200" dirty="0"/>
              <a:t>的次版本号；</a:t>
            </a:r>
            <a:endParaRPr lang="en-US" altLang="zh-CN" sz="2200" dirty="0"/>
          </a:p>
          <a:p>
            <a:pPr lvl="1"/>
            <a:r>
              <a:rPr lang="en-US" altLang="zh-CN" sz="2200" dirty="0">
                <a:solidFill>
                  <a:srgbClr val="0000FF"/>
                </a:solidFill>
              </a:rPr>
              <a:t>log(String </a:t>
            </a:r>
            <a:r>
              <a:rPr lang="en-US" altLang="zh-CN" sz="2200" dirty="0" err="1">
                <a:solidFill>
                  <a:srgbClr val="0000FF"/>
                </a:solidFill>
              </a:rPr>
              <a:t>msg</a:t>
            </a:r>
            <a:r>
              <a:rPr lang="en-US" altLang="zh-CN" sz="2200" dirty="0">
                <a:solidFill>
                  <a:srgbClr val="0000FF"/>
                </a:solidFill>
              </a:rPr>
              <a:t>)</a:t>
            </a:r>
            <a:r>
              <a:rPr lang="zh-CN" altLang="en-US" sz="2200" dirty="0">
                <a:solidFill>
                  <a:srgbClr val="0000FF"/>
                </a:solidFill>
              </a:rPr>
              <a:t>：</a:t>
            </a:r>
            <a:r>
              <a:rPr lang="zh-CN" altLang="en-US" sz="2200" dirty="0"/>
              <a:t>用于记录一般的日志；</a:t>
            </a:r>
            <a:endParaRPr lang="en-US" altLang="zh-CN" sz="2200" dirty="0"/>
          </a:p>
          <a:p>
            <a:pPr lvl="1"/>
            <a:r>
              <a:rPr lang="en-US" altLang="zh-CN" sz="2200" dirty="0">
                <a:solidFill>
                  <a:srgbClr val="0000FF"/>
                </a:solidFill>
              </a:rPr>
              <a:t>log(String </a:t>
            </a:r>
            <a:r>
              <a:rPr lang="en-US" altLang="zh-CN" sz="2200" dirty="0" err="1">
                <a:solidFill>
                  <a:srgbClr val="0000FF"/>
                </a:solidFill>
              </a:rPr>
              <a:t>message,Throwable</a:t>
            </a:r>
            <a:r>
              <a:rPr lang="en-US" altLang="zh-CN" sz="2200" dirty="0">
                <a:solidFill>
                  <a:srgbClr val="0000FF"/>
                </a:solidFill>
              </a:rPr>
              <a:t> throw)</a:t>
            </a:r>
            <a:r>
              <a:rPr lang="zh-CN" altLang="en-US" sz="2200" dirty="0">
                <a:solidFill>
                  <a:srgbClr val="0000FF"/>
                </a:solidFill>
              </a:rPr>
              <a:t>：</a:t>
            </a:r>
            <a:r>
              <a:rPr lang="zh-CN" altLang="en-US" sz="2200" dirty="0"/>
              <a:t>用于记录异常的堆栈日志。</a:t>
            </a:r>
            <a:endParaRPr lang="en-US" altLang="zh-CN" sz="2200"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78</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4</a:t>
            </a:r>
            <a:r>
              <a:rPr lang="zh-CN" altLang="en-US" dirty="0"/>
              <a:t>、获取容器信息</a:t>
            </a:r>
          </a:p>
        </p:txBody>
      </p:sp>
    </p:spTree>
    <p:extLst>
      <p:ext uri="{BB962C8B-B14F-4D97-AF65-F5344CB8AC3E}">
        <p14:creationId xmlns:p14="http://schemas.microsoft.com/office/powerpoint/2010/main" val="2216134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412776"/>
            <a:ext cx="8316416" cy="4968552"/>
          </a:xfrm>
        </p:spPr>
        <p:txBody>
          <a:bodyPr>
            <a:normAutofit fontScale="92500"/>
          </a:bodyPr>
          <a:lstStyle/>
          <a:p>
            <a:r>
              <a:rPr lang="en-US" altLang="zh-CN" sz="2400" dirty="0" err="1"/>
              <a:t>ServletContext</a:t>
            </a:r>
            <a:r>
              <a:rPr lang="zh-CN" altLang="en-US" sz="2400" dirty="0"/>
              <a:t>接口还可以直接访问</a:t>
            </a:r>
            <a:r>
              <a:rPr lang="en-US" altLang="zh-CN" sz="2400" dirty="0"/>
              <a:t>Web</a:t>
            </a:r>
            <a:r>
              <a:rPr lang="zh-CN" altLang="en-US" sz="2400" dirty="0"/>
              <a:t>应用中的静态内容文件，如</a:t>
            </a:r>
            <a:r>
              <a:rPr lang="en-US" altLang="zh-CN" sz="2400" dirty="0"/>
              <a:t>HTML</a:t>
            </a:r>
            <a:r>
              <a:rPr lang="zh-CN" altLang="en-US" sz="2400" dirty="0"/>
              <a:t>、</a:t>
            </a:r>
            <a:r>
              <a:rPr lang="en-US" altLang="zh-CN" sz="2400" dirty="0"/>
              <a:t>GIF</a:t>
            </a:r>
            <a:r>
              <a:rPr lang="zh-CN" altLang="en-US" sz="2400" dirty="0"/>
              <a:t>文件等，同时还可以获取文件资源的</a:t>
            </a:r>
            <a:r>
              <a:rPr lang="en-US" altLang="zh-CN" sz="2400" dirty="0"/>
              <a:t>MIME</a:t>
            </a:r>
            <a:r>
              <a:rPr lang="zh-CN" altLang="en-US" sz="2400" dirty="0"/>
              <a:t>类型以及其在服务器中的真实存放路径。</a:t>
            </a:r>
            <a:endParaRPr lang="en-US" altLang="zh-CN" sz="2400" dirty="0"/>
          </a:p>
          <a:p>
            <a:pPr lvl="1"/>
            <a:r>
              <a:rPr lang="en-US" altLang="zh-CN" dirty="0" err="1">
                <a:solidFill>
                  <a:srgbClr val="0000FF"/>
                </a:solidFill>
              </a:rPr>
              <a:t>getResourceAsStream</a:t>
            </a:r>
            <a:r>
              <a:rPr lang="en-US" altLang="zh-CN" dirty="0">
                <a:solidFill>
                  <a:srgbClr val="0000FF"/>
                </a:solidFill>
              </a:rPr>
              <a:t>(String path)</a:t>
            </a:r>
            <a:r>
              <a:rPr lang="zh-CN" altLang="en-US" dirty="0">
                <a:solidFill>
                  <a:srgbClr val="0000FF"/>
                </a:solidFill>
              </a:rPr>
              <a:t>：</a:t>
            </a:r>
            <a:r>
              <a:rPr lang="zh-CN" altLang="en-US" dirty="0"/>
              <a:t>返回读取参数指定文件的输入流；</a:t>
            </a:r>
            <a:endParaRPr lang="en-US" altLang="zh-CN" dirty="0"/>
          </a:p>
          <a:p>
            <a:pPr lvl="1"/>
            <a:r>
              <a:rPr lang="en-US" altLang="zh-CN" dirty="0" err="1">
                <a:solidFill>
                  <a:srgbClr val="0000FF"/>
                </a:solidFill>
              </a:rPr>
              <a:t>getResource</a:t>
            </a:r>
            <a:r>
              <a:rPr lang="en-US" altLang="zh-CN" dirty="0">
                <a:solidFill>
                  <a:srgbClr val="0000FF"/>
                </a:solidFill>
              </a:rPr>
              <a:t>(String path)</a:t>
            </a:r>
            <a:r>
              <a:rPr lang="zh-CN" altLang="en-US" dirty="0">
                <a:solidFill>
                  <a:srgbClr val="0000FF"/>
                </a:solidFill>
              </a:rPr>
              <a:t>：</a:t>
            </a:r>
            <a:r>
              <a:rPr lang="zh-CN" altLang="en-US" dirty="0"/>
              <a:t>返回由</a:t>
            </a:r>
            <a:r>
              <a:rPr lang="en-US" altLang="zh-CN" dirty="0"/>
              <a:t>path</a:t>
            </a:r>
            <a:r>
              <a:rPr lang="zh-CN" altLang="en-US" dirty="0"/>
              <a:t>指定资源路径对应的</a:t>
            </a:r>
            <a:r>
              <a:rPr lang="en-US" altLang="zh-CN" dirty="0"/>
              <a:t>URL</a:t>
            </a:r>
            <a:r>
              <a:rPr lang="zh-CN" altLang="en-US" dirty="0"/>
              <a:t>对象；</a:t>
            </a:r>
            <a:endParaRPr lang="en-US" altLang="zh-CN" dirty="0"/>
          </a:p>
          <a:p>
            <a:pPr lvl="1"/>
            <a:r>
              <a:rPr lang="en-US" altLang="zh-CN" dirty="0" err="1">
                <a:solidFill>
                  <a:srgbClr val="0000FF"/>
                </a:solidFill>
              </a:rPr>
              <a:t>getRealPath</a:t>
            </a:r>
            <a:r>
              <a:rPr lang="en-US" altLang="zh-CN" dirty="0">
                <a:solidFill>
                  <a:srgbClr val="0000FF"/>
                </a:solidFill>
              </a:rPr>
              <a:t>(String path)</a:t>
            </a:r>
            <a:r>
              <a:rPr lang="zh-CN" altLang="en-US" dirty="0">
                <a:solidFill>
                  <a:srgbClr val="0000FF"/>
                </a:solidFill>
              </a:rPr>
              <a:t>：</a:t>
            </a:r>
            <a:r>
              <a:rPr lang="zh-CN" altLang="en-US" dirty="0"/>
              <a:t>返回参数指定的虚拟路径；</a:t>
            </a:r>
            <a:endParaRPr lang="en-US" altLang="zh-CN" dirty="0"/>
          </a:p>
          <a:p>
            <a:pPr lvl="1"/>
            <a:r>
              <a:rPr lang="en-US" altLang="zh-CN" dirty="0" err="1">
                <a:solidFill>
                  <a:srgbClr val="0000FF"/>
                </a:solidFill>
              </a:rPr>
              <a:t>getMimeType</a:t>
            </a:r>
            <a:r>
              <a:rPr lang="en-US" altLang="zh-CN" dirty="0">
                <a:solidFill>
                  <a:srgbClr val="0000FF"/>
                </a:solidFill>
              </a:rPr>
              <a:t>(String file)</a:t>
            </a:r>
            <a:r>
              <a:rPr lang="zh-CN" altLang="en-US" dirty="0">
                <a:solidFill>
                  <a:srgbClr val="0000FF"/>
                </a:solidFill>
              </a:rPr>
              <a:t>：</a:t>
            </a:r>
            <a:r>
              <a:rPr lang="zh-CN" altLang="en-US" dirty="0"/>
              <a:t>返回参数指定的文件的</a:t>
            </a:r>
            <a:r>
              <a:rPr lang="en-US" altLang="zh-CN" dirty="0"/>
              <a:t>MIME</a:t>
            </a:r>
            <a:r>
              <a:rPr lang="zh-CN" altLang="en-US" dirty="0"/>
              <a:t>类型。</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79</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5</a:t>
            </a:r>
            <a:r>
              <a:rPr lang="zh-CN" altLang="en-US" dirty="0"/>
              <a:t>、获取服务器文件资源</a:t>
            </a:r>
          </a:p>
        </p:txBody>
      </p:sp>
    </p:spTree>
    <p:extLst>
      <p:ext uri="{BB962C8B-B14F-4D97-AF65-F5344CB8AC3E}">
        <p14:creationId xmlns:p14="http://schemas.microsoft.com/office/powerpoint/2010/main" val="2216134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pPr marL="0" indent="0">
              <a:buNone/>
            </a:pPr>
            <a:r>
              <a:rPr lang="en-US" altLang="zh-CN" sz="2400" dirty="0">
                <a:solidFill>
                  <a:srgbClr val="0000FF"/>
                </a:solidFill>
              </a:rPr>
              <a:t>Servlet</a:t>
            </a:r>
            <a:r>
              <a:rPr lang="zh-CN" altLang="en-US" sz="2400" dirty="0">
                <a:solidFill>
                  <a:srgbClr val="0000FF"/>
                </a:solidFill>
              </a:rPr>
              <a:t>容器：</a:t>
            </a:r>
          </a:p>
          <a:p>
            <a:r>
              <a:rPr lang="zh-CN" altLang="en-US" sz="2000" dirty="0"/>
              <a:t>按照</a:t>
            </a:r>
            <a:r>
              <a:rPr lang="en-US" altLang="zh-CN" sz="2000" dirty="0"/>
              <a:t>Java EE</a:t>
            </a:r>
            <a:r>
              <a:rPr lang="zh-CN" altLang="en-US" sz="2000" dirty="0"/>
              <a:t>规范定义，</a:t>
            </a:r>
            <a:r>
              <a:rPr lang="en-US" altLang="zh-CN" sz="2000" dirty="0"/>
              <a:t>Servlet</a:t>
            </a:r>
            <a:r>
              <a:rPr lang="zh-CN" altLang="en-US" sz="2000" dirty="0"/>
              <a:t>是运行在</a:t>
            </a:r>
            <a:r>
              <a:rPr lang="en-US" altLang="zh-CN" sz="2000" dirty="0">
                <a:solidFill>
                  <a:srgbClr val="FF0000"/>
                </a:solidFill>
              </a:rPr>
              <a:t>Servlet</a:t>
            </a:r>
            <a:r>
              <a:rPr lang="zh-CN" altLang="en-US" sz="2000" dirty="0">
                <a:solidFill>
                  <a:srgbClr val="FF0000"/>
                </a:solidFill>
              </a:rPr>
              <a:t>容器</a:t>
            </a:r>
            <a:r>
              <a:rPr lang="zh-CN" altLang="en-US" sz="2000" dirty="0"/>
              <a:t>中的</a:t>
            </a:r>
            <a:r>
              <a:rPr lang="en-US" altLang="zh-CN" sz="2000" u="sng" dirty="0">
                <a:solidFill>
                  <a:srgbClr val="FF0000"/>
                </a:solidFill>
              </a:rPr>
              <a:t>Java</a:t>
            </a:r>
            <a:r>
              <a:rPr lang="zh-CN" altLang="en-US" sz="2000" u="sng" dirty="0">
                <a:solidFill>
                  <a:srgbClr val="FF0000"/>
                </a:solidFill>
              </a:rPr>
              <a:t>类</a:t>
            </a:r>
            <a:r>
              <a:rPr lang="zh-CN" altLang="en-US" sz="2000" u="sng" dirty="0"/>
              <a:t>，</a:t>
            </a:r>
            <a:r>
              <a:rPr lang="zh-CN" altLang="en-US" sz="2000" dirty="0"/>
              <a:t>它能处理</a:t>
            </a:r>
            <a:r>
              <a:rPr lang="en-US" altLang="zh-CN" sz="2000" dirty="0"/>
              <a:t>Web</a:t>
            </a:r>
            <a:r>
              <a:rPr lang="zh-CN" altLang="en-US" sz="2000" dirty="0"/>
              <a:t>客户的</a:t>
            </a:r>
            <a:r>
              <a:rPr lang="en-US" altLang="zh-CN" sz="2000" dirty="0"/>
              <a:t>HTTP</a:t>
            </a:r>
            <a:r>
              <a:rPr lang="zh-CN" altLang="en-US" sz="2000" dirty="0"/>
              <a:t>请求，并产生</a:t>
            </a:r>
            <a:r>
              <a:rPr lang="en-US" altLang="zh-CN" sz="2000" dirty="0"/>
              <a:t>HTTP</a:t>
            </a:r>
            <a:r>
              <a:rPr lang="zh-CN" altLang="en-US" sz="2000" dirty="0"/>
              <a:t>响应。</a:t>
            </a:r>
            <a:endParaRPr lang="en-US" altLang="zh-CN" sz="2000" dirty="0">
              <a:latin typeface="+mn-ea"/>
            </a:endParaRPr>
          </a:p>
          <a:p>
            <a:r>
              <a:rPr lang="en-US" altLang="zh-CN" sz="2000" dirty="0">
                <a:latin typeface="+mn-ea"/>
              </a:rPr>
              <a:t>Servlet</a:t>
            </a:r>
            <a:r>
              <a:rPr lang="zh-CN" altLang="en-US" sz="2000" dirty="0">
                <a:latin typeface="+mn-ea"/>
              </a:rPr>
              <a:t>运行在服务器端，</a:t>
            </a:r>
            <a:r>
              <a:rPr lang="zh-CN" altLang="en-US" sz="2000" dirty="0">
                <a:solidFill>
                  <a:srgbClr val="0000CC"/>
                </a:solidFill>
                <a:latin typeface="+mn-ea"/>
              </a:rPr>
              <a:t>由</a:t>
            </a:r>
            <a:r>
              <a:rPr lang="en-US" altLang="zh-CN" sz="2000" dirty="0">
                <a:solidFill>
                  <a:srgbClr val="0000CC"/>
                </a:solidFill>
                <a:latin typeface="+mn-ea"/>
              </a:rPr>
              <a:t>Servlet</a:t>
            </a:r>
            <a:r>
              <a:rPr lang="zh-CN" altLang="en-US" sz="2000" dirty="0">
                <a:solidFill>
                  <a:srgbClr val="0000CC"/>
                </a:solidFill>
                <a:latin typeface="+mn-ea"/>
              </a:rPr>
              <a:t>容器所管理</a:t>
            </a:r>
            <a:r>
              <a:rPr lang="zh-CN" altLang="en-US" sz="2000" dirty="0">
                <a:latin typeface="+mn-ea"/>
              </a:rPr>
              <a:t>，</a:t>
            </a:r>
            <a:r>
              <a:rPr lang="en-US" altLang="zh-CN" sz="2000" dirty="0">
                <a:latin typeface="+mn-ea"/>
              </a:rPr>
              <a:t> </a:t>
            </a:r>
            <a:r>
              <a:rPr lang="en-US" altLang="zh-CN" sz="2000" dirty="0">
                <a:solidFill>
                  <a:srgbClr val="FF0000"/>
                </a:solidFill>
                <a:latin typeface="+mn-ea"/>
              </a:rPr>
              <a:t>Servlet</a:t>
            </a:r>
            <a:r>
              <a:rPr lang="zh-CN" altLang="en-US" sz="2000" dirty="0">
                <a:solidFill>
                  <a:srgbClr val="FF0000"/>
                </a:solidFill>
                <a:latin typeface="+mn-ea"/>
              </a:rPr>
              <a:t>容器也叫</a:t>
            </a:r>
            <a:r>
              <a:rPr lang="en-US" altLang="zh-CN" sz="2000" dirty="0">
                <a:solidFill>
                  <a:srgbClr val="FF0000"/>
                </a:solidFill>
                <a:latin typeface="+mn-ea"/>
              </a:rPr>
              <a:t>Servlet</a:t>
            </a:r>
            <a:r>
              <a:rPr lang="zh-CN" altLang="en-US" sz="2000" dirty="0">
                <a:solidFill>
                  <a:srgbClr val="FF0000"/>
                </a:solidFill>
                <a:latin typeface="+mn-ea"/>
              </a:rPr>
              <a:t>引擎</a:t>
            </a:r>
            <a:r>
              <a:rPr lang="zh-CN" altLang="en-US" sz="2000" dirty="0">
                <a:latin typeface="+mn-ea"/>
              </a:rPr>
              <a:t>，是</a:t>
            </a:r>
            <a:r>
              <a:rPr lang="en-US" altLang="zh-CN" sz="2000" dirty="0">
                <a:latin typeface="+mn-ea"/>
              </a:rPr>
              <a:t>Web</a:t>
            </a:r>
            <a:r>
              <a:rPr lang="zh-CN" altLang="en-US" sz="2000" dirty="0">
                <a:latin typeface="+mn-ea"/>
              </a:rPr>
              <a:t>服务器或应用服务器的一部分。</a:t>
            </a:r>
            <a:endParaRPr lang="en-US" altLang="zh-CN" sz="2000" dirty="0">
              <a:latin typeface="+mn-ea"/>
            </a:endParaRPr>
          </a:p>
          <a:p>
            <a:r>
              <a:rPr lang="en-US" altLang="zh-CN" sz="2000" dirty="0">
                <a:latin typeface="+mn-ea"/>
              </a:rPr>
              <a:t>Servlet</a:t>
            </a:r>
            <a:r>
              <a:rPr lang="zh-CN" altLang="en-US" sz="2000" dirty="0">
                <a:latin typeface="+mn-ea"/>
              </a:rPr>
              <a:t>容器负责处理客户请求、把请求传送给</a:t>
            </a:r>
            <a:r>
              <a:rPr lang="en-US" altLang="zh-CN" sz="2000" dirty="0" err="1">
                <a:latin typeface="+mn-ea"/>
              </a:rPr>
              <a:t>Servlet</a:t>
            </a:r>
            <a:r>
              <a:rPr lang="zh-CN" altLang="en-US" sz="2000" dirty="0">
                <a:latin typeface="+mn-ea"/>
              </a:rPr>
              <a:t>并把结果返回给客户。</a:t>
            </a:r>
            <a:r>
              <a:rPr lang="en-US" altLang="zh-CN" sz="2000" dirty="0" err="1">
                <a:latin typeface="+mn-ea"/>
              </a:rPr>
              <a:t>servlet</a:t>
            </a:r>
            <a:r>
              <a:rPr lang="zh-CN" altLang="en-US" sz="2000" dirty="0">
                <a:latin typeface="+mn-ea"/>
              </a:rPr>
              <a:t>容器为</a:t>
            </a:r>
            <a:r>
              <a:rPr lang="en-US" altLang="zh-CN" sz="2000" dirty="0" err="1">
                <a:latin typeface="+mn-ea"/>
              </a:rPr>
              <a:t>servlet</a:t>
            </a:r>
            <a:r>
              <a:rPr lang="zh-CN" altLang="en-US" sz="2000" dirty="0">
                <a:latin typeface="+mn-ea"/>
              </a:rPr>
              <a:t>提供了运行环境，</a:t>
            </a:r>
            <a:r>
              <a:rPr lang="en-US" altLang="zh-CN" sz="2000" dirty="0" err="1">
                <a:latin typeface="+mn-ea"/>
              </a:rPr>
              <a:t>servlet</a:t>
            </a:r>
            <a:r>
              <a:rPr lang="zh-CN" altLang="en-US" sz="2000" dirty="0">
                <a:latin typeface="+mn-ea"/>
              </a:rPr>
              <a:t>的运行必须依赖于</a:t>
            </a:r>
            <a:r>
              <a:rPr lang="en-US" altLang="zh-CN" sz="2000" dirty="0" err="1">
                <a:latin typeface="+mn-ea"/>
              </a:rPr>
              <a:t>servlet</a:t>
            </a:r>
            <a:r>
              <a:rPr lang="zh-CN" altLang="en-US" sz="2000" dirty="0">
                <a:latin typeface="+mn-ea"/>
              </a:rPr>
              <a:t>容器，</a:t>
            </a:r>
            <a:r>
              <a:rPr lang="en-US" altLang="zh-CN" sz="2000" dirty="0" err="1">
                <a:latin typeface="+mn-ea"/>
              </a:rPr>
              <a:t>servlet</a:t>
            </a:r>
            <a:r>
              <a:rPr lang="zh-CN" altLang="en-US" sz="2000" dirty="0">
                <a:latin typeface="+mn-ea"/>
              </a:rPr>
              <a:t>不能独立于容器独立运行。</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a:t>
            </a:fld>
            <a:r>
              <a:rPr lang="en-US" altLang="zh-CN"/>
              <a:t>-</a:t>
            </a:r>
            <a:endParaRPr lang="zh-CN" altLang="en-US" dirty="0"/>
          </a:p>
        </p:txBody>
      </p:sp>
    </p:spTree>
    <p:extLst>
      <p:ext uri="{BB962C8B-B14F-4D97-AF65-F5344CB8AC3E}">
        <p14:creationId xmlns:p14="http://schemas.microsoft.com/office/powerpoint/2010/main" val="1831679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000" dirty="0" err="1"/>
              <a:t>javax.servlet.http.HttpServletRequest</a:t>
            </a:r>
            <a:r>
              <a:rPr lang="zh-CN" altLang="en-US" sz="2000" dirty="0"/>
              <a:t>接口的定义为：</a:t>
            </a:r>
            <a:endParaRPr lang="en-US" altLang="zh-CN" sz="2000" dirty="0"/>
          </a:p>
          <a:p>
            <a:pPr marL="0" indent="0" algn="ctr">
              <a:buNone/>
            </a:pPr>
            <a:r>
              <a:rPr lang="en-US" altLang="zh-CN" sz="2000" dirty="0">
                <a:solidFill>
                  <a:srgbClr val="0000FF"/>
                </a:solidFill>
              </a:rPr>
              <a:t>public interface </a:t>
            </a:r>
            <a:r>
              <a:rPr lang="en-US" altLang="zh-CN" sz="2000" dirty="0" err="1">
                <a:solidFill>
                  <a:srgbClr val="0000FF"/>
                </a:solidFill>
              </a:rPr>
              <a:t>HttpServletRequest</a:t>
            </a:r>
            <a:r>
              <a:rPr lang="en-US" altLang="zh-CN" sz="2000" dirty="0">
                <a:solidFill>
                  <a:srgbClr val="0000FF"/>
                </a:solidFill>
              </a:rPr>
              <a:t> extends </a:t>
            </a:r>
            <a:r>
              <a:rPr lang="en-US" altLang="zh-CN" sz="2000" dirty="0" err="1">
                <a:solidFill>
                  <a:srgbClr val="0000FF"/>
                </a:solidFill>
              </a:rPr>
              <a:t>ServletRequest</a:t>
            </a:r>
            <a:endParaRPr lang="en-US" altLang="zh-CN" sz="2000" dirty="0">
              <a:solidFill>
                <a:srgbClr val="0000FF"/>
              </a:solidFill>
            </a:endParaRPr>
          </a:p>
          <a:p>
            <a:r>
              <a:rPr lang="en-US" altLang="zh-CN" sz="2000" dirty="0" err="1"/>
              <a:t>HttpServletRequest</a:t>
            </a:r>
            <a:r>
              <a:rPr lang="zh-CN" altLang="en-US" sz="2000" dirty="0"/>
              <a:t>接口继承了</a:t>
            </a:r>
            <a:r>
              <a:rPr lang="en-US" altLang="zh-CN" sz="2000" dirty="0" err="1"/>
              <a:t>ServletRequest</a:t>
            </a:r>
            <a:r>
              <a:rPr lang="zh-CN" altLang="en-US" sz="2000" dirty="0"/>
              <a:t>接口，是专用于</a:t>
            </a:r>
            <a:r>
              <a:rPr lang="en-US" altLang="zh-CN" sz="2000" dirty="0"/>
              <a:t>HTTP</a:t>
            </a:r>
            <a:r>
              <a:rPr lang="zh-CN" altLang="en-US" sz="2000" dirty="0"/>
              <a:t>协议的子接口，用于封装</a:t>
            </a:r>
            <a:r>
              <a:rPr lang="en-US" altLang="zh-CN" sz="2000" dirty="0"/>
              <a:t>HTTP</a:t>
            </a:r>
            <a:r>
              <a:rPr lang="zh-CN" altLang="en-US" sz="2000" dirty="0"/>
              <a:t>请求信息。</a:t>
            </a:r>
            <a:endParaRPr lang="en-US" altLang="zh-CN" sz="2000" dirty="0"/>
          </a:p>
          <a:p>
            <a:r>
              <a:rPr lang="en-US" altLang="zh-CN" sz="2000" dirty="0"/>
              <a:t>Http </a:t>
            </a:r>
            <a:r>
              <a:rPr lang="en-US" altLang="zh-CN" sz="2000" dirty="0" err="1"/>
              <a:t>ServletRequest</a:t>
            </a:r>
            <a:r>
              <a:rPr lang="zh-CN" altLang="en-US" sz="2000" dirty="0"/>
              <a:t>接口的方法：</a:t>
            </a:r>
            <a:endParaRPr lang="en-US" altLang="zh-CN" sz="2000" dirty="0"/>
          </a:p>
          <a:p>
            <a:pPr marL="457200" indent="-457200">
              <a:buFont typeface="+mj-ea"/>
              <a:buAutoNum type="circleNumDbPlain"/>
            </a:pPr>
            <a:r>
              <a:rPr lang="zh-CN" altLang="en-US" sz="2000" dirty="0">
                <a:solidFill>
                  <a:srgbClr val="0000FF"/>
                </a:solidFill>
              </a:rPr>
              <a:t>获取请求报文信息（包括请求行、请求头、请求正文）的方法；</a:t>
            </a:r>
            <a:endParaRPr lang="en-US" altLang="zh-CN" sz="2000" dirty="0">
              <a:solidFill>
                <a:srgbClr val="0000FF"/>
              </a:solidFill>
            </a:endParaRPr>
          </a:p>
          <a:p>
            <a:pPr marL="457200" indent="-457200">
              <a:buFont typeface="+mj-ea"/>
              <a:buAutoNum type="circleNumDbPlain"/>
            </a:pPr>
            <a:r>
              <a:rPr lang="zh-CN" altLang="en-US" sz="2000" dirty="0">
                <a:solidFill>
                  <a:srgbClr val="0000FF"/>
                </a:solidFill>
              </a:rPr>
              <a:t>获取网络连接信息的方法；</a:t>
            </a:r>
            <a:endParaRPr lang="en-US" altLang="zh-CN" sz="2000" dirty="0">
              <a:solidFill>
                <a:srgbClr val="0000FF"/>
              </a:solidFill>
            </a:endParaRPr>
          </a:p>
          <a:p>
            <a:pPr marL="457200" indent="-457200">
              <a:buFont typeface="+mj-ea"/>
              <a:buAutoNum type="circleNumDbPlain"/>
            </a:pPr>
            <a:r>
              <a:rPr lang="zh-CN" altLang="en-US" sz="2000" dirty="0">
                <a:solidFill>
                  <a:srgbClr val="FF0000"/>
                </a:solidFill>
              </a:rPr>
              <a:t>存</a:t>
            </a:r>
            <a:r>
              <a:rPr lang="en-US" altLang="zh-CN" sz="2000" dirty="0">
                <a:solidFill>
                  <a:srgbClr val="FF0000"/>
                </a:solidFill>
              </a:rPr>
              <a:t>/</a:t>
            </a:r>
            <a:r>
              <a:rPr lang="zh-CN" altLang="en-US" sz="2000" dirty="0">
                <a:solidFill>
                  <a:srgbClr val="FF0000"/>
                </a:solidFill>
              </a:rPr>
              <a:t>取请求域属性的方法。 </a:t>
            </a:r>
            <a:r>
              <a:rPr lang="en-US" altLang="zh-CN" sz="2000" dirty="0" err="1">
                <a:solidFill>
                  <a:srgbClr val="FF0000"/>
                </a:solidFill>
              </a:rPr>
              <a:t>request.setAttribute</a:t>
            </a:r>
            <a:r>
              <a:rPr lang="en-US" altLang="zh-CN" sz="2000" dirty="0">
                <a:solidFill>
                  <a:srgbClr val="FF0000"/>
                </a:solidFill>
              </a:rPr>
              <a:t>();</a:t>
            </a:r>
            <a:endParaRPr lang="zh-CN" altLang="en-US" sz="2000" dirty="0">
              <a:solidFill>
                <a:srgbClr val="FF0000"/>
              </a:solidFill>
            </a:endParaRP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80</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8.4.3  </a:t>
            </a:r>
            <a:r>
              <a:rPr lang="en-US" altLang="zh-CN" dirty="0" err="1"/>
              <a:t>HttpServletRequest</a:t>
            </a:r>
            <a:r>
              <a:rPr lang="zh-CN" altLang="en-US" dirty="0"/>
              <a:t>接口</a:t>
            </a:r>
            <a:endParaRPr lang="en-US" altLang="zh-CN" dirty="0"/>
          </a:p>
        </p:txBody>
      </p:sp>
    </p:spTree>
    <p:extLst>
      <p:ext uri="{BB962C8B-B14F-4D97-AF65-F5344CB8AC3E}">
        <p14:creationId xmlns:p14="http://schemas.microsoft.com/office/powerpoint/2010/main" val="367662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75556" y="395218"/>
            <a:ext cx="7992888" cy="5328592"/>
          </a:xfrm>
        </p:spPr>
        <p:txBody>
          <a:bodyPr>
            <a:normAutofit/>
          </a:bodyPr>
          <a:lstStyle/>
          <a:p>
            <a:r>
              <a:rPr lang="en-US" altLang="zh-CN" sz="2400" dirty="0">
                <a:solidFill>
                  <a:srgbClr val="0000FF"/>
                </a:solidFill>
              </a:rPr>
              <a:t>HTTP</a:t>
            </a:r>
            <a:r>
              <a:rPr lang="zh-CN" altLang="en-US" sz="2400" dirty="0">
                <a:solidFill>
                  <a:srgbClr val="0000FF"/>
                </a:solidFill>
              </a:rPr>
              <a:t>协议：</a:t>
            </a:r>
            <a:endParaRPr lang="en-US" altLang="zh-CN" sz="2400" dirty="0">
              <a:solidFill>
                <a:srgbClr val="0000FF"/>
              </a:solidFill>
            </a:endParaRPr>
          </a:p>
          <a:p>
            <a:r>
              <a:rPr lang="zh-CN" altLang="en-US" sz="2400" dirty="0"/>
              <a:t>客户端浏览器和服务器</a:t>
            </a:r>
            <a:r>
              <a:rPr lang="en-US" altLang="zh-CN" sz="2400" dirty="0"/>
              <a:t>Servlet</a:t>
            </a:r>
            <a:r>
              <a:rPr lang="zh-CN" altLang="en-US" sz="2400" dirty="0"/>
              <a:t>通过</a:t>
            </a:r>
            <a:r>
              <a:rPr lang="en-US" altLang="zh-CN" sz="2400" dirty="0"/>
              <a:t>HTTP</a:t>
            </a:r>
            <a:r>
              <a:rPr lang="zh-CN" altLang="en-US" sz="2400" dirty="0"/>
              <a:t>协议进行通信，</a:t>
            </a:r>
            <a:r>
              <a:rPr lang="en-US" altLang="zh-CN" sz="2400" dirty="0"/>
              <a:t>HTTP</a:t>
            </a:r>
            <a:r>
              <a:rPr lang="zh-CN" altLang="en-US" sz="2400" dirty="0"/>
              <a:t>协议采用</a:t>
            </a:r>
            <a:r>
              <a:rPr lang="zh-CN" altLang="en-US" sz="2400" dirty="0">
                <a:solidFill>
                  <a:srgbClr val="0000FF"/>
                </a:solidFill>
              </a:rPr>
              <a:t>请求</a:t>
            </a:r>
            <a:r>
              <a:rPr lang="en-US" altLang="zh-CN" sz="2400" dirty="0">
                <a:solidFill>
                  <a:srgbClr val="0000FF"/>
                </a:solidFill>
              </a:rPr>
              <a:t>/</a:t>
            </a:r>
            <a:r>
              <a:rPr lang="zh-CN" altLang="en-US" sz="2400" dirty="0">
                <a:solidFill>
                  <a:srgbClr val="0000FF"/>
                </a:solidFill>
              </a:rPr>
              <a:t>响应模型</a:t>
            </a:r>
            <a:r>
              <a:rPr lang="zh-CN" altLang="en-US" sz="2400" dirty="0"/>
              <a:t>，协议的请求报文由</a:t>
            </a:r>
            <a:r>
              <a:rPr lang="zh-CN" altLang="en-US" sz="2400" dirty="0">
                <a:solidFill>
                  <a:srgbClr val="FF0000"/>
                </a:solidFill>
              </a:rPr>
              <a:t>请求行、请求头和可选的请求正文</a:t>
            </a:r>
            <a:r>
              <a:rPr lang="zh-CN" altLang="en-US" sz="2400" dirty="0"/>
              <a:t>组成。</a:t>
            </a:r>
            <a:endParaRPr lang="en-US" altLang="zh-CN" sz="2400" dirty="0"/>
          </a:p>
          <a:p>
            <a:r>
              <a:rPr lang="en-US" altLang="zh-CN" sz="2400" dirty="0">
                <a:solidFill>
                  <a:srgbClr val="0000FF"/>
                </a:solidFill>
              </a:rPr>
              <a:t>HTTP</a:t>
            </a:r>
            <a:r>
              <a:rPr lang="zh-CN" altLang="en-US" sz="2400" dirty="0">
                <a:solidFill>
                  <a:srgbClr val="0000FF"/>
                </a:solidFill>
              </a:rPr>
              <a:t>协议的请求报文如下图所示：</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81</a:t>
            </a:fld>
            <a:r>
              <a:rPr lang="en-US" altLang="zh-CN"/>
              <a:t>-</a:t>
            </a:r>
            <a:endParaRPr lang="zh-CN" altLang="en-US" dirty="0"/>
          </a:p>
        </p:txBody>
      </p:sp>
      <p:graphicFrame>
        <p:nvGraphicFramePr>
          <p:cNvPr id="5" name="Object 1">
            <a:extLst>
              <a:ext uri="{FF2B5EF4-FFF2-40B4-BE49-F238E27FC236}">
                <a16:creationId xmlns:a16="http://schemas.microsoft.com/office/drawing/2014/main" id="{3131F4E3-CA74-4526-993B-7633412B5D8E}"/>
              </a:ext>
            </a:extLst>
          </p:cNvPr>
          <p:cNvGraphicFramePr>
            <a:graphicFrameLocks noChangeAspect="1"/>
          </p:cNvGraphicFramePr>
          <p:nvPr>
            <p:extLst>
              <p:ext uri="{D42A27DB-BD31-4B8C-83A1-F6EECF244321}">
                <p14:modId xmlns:p14="http://schemas.microsoft.com/office/powerpoint/2010/main" val="2149556933"/>
              </p:ext>
            </p:extLst>
          </p:nvPr>
        </p:nvGraphicFramePr>
        <p:xfrm>
          <a:off x="1619672" y="3429000"/>
          <a:ext cx="5786478" cy="2571768"/>
        </p:xfrm>
        <a:graphic>
          <a:graphicData uri="http://schemas.openxmlformats.org/presentationml/2006/ole">
            <mc:AlternateContent xmlns:mc="http://schemas.openxmlformats.org/markup-compatibility/2006">
              <mc:Choice xmlns:v="urn:schemas-microsoft-com:vml" Requires="v">
                <p:oleObj name="Visio" r:id="rId2" imgW="6021723" imgH="2674620" progId="Visio.Drawing.11">
                  <p:embed/>
                </p:oleObj>
              </mc:Choice>
              <mc:Fallback>
                <p:oleObj name="Visio" r:id="rId2" imgW="6021723" imgH="2674620" progId="Visio.Drawing.11">
                  <p:embed/>
                  <p:pic>
                    <p:nvPicPr>
                      <p:cNvPr id="5" name="Object 1">
                        <a:extLst>
                          <a:ext uri="{FF2B5EF4-FFF2-40B4-BE49-F238E27FC236}">
                            <a16:creationId xmlns:a16="http://schemas.microsoft.com/office/drawing/2014/main" id="{3131F4E3-CA74-4526-993B-7633412B5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429000"/>
                        <a:ext cx="5786478" cy="25717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762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827584" y="404664"/>
            <a:ext cx="7776864" cy="5544616"/>
          </a:xfrm>
        </p:spPr>
        <p:txBody>
          <a:bodyPr>
            <a:normAutofit/>
          </a:bodyPr>
          <a:lstStyle/>
          <a:p>
            <a:r>
              <a:rPr lang="zh-CN" altLang="en-US" sz="2400" dirty="0">
                <a:solidFill>
                  <a:srgbClr val="0000FF"/>
                </a:solidFill>
              </a:rPr>
              <a:t>如</a:t>
            </a:r>
            <a:r>
              <a:rPr lang="en-US" altLang="zh-CN" sz="2400" dirty="0">
                <a:solidFill>
                  <a:srgbClr val="0000FF"/>
                </a:solidFill>
              </a:rPr>
              <a:t>POST</a:t>
            </a:r>
            <a:r>
              <a:rPr lang="zh-CN" altLang="en-US" sz="2400" dirty="0">
                <a:solidFill>
                  <a:srgbClr val="0000FF"/>
                </a:solidFill>
              </a:rPr>
              <a:t>请求报文样例：</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82</a:t>
            </a:fld>
            <a:r>
              <a:rPr lang="en-US" altLang="zh-CN"/>
              <a:t>-</a:t>
            </a:r>
            <a:endParaRPr lang="zh-CN" altLang="en-US" dirty="0"/>
          </a:p>
        </p:txBody>
      </p:sp>
      <p:graphicFrame>
        <p:nvGraphicFramePr>
          <p:cNvPr id="6" name="Object 3">
            <a:extLst>
              <a:ext uri="{FF2B5EF4-FFF2-40B4-BE49-F238E27FC236}">
                <a16:creationId xmlns:a16="http://schemas.microsoft.com/office/drawing/2014/main" id="{6B83221D-3870-4796-90B7-EA5EA7A2EA01}"/>
              </a:ext>
            </a:extLst>
          </p:cNvPr>
          <p:cNvGraphicFramePr>
            <a:graphicFrameLocks noChangeAspect="1"/>
          </p:cNvGraphicFramePr>
          <p:nvPr>
            <p:extLst>
              <p:ext uri="{D42A27DB-BD31-4B8C-83A1-F6EECF244321}">
                <p14:modId xmlns:p14="http://schemas.microsoft.com/office/powerpoint/2010/main" val="4146843884"/>
              </p:ext>
            </p:extLst>
          </p:nvPr>
        </p:nvGraphicFramePr>
        <p:xfrm>
          <a:off x="899592" y="1399025"/>
          <a:ext cx="7059755" cy="3214710"/>
        </p:xfrm>
        <a:graphic>
          <a:graphicData uri="http://schemas.openxmlformats.org/presentationml/2006/ole">
            <mc:AlternateContent xmlns:mc="http://schemas.openxmlformats.org/markup-compatibility/2006">
              <mc:Choice xmlns:v="urn:schemas-microsoft-com:vml" Requires="v">
                <p:oleObj name="Visio" r:id="rId2" imgW="8974847" imgH="3831641" progId="Visio.Drawing.11">
                  <p:embed/>
                </p:oleObj>
              </mc:Choice>
              <mc:Fallback>
                <p:oleObj name="Visio" r:id="rId2" imgW="8974847" imgH="3831641" progId="Visio.Drawing.11">
                  <p:embed/>
                  <p:pic>
                    <p:nvPicPr>
                      <p:cNvPr id="6" name="Object 3">
                        <a:extLst>
                          <a:ext uri="{FF2B5EF4-FFF2-40B4-BE49-F238E27FC236}">
                            <a16:creationId xmlns:a16="http://schemas.microsoft.com/office/drawing/2014/main" id="{6B83221D-3870-4796-90B7-EA5EA7A2E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399025"/>
                        <a:ext cx="7059755" cy="3214710"/>
                      </a:xfrm>
                      <a:prstGeom prst="rect">
                        <a:avLst/>
                      </a:prstGeom>
                      <a:noFill/>
                    </p:spPr>
                  </p:pic>
                </p:oleObj>
              </mc:Fallback>
            </mc:AlternateContent>
          </a:graphicData>
        </a:graphic>
      </p:graphicFrame>
    </p:spTree>
    <p:extLst>
      <p:ext uri="{BB962C8B-B14F-4D97-AF65-F5344CB8AC3E}">
        <p14:creationId xmlns:p14="http://schemas.microsoft.com/office/powerpoint/2010/main" val="197314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500594"/>
          </a:xfrm>
        </p:spPr>
        <p:txBody>
          <a:bodyPr/>
          <a:lstStyle/>
          <a:p>
            <a:r>
              <a:rPr sz="1800" dirty="0"/>
              <a:t>HTTP</a:t>
            </a:r>
            <a:r>
              <a:rPr lang="zh-CN" altLang="en-US" sz="1800" dirty="0"/>
              <a:t>协议请求报文的请求行由请求方法、请求</a:t>
            </a:r>
            <a:r>
              <a:rPr sz="1800" dirty="0"/>
              <a:t>URL</a:t>
            </a:r>
            <a:r>
              <a:rPr lang="zh-CN" altLang="en-US" sz="1800" dirty="0"/>
              <a:t>和请求协议及版本组成</a:t>
            </a:r>
            <a:endParaRPr sz="1800" dirty="0"/>
          </a:p>
          <a:p>
            <a:r>
              <a:rPr lang="zh-CN" altLang="en-US" sz="1800" dirty="0"/>
              <a:t>例如：一个</a:t>
            </a:r>
            <a:r>
              <a:rPr sz="1800" dirty="0"/>
              <a:t>GET</a:t>
            </a:r>
            <a:r>
              <a:rPr lang="zh-CN" altLang="en-US" sz="1800" dirty="0"/>
              <a:t>请求“</a:t>
            </a:r>
            <a:r>
              <a:rPr sz="1800" dirty="0"/>
              <a:t>http://localhost:8080/chapter03/</a:t>
            </a:r>
          </a:p>
          <a:p>
            <a:pPr>
              <a:buNone/>
            </a:pPr>
            <a:r>
              <a:rPr sz="1800" dirty="0"/>
              <a:t>	RequestLineServlet?pageNo=2&amp;queryString=QST</a:t>
            </a:r>
            <a:r>
              <a:rPr lang="zh-CN" altLang="en-US" sz="1800" dirty="0"/>
              <a:t>”，其对应请求报文的请求行是：</a:t>
            </a:r>
            <a:endParaRPr sz="1800" dirty="0"/>
          </a:p>
          <a:p>
            <a:endParaRPr sz="1800" dirty="0"/>
          </a:p>
          <a:p>
            <a:r>
              <a:rPr lang="zh-CN" altLang="en-US" sz="1800" dirty="0"/>
              <a:t>其中：</a:t>
            </a:r>
          </a:p>
          <a:p>
            <a:pPr lvl="1"/>
            <a:r>
              <a:rPr lang="zh-CN" altLang="en-US" sz="1600" dirty="0"/>
              <a:t>“</a:t>
            </a:r>
            <a:r>
              <a:rPr sz="1600" dirty="0"/>
              <a:t>GET</a:t>
            </a:r>
            <a:r>
              <a:rPr lang="zh-CN" altLang="en-US" sz="1600" dirty="0"/>
              <a:t>”为请求方法；</a:t>
            </a:r>
          </a:p>
          <a:p>
            <a:pPr lvl="1"/>
            <a:r>
              <a:rPr lang="zh-CN" altLang="en-US" sz="1600" dirty="0"/>
              <a:t>“</a:t>
            </a:r>
            <a:r>
              <a:rPr sz="1600" dirty="0"/>
              <a:t>/chapter03/RequestLineServlet?pageNo=2&amp;queryString=QST</a:t>
            </a:r>
            <a:r>
              <a:rPr lang="zh-CN" altLang="en-US" sz="1600" dirty="0"/>
              <a:t>”为请求</a:t>
            </a:r>
            <a:r>
              <a:rPr sz="1600" dirty="0"/>
              <a:t>URL</a:t>
            </a:r>
            <a:r>
              <a:rPr lang="zh-CN" altLang="en-US" sz="1600" dirty="0"/>
              <a:t>（</a:t>
            </a:r>
            <a:r>
              <a:rPr sz="1600" dirty="0"/>
              <a:t>GET</a:t>
            </a:r>
            <a:r>
              <a:rPr lang="zh-CN" altLang="en-US" sz="1600" dirty="0"/>
              <a:t>请求的查询字符串包含在</a:t>
            </a:r>
            <a:r>
              <a:rPr sz="1600" dirty="0"/>
              <a:t>URL</a:t>
            </a:r>
            <a:r>
              <a:rPr lang="zh-CN" altLang="en-US" sz="1600" dirty="0"/>
              <a:t>中）；</a:t>
            </a:r>
          </a:p>
          <a:p>
            <a:pPr lvl="1"/>
            <a:r>
              <a:rPr lang="zh-CN" altLang="en-US" sz="1600" dirty="0"/>
              <a:t>“</a:t>
            </a:r>
            <a:r>
              <a:rPr sz="1600" dirty="0"/>
              <a:t>HTTP/1.1</a:t>
            </a:r>
            <a:r>
              <a:rPr lang="zh-CN" altLang="en-US" sz="1600" dirty="0"/>
              <a:t>”为请求协议及版本。</a:t>
            </a:r>
          </a:p>
          <a:p>
            <a:endParaRPr sz="1800" dirty="0"/>
          </a:p>
          <a:p>
            <a:endParaRPr sz="1800" dirty="0"/>
          </a:p>
        </p:txBody>
      </p:sp>
      <p:sp>
        <p:nvSpPr>
          <p:cNvPr id="4" name="标题 3"/>
          <p:cNvSpPr>
            <a:spLocks noGrp="1"/>
          </p:cNvSpPr>
          <p:nvPr>
            <p:ph type="title"/>
          </p:nvPr>
        </p:nvSpPr>
        <p:spPr>
          <a:xfrm>
            <a:off x="500040" y="794725"/>
            <a:ext cx="1836439" cy="410765"/>
          </a:xfrm>
        </p:spPr>
        <p:txBody>
          <a:bodyPr>
            <a:normAutofit fontScale="90000"/>
          </a:bodyPr>
          <a:lstStyle/>
          <a:p>
            <a:r>
              <a:rPr lang="en-US" dirty="0"/>
              <a:t>HTTP</a:t>
            </a:r>
            <a:r>
              <a:rPr dirty="0"/>
              <a:t>协议</a:t>
            </a:r>
            <a:endParaRPr lang="zh-CN" altLang="en-US" dirty="0"/>
          </a:p>
        </p:txBody>
      </p:sp>
      <p:sp>
        <p:nvSpPr>
          <p:cNvPr id="7" name="文本占位符 6"/>
          <p:cNvSpPr>
            <a:spLocks noGrp="1"/>
          </p:cNvSpPr>
          <p:nvPr>
            <p:ph type="body" sz="quarter" idx="11"/>
          </p:nvPr>
        </p:nvSpPr>
        <p:spPr>
          <a:xfrm>
            <a:off x="857224" y="3143248"/>
            <a:ext cx="7429552" cy="377411"/>
          </a:xfrm>
        </p:spPr>
        <p:txBody>
          <a:bodyPr/>
          <a:lstStyle/>
          <a:p>
            <a:r>
              <a:rPr lang="en-US" dirty="0"/>
              <a:t>GET /chapter03/</a:t>
            </a:r>
            <a:r>
              <a:rPr lang="en-US" dirty="0" err="1"/>
              <a:t>RequestLineServlet?pageNo</a:t>
            </a:r>
            <a:r>
              <a:rPr lang="en-US" dirty="0"/>
              <a:t>=2&amp;queryString=QST HTTP/1.1</a:t>
            </a:r>
            <a:endParaRPr dirty="0"/>
          </a:p>
        </p:txBody>
      </p:sp>
      <p:sp>
        <p:nvSpPr>
          <p:cNvPr id="148482"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animEffect transition="in" filter="blinds(horizontal)">
                                      <p:cBhvr>
                                        <p:cTn id="17" dur="500"/>
                                        <p:tgtEl>
                                          <p:spTgt spid="7">
                                            <p:bg/>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linds(horizontal)">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blinds(horizontal)">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blinds(horizontal)">
                                      <p:cBhvr>
                                        <p:cTn id="38" dur="500"/>
                                        <p:tgtEl>
                                          <p:spTgt spid="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animEffect transition="in" filter="blinds(horizontal)">
                                      <p:cBhvr>
                                        <p:cTn id="4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95536" y="1412776"/>
            <a:ext cx="8640960" cy="4968552"/>
          </a:xfrm>
        </p:spPr>
        <p:txBody>
          <a:bodyPr>
            <a:noAutofit/>
          </a:bodyPr>
          <a:lstStyle/>
          <a:p>
            <a:r>
              <a:rPr lang="en-US" altLang="zh-CN" sz="2400" dirty="0" err="1">
                <a:solidFill>
                  <a:srgbClr val="0000FF"/>
                </a:solidFill>
              </a:rPr>
              <a:t>getMethod</a:t>
            </a:r>
            <a:r>
              <a:rPr lang="en-US" altLang="zh-CN" sz="2400" dirty="0">
                <a:solidFill>
                  <a:srgbClr val="0000FF"/>
                </a:solidFill>
              </a:rPr>
              <a:t>()</a:t>
            </a:r>
            <a:r>
              <a:rPr lang="zh-CN" altLang="en-US" sz="2400" dirty="0">
                <a:solidFill>
                  <a:srgbClr val="0000FF"/>
                </a:solidFill>
              </a:rPr>
              <a:t>：</a:t>
            </a:r>
            <a:r>
              <a:rPr lang="zh-CN" altLang="en-US" sz="2400" dirty="0"/>
              <a:t>获取请求时用的</a:t>
            </a:r>
            <a:r>
              <a:rPr lang="en-US" altLang="zh-CN" sz="2400" dirty="0"/>
              <a:t>HTTP</a:t>
            </a:r>
            <a:r>
              <a:rPr lang="zh-CN" altLang="en-US" sz="2400" dirty="0"/>
              <a:t>方法，如</a:t>
            </a:r>
            <a:r>
              <a:rPr lang="en-US" altLang="zh-CN" sz="2400" dirty="0"/>
              <a:t>GET</a:t>
            </a:r>
            <a:r>
              <a:rPr lang="zh-CN" altLang="en-US" sz="2400" dirty="0"/>
              <a:t>、</a:t>
            </a:r>
            <a:r>
              <a:rPr lang="en-US" altLang="zh-CN" sz="2400" dirty="0"/>
              <a:t>POST</a:t>
            </a:r>
            <a:r>
              <a:rPr lang="zh-CN" altLang="en-US" sz="2400" dirty="0"/>
              <a:t>、</a:t>
            </a:r>
            <a:r>
              <a:rPr lang="en-US" altLang="zh-CN" sz="2400" dirty="0"/>
              <a:t>PUT</a:t>
            </a:r>
            <a:r>
              <a:rPr lang="zh-CN" altLang="en-US" sz="2400" dirty="0"/>
              <a:t>等；</a:t>
            </a:r>
            <a:endParaRPr lang="en-US" altLang="zh-CN" sz="2400" dirty="0"/>
          </a:p>
          <a:p>
            <a:r>
              <a:rPr lang="en-US" altLang="zh-CN" sz="2400" dirty="0" err="1">
                <a:solidFill>
                  <a:srgbClr val="0000FF"/>
                </a:solidFill>
              </a:rPr>
              <a:t>getRequestURI</a:t>
            </a:r>
            <a:r>
              <a:rPr lang="en-US" altLang="zh-CN" sz="2400" dirty="0">
                <a:solidFill>
                  <a:srgbClr val="0000FF"/>
                </a:solidFill>
              </a:rPr>
              <a:t>()</a:t>
            </a:r>
            <a:r>
              <a:rPr lang="zh-CN" altLang="en-US" sz="2400" dirty="0">
                <a:solidFill>
                  <a:srgbClr val="0000FF"/>
                </a:solidFill>
              </a:rPr>
              <a:t>：</a:t>
            </a:r>
            <a:r>
              <a:rPr lang="zh-CN" altLang="en-US" sz="2400" dirty="0"/>
              <a:t>获取请求行的资源名部分；</a:t>
            </a:r>
            <a:endParaRPr lang="en-US" altLang="zh-CN" sz="2400" dirty="0"/>
          </a:p>
          <a:p>
            <a:r>
              <a:rPr lang="en-US" altLang="zh-CN" sz="2400" dirty="0" err="1">
                <a:solidFill>
                  <a:srgbClr val="0000FF"/>
                </a:solidFill>
              </a:rPr>
              <a:t>getProtocol</a:t>
            </a:r>
            <a:r>
              <a:rPr lang="en-US" altLang="zh-CN" sz="2400" dirty="0">
                <a:solidFill>
                  <a:srgbClr val="0000FF"/>
                </a:solidFill>
              </a:rPr>
              <a:t>()</a:t>
            </a:r>
            <a:r>
              <a:rPr lang="zh-CN" altLang="en-US" sz="2400" dirty="0">
                <a:solidFill>
                  <a:srgbClr val="0000FF"/>
                </a:solidFill>
              </a:rPr>
              <a:t>：</a:t>
            </a:r>
            <a:r>
              <a:rPr lang="zh-CN" altLang="en-US" sz="2400" dirty="0"/>
              <a:t>获取使用的协议及版本号；</a:t>
            </a:r>
            <a:endParaRPr lang="en-US" altLang="zh-CN" sz="2400" dirty="0"/>
          </a:p>
          <a:p>
            <a:r>
              <a:rPr lang="en-US" altLang="zh-CN" sz="2400" dirty="0" err="1">
                <a:solidFill>
                  <a:srgbClr val="0000FF"/>
                </a:solidFill>
              </a:rPr>
              <a:t>getQueryString</a:t>
            </a:r>
            <a:r>
              <a:rPr lang="en-US" altLang="zh-CN" sz="2400" dirty="0">
                <a:solidFill>
                  <a:srgbClr val="0000FF"/>
                </a:solidFill>
              </a:rPr>
              <a:t>()</a:t>
            </a:r>
            <a:r>
              <a:rPr lang="zh-CN" altLang="en-US" sz="2400" dirty="0">
                <a:solidFill>
                  <a:srgbClr val="0000FF"/>
                </a:solidFill>
              </a:rPr>
              <a:t>：</a:t>
            </a:r>
            <a:r>
              <a:rPr lang="zh-CN" altLang="en-US" sz="2400" dirty="0"/>
              <a:t>获取请求</a:t>
            </a:r>
            <a:r>
              <a:rPr lang="en-US" altLang="zh-CN" sz="2400" dirty="0"/>
              <a:t>URL</a:t>
            </a:r>
            <a:r>
              <a:rPr lang="zh-CN" altLang="en-US" sz="2400" dirty="0"/>
              <a:t>后面的查询字符串，</a:t>
            </a:r>
            <a:r>
              <a:rPr lang="zh-CN" altLang="en-US" sz="2400" dirty="0">
                <a:solidFill>
                  <a:srgbClr val="FF0000"/>
                </a:solidFill>
              </a:rPr>
              <a:t>只对</a:t>
            </a:r>
            <a:r>
              <a:rPr lang="en-US" altLang="zh-CN" sz="2400" dirty="0">
                <a:solidFill>
                  <a:srgbClr val="FF0000"/>
                </a:solidFill>
              </a:rPr>
              <a:t>GET</a:t>
            </a:r>
            <a:r>
              <a:rPr lang="zh-CN" altLang="en-US" sz="2400" dirty="0">
                <a:solidFill>
                  <a:srgbClr val="FF0000"/>
                </a:solidFill>
              </a:rPr>
              <a:t>有效；（</a:t>
            </a:r>
            <a:r>
              <a:rPr lang="en-US" altLang="zh-CN" sz="2400" dirty="0">
                <a:solidFill>
                  <a:srgbClr val="FF0000"/>
                </a:solidFill>
              </a:rPr>
              <a:t>JavaScript</a:t>
            </a:r>
            <a:r>
              <a:rPr lang="zh-CN" altLang="en-US" sz="2400" dirty="0">
                <a:solidFill>
                  <a:srgbClr val="FF0000"/>
                </a:solidFill>
              </a:rPr>
              <a:t>，</a:t>
            </a:r>
            <a:r>
              <a:rPr lang="en-US" altLang="zh-CN" sz="2400" dirty="0">
                <a:solidFill>
                  <a:srgbClr val="FF0000"/>
                </a:solidFill>
              </a:rPr>
              <a:t>ASP</a:t>
            </a:r>
            <a:r>
              <a:rPr lang="zh-CN" altLang="en-US" sz="2400" dirty="0">
                <a:solidFill>
                  <a:srgbClr val="FF0000"/>
                </a:solidFill>
              </a:rPr>
              <a:t>）</a:t>
            </a:r>
            <a:endParaRPr lang="en-US" altLang="zh-CN" sz="2400" dirty="0">
              <a:solidFill>
                <a:srgbClr val="FF0000"/>
              </a:solidFill>
            </a:endParaRPr>
          </a:p>
          <a:p>
            <a:r>
              <a:rPr lang="en-US" altLang="zh-CN" sz="2400" dirty="0" err="1">
                <a:solidFill>
                  <a:srgbClr val="0000FF"/>
                </a:solidFill>
              </a:rPr>
              <a:t>getServletPath</a:t>
            </a:r>
            <a:r>
              <a:rPr lang="en-US" altLang="zh-CN" sz="2400" dirty="0">
                <a:solidFill>
                  <a:srgbClr val="0000FF"/>
                </a:solidFill>
              </a:rPr>
              <a:t>()</a:t>
            </a:r>
            <a:r>
              <a:rPr lang="zh-CN" altLang="en-US" sz="2400" dirty="0">
                <a:solidFill>
                  <a:srgbClr val="0000FF"/>
                </a:solidFill>
              </a:rPr>
              <a:t>：</a:t>
            </a:r>
            <a:r>
              <a:rPr lang="zh-CN" altLang="en-US" sz="2400" dirty="0"/>
              <a:t>获取</a:t>
            </a:r>
            <a:r>
              <a:rPr lang="en-US" altLang="zh-CN" sz="2400" dirty="0"/>
              <a:t>Servlet</a:t>
            </a:r>
            <a:r>
              <a:rPr lang="zh-CN" altLang="en-US" sz="2400" dirty="0"/>
              <a:t>所映射的路径；</a:t>
            </a:r>
            <a:r>
              <a:rPr lang="en-US" altLang="zh-CN" sz="2400" dirty="0">
                <a:solidFill>
                  <a:srgbClr val="FF0000"/>
                </a:solidFill>
              </a:rPr>
              <a:t>/</a:t>
            </a:r>
            <a:r>
              <a:rPr lang="en-US" altLang="zh-CN" sz="2400" dirty="0" err="1">
                <a:solidFill>
                  <a:srgbClr val="FF0000"/>
                </a:solidFill>
              </a:rPr>
              <a:t>abc</a:t>
            </a:r>
            <a:r>
              <a:rPr lang="en-US" altLang="zh-CN" sz="2400" dirty="0">
                <a:solidFill>
                  <a:srgbClr val="FF0000"/>
                </a:solidFill>
              </a:rPr>
              <a:t>/def</a:t>
            </a:r>
            <a:r>
              <a:rPr lang="en-US" altLang="zh-CN" sz="2400" dirty="0"/>
              <a:t>/</a:t>
            </a:r>
            <a:r>
              <a:rPr lang="en-US" altLang="zh-CN" sz="2400" dirty="0" err="1"/>
              <a:t>Aservlet</a:t>
            </a:r>
            <a:r>
              <a:rPr lang="zh-CN" altLang="en-US" sz="2400" dirty="0"/>
              <a:t>→</a:t>
            </a:r>
            <a:r>
              <a:rPr lang="en-US" altLang="zh-CN" sz="2400" dirty="0"/>
              <a:t> </a:t>
            </a:r>
            <a:r>
              <a:rPr lang="en-US" altLang="zh-CN" sz="2400" dirty="0">
                <a:solidFill>
                  <a:srgbClr val="FF0000"/>
                </a:solidFill>
              </a:rPr>
              <a:t>/</a:t>
            </a:r>
            <a:r>
              <a:rPr lang="en-US" altLang="zh-CN" sz="2400" dirty="0" err="1">
                <a:solidFill>
                  <a:srgbClr val="FF0000"/>
                </a:solidFill>
              </a:rPr>
              <a:t>abc</a:t>
            </a:r>
            <a:r>
              <a:rPr lang="en-US" altLang="zh-CN" sz="2400" dirty="0">
                <a:solidFill>
                  <a:srgbClr val="FF0000"/>
                </a:solidFill>
              </a:rPr>
              <a:t>/def</a:t>
            </a:r>
          </a:p>
          <a:p>
            <a:r>
              <a:rPr lang="en-US" altLang="zh-CN" sz="2400" dirty="0" err="1">
                <a:solidFill>
                  <a:srgbClr val="FF0000"/>
                </a:solidFill>
              </a:rPr>
              <a:t>getContextPath</a:t>
            </a:r>
            <a:r>
              <a:rPr lang="en-US" altLang="zh-CN" sz="2400" dirty="0">
                <a:solidFill>
                  <a:srgbClr val="FF0000"/>
                </a:solidFill>
              </a:rPr>
              <a:t>()</a:t>
            </a:r>
            <a:r>
              <a:rPr lang="zh-CN" altLang="en-US" sz="2400" dirty="0">
                <a:solidFill>
                  <a:srgbClr val="FF0000"/>
                </a:solidFill>
              </a:rPr>
              <a:t>：</a:t>
            </a:r>
            <a:r>
              <a:rPr lang="zh-CN" altLang="en-US" sz="2400" dirty="0"/>
              <a:t>获取请求资源所属于的</a:t>
            </a:r>
            <a:r>
              <a:rPr lang="en-US" altLang="zh-CN" sz="2400" dirty="0"/>
              <a:t>Web</a:t>
            </a:r>
            <a:r>
              <a:rPr lang="zh-CN" altLang="en-US" sz="2400" dirty="0"/>
              <a:t>应用的路径。</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84</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1</a:t>
            </a:r>
            <a:r>
              <a:rPr lang="zh-CN" altLang="en-US" dirty="0"/>
              <a:t>、获取请求行信息</a:t>
            </a:r>
          </a:p>
        </p:txBody>
      </p:sp>
    </p:spTree>
    <p:extLst>
      <p:ext uri="{BB962C8B-B14F-4D97-AF65-F5344CB8AC3E}">
        <p14:creationId xmlns:p14="http://schemas.microsoft.com/office/powerpoint/2010/main" val="535927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85</a:t>
            </a:fld>
            <a:r>
              <a:rPr lang="en-US" altLang="zh-CN"/>
              <a:t>-</a:t>
            </a:r>
            <a:endParaRPr lang="zh-CN" altLang="en-US" dirty="0"/>
          </a:p>
        </p:txBody>
      </p:sp>
      <p:sp>
        <p:nvSpPr>
          <p:cNvPr id="4" name="圆角矩形 3"/>
          <p:cNvSpPr/>
          <p:nvPr/>
        </p:nvSpPr>
        <p:spPr>
          <a:xfrm>
            <a:off x="107504" y="548680"/>
            <a:ext cx="8928992" cy="5904656"/>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nSpc>
                <a:spcPct val="80000"/>
              </a:lnSpc>
            </a:pPr>
            <a:r>
              <a:rPr lang="en-US" altLang="zh-CN" sz="2000" dirty="0"/>
              <a:t>public class </a:t>
            </a:r>
            <a:r>
              <a:rPr lang="en-US" altLang="zh-CN" sz="2000" dirty="0" err="1"/>
              <a:t>RequestLineServlet</a:t>
            </a:r>
            <a:r>
              <a:rPr lang="en-US" altLang="zh-CN" sz="2000" dirty="0"/>
              <a:t> extends </a:t>
            </a:r>
            <a:r>
              <a:rPr lang="en-US" altLang="zh-CN" sz="2000" dirty="0" err="1"/>
              <a:t>HttpServlet</a:t>
            </a:r>
            <a:r>
              <a:rPr lang="en-US" altLang="zh-CN" sz="2000" dirty="0"/>
              <a:t> {</a:t>
            </a:r>
          </a:p>
          <a:p>
            <a:pPr>
              <a:lnSpc>
                <a:spcPct val="80000"/>
              </a:lnSpc>
            </a:pPr>
            <a:r>
              <a:rPr lang="en-US" altLang="zh-CN" sz="2000" dirty="0"/>
              <a:t>	protected void </a:t>
            </a:r>
            <a:r>
              <a:rPr lang="en-US" altLang="zh-CN" sz="2000" dirty="0" err="1"/>
              <a:t>doGet</a:t>
            </a:r>
            <a:r>
              <a:rPr lang="en-US" altLang="zh-CN" sz="2000" dirty="0"/>
              <a:t>(</a:t>
            </a:r>
            <a:r>
              <a:rPr lang="en-US" altLang="zh-CN" sz="2000" dirty="0" err="1"/>
              <a:t>HttpServletRequest</a:t>
            </a:r>
            <a:r>
              <a:rPr lang="en-US" altLang="zh-CN" sz="2000" dirty="0"/>
              <a:t> request, </a:t>
            </a:r>
            <a:r>
              <a:rPr lang="en-US" altLang="zh-CN" sz="2000" dirty="0" err="1"/>
              <a:t>HttpServletResponse</a:t>
            </a:r>
            <a:r>
              <a:rPr lang="en-US" altLang="zh-CN" sz="2000" dirty="0"/>
              <a:t> response) throws </a:t>
            </a:r>
            <a:r>
              <a:rPr lang="en-US" altLang="zh-CN" sz="2000" dirty="0" err="1"/>
              <a:t>ServletException</a:t>
            </a:r>
            <a:r>
              <a:rPr lang="en-US" altLang="zh-CN" sz="2000" dirty="0"/>
              <a:t>, </a:t>
            </a:r>
            <a:r>
              <a:rPr lang="en-US" altLang="zh-CN" sz="2000" dirty="0" err="1"/>
              <a:t>IOException</a:t>
            </a:r>
            <a:r>
              <a:rPr lang="en-US" altLang="zh-CN" sz="2000" dirty="0"/>
              <a:t> {</a:t>
            </a:r>
          </a:p>
          <a:p>
            <a:pPr>
              <a:lnSpc>
                <a:spcPct val="80000"/>
              </a:lnSpc>
            </a:pPr>
            <a:r>
              <a:rPr lang="en-US" altLang="zh-CN" sz="2000" dirty="0"/>
              <a:t>		// </a:t>
            </a:r>
            <a:r>
              <a:rPr lang="zh-CN" altLang="en-US" sz="2000" dirty="0"/>
              <a:t>设置响应到客户端</a:t>
            </a:r>
            <a:r>
              <a:rPr lang="en-US" altLang="zh-CN" sz="2000" dirty="0"/>
              <a:t>MIME</a:t>
            </a:r>
            <a:r>
              <a:rPr lang="zh-CN" altLang="en-US" sz="2000" dirty="0"/>
              <a:t>类型和字符编码方式</a:t>
            </a:r>
          </a:p>
          <a:p>
            <a:pPr>
              <a:lnSpc>
                <a:spcPct val="80000"/>
              </a:lnSpc>
            </a:pPr>
            <a:r>
              <a:rPr lang="zh-CN" altLang="en-US" sz="2000" dirty="0"/>
              <a:t>		</a:t>
            </a:r>
            <a:r>
              <a:rPr lang="en-US" altLang="zh-CN" sz="2000" dirty="0" err="1">
                <a:solidFill>
                  <a:srgbClr val="FF0000"/>
                </a:solidFill>
              </a:rPr>
              <a:t>response.setContentType</a:t>
            </a:r>
            <a:r>
              <a:rPr lang="en-US" altLang="zh-CN" sz="2000" dirty="0"/>
              <a:t>("text/</a:t>
            </a:r>
            <a:r>
              <a:rPr lang="en-US" altLang="zh-CN" sz="2000" dirty="0" err="1"/>
              <a:t>html;charset</a:t>
            </a:r>
            <a:r>
              <a:rPr lang="en-US" altLang="zh-CN" sz="2000" dirty="0"/>
              <a:t>=UTF-8");</a:t>
            </a:r>
          </a:p>
          <a:p>
            <a:pPr>
              <a:lnSpc>
                <a:spcPct val="80000"/>
              </a:lnSpc>
            </a:pPr>
            <a:r>
              <a:rPr lang="en-US" altLang="zh-CN" sz="2000" dirty="0"/>
              <a:t>		// </a:t>
            </a:r>
            <a:r>
              <a:rPr lang="zh-CN" altLang="en-US" sz="2000" dirty="0"/>
              <a:t>获取请求使用的</a:t>
            </a:r>
            <a:r>
              <a:rPr lang="en-US" altLang="zh-CN" sz="2000" dirty="0"/>
              <a:t>HTTP</a:t>
            </a:r>
            <a:r>
              <a:rPr lang="zh-CN" altLang="en-US" sz="2000" dirty="0"/>
              <a:t>方法</a:t>
            </a:r>
          </a:p>
          <a:p>
            <a:pPr>
              <a:lnSpc>
                <a:spcPct val="80000"/>
              </a:lnSpc>
            </a:pPr>
            <a:r>
              <a:rPr lang="zh-CN" altLang="en-US" sz="2000" dirty="0"/>
              <a:t>		</a:t>
            </a:r>
            <a:r>
              <a:rPr lang="en-US" altLang="zh-CN" sz="2000" dirty="0"/>
              <a:t>String method = </a:t>
            </a:r>
            <a:r>
              <a:rPr lang="en-US" altLang="zh-CN" sz="2000" dirty="0" err="1"/>
              <a:t>request.getMethod</a:t>
            </a:r>
            <a:r>
              <a:rPr lang="en-US" altLang="zh-CN" sz="2000" dirty="0"/>
              <a:t>();</a:t>
            </a:r>
          </a:p>
          <a:p>
            <a:pPr>
              <a:lnSpc>
                <a:spcPct val="80000"/>
              </a:lnSpc>
            </a:pPr>
            <a:r>
              <a:rPr lang="en-US" altLang="zh-CN" sz="2000" dirty="0"/>
              <a:t>		// </a:t>
            </a:r>
            <a:r>
              <a:rPr lang="zh-CN" altLang="en-US" sz="2000" dirty="0"/>
              <a:t>获取请求行中的资源名部分</a:t>
            </a:r>
          </a:p>
          <a:p>
            <a:pPr>
              <a:lnSpc>
                <a:spcPct val="80000"/>
              </a:lnSpc>
            </a:pPr>
            <a:r>
              <a:rPr lang="zh-CN" altLang="en-US" sz="2000" dirty="0"/>
              <a:t>		</a:t>
            </a:r>
            <a:r>
              <a:rPr lang="en-US" altLang="zh-CN" sz="2000" dirty="0"/>
              <a:t>String </a:t>
            </a:r>
            <a:r>
              <a:rPr lang="en-US" altLang="zh-CN" sz="2000" dirty="0" err="1"/>
              <a:t>uri</a:t>
            </a:r>
            <a:r>
              <a:rPr lang="en-US" altLang="zh-CN" sz="2000" dirty="0"/>
              <a:t> = </a:t>
            </a:r>
            <a:r>
              <a:rPr lang="en-US" altLang="zh-CN" sz="2000" dirty="0" err="1"/>
              <a:t>request.getRequestURI</a:t>
            </a:r>
            <a:r>
              <a:rPr lang="en-US" altLang="zh-CN" sz="2000" dirty="0"/>
              <a:t>();</a:t>
            </a:r>
          </a:p>
          <a:p>
            <a:pPr>
              <a:lnSpc>
                <a:spcPct val="80000"/>
              </a:lnSpc>
            </a:pPr>
            <a:r>
              <a:rPr lang="en-US" altLang="zh-CN" sz="2000" dirty="0"/>
              <a:t>		// </a:t>
            </a:r>
            <a:r>
              <a:rPr lang="zh-CN" altLang="en-US" sz="2000" dirty="0"/>
              <a:t>获取使用的协议及版本号</a:t>
            </a:r>
          </a:p>
          <a:p>
            <a:pPr>
              <a:lnSpc>
                <a:spcPct val="80000"/>
              </a:lnSpc>
            </a:pPr>
            <a:r>
              <a:rPr lang="zh-CN" altLang="en-US" sz="2000" dirty="0"/>
              <a:t>		</a:t>
            </a:r>
            <a:r>
              <a:rPr lang="en-US" altLang="zh-CN" sz="2000" dirty="0"/>
              <a:t>String protocol = </a:t>
            </a:r>
            <a:r>
              <a:rPr lang="en-US" altLang="zh-CN" sz="2000" dirty="0" err="1"/>
              <a:t>request.getProtocol</a:t>
            </a:r>
            <a:r>
              <a:rPr lang="en-US" altLang="zh-CN" sz="2000" dirty="0"/>
              <a:t>();</a:t>
            </a:r>
          </a:p>
          <a:p>
            <a:pPr>
              <a:lnSpc>
                <a:spcPct val="80000"/>
              </a:lnSpc>
            </a:pPr>
            <a:r>
              <a:rPr lang="en-US" altLang="zh-CN" sz="2000" dirty="0"/>
              <a:t>		// </a:t>
            </a:r>
            <a:r>
              <a:rPr lang="zh-CN" altLang="en-US" sz="2000" dirty="0"/>
              <a:t>获取请求</a:t>
            </a:r>
            <a:r>
              <a:rPr lang="en-US" altLang="zh-CN" sz="2000" dirty="0"/>
              <a:t>URL</a:t>
            </a:r>
            <a:r>
              <a:rPr lang="zh-CN" altLang="en-US" sz="2000" dirty="0"/>
              <a:t>后面的查询字符串</a:t>
            </a:r>
          </a:p>
          <a:p>
            <a:pPr>
              <a:lnSpc>
                <a:spcPct val="80000"/>
              </a:lnSpc>
            </a:pPr>
            <a:r>
              <a:rPr lang="zh-CN" altLang="en-US" sz="2000" dirty="0"/>
              <a:t>		</a:t>
            </a:r>
            <a:r>
              <a:rPr lang="en-US" altLang="zh-CN" sz="2000" dirty="0"/>
              <a:t>String </a:t>
            </a:r>
            <a:r>
              <a:rPr lang="en-US" altLang="zh-CN" sz="2000" dirty="0" err="1"/>
              <a:t>queryString</a:t>
            </a:r>
            <a:r>
              <a:rPr lang="en-US" altLang="zh-CN" sz="2000" dirty="0"/>
              <a:t> = </a:t>
            </a:r>
            <a:r>
              <a:rPr lang="en-US" altLang="zh-CN" sz="2000" dirty="0" err="1"/>
              <a:t>request.getQueryString</a:t>
            </a:r>
            <a:r>
              <a:rPr lang="en-US" altLang="zh-CN" sz="2000" dirty="0"/>
              <a:t>();</a:t>
            </a:r>
          </a:p>
          <a:p>
            <a:pPr>
              <a:lnSpc>
                <a:spcPct val="80000"/>
              </a:lnSpc>
            </a:pPr>
            <a:r>
              <a:rPr lang="en-US" altLang="zh-CN" sz="2000" dirty="0"/>
              <a:t>		// </a:t>
            </a:r>
            <a:r>
              <a:rPr lang="zh-CN" altLang="en-US" sz="2000" dirty="0"/>
              <a:t>获取</a:t>
            </a:r>
            <a:r>
              <a:rPr lang="en-US" altLang="zh-CN" sz="2000" dirty="0"/>
              <a:t>Servlet</a:t>
            </a:r>
            <a:r>
              <a:rPr lang="zh-CN" altLang="en-US" sz="2000" dirty="0"/>
              <a:t>所映射的路径</a:t>
            </a:r>
          </a:p>
          <a:p>
            <a:pPr>
              <a:lnSpc>
                <a:spcPct val="80000"/>
              </a:lnSpc>
            </a:pPr>
            <a:r>
              <a:rPr lang="zh-CN" altLang="en-US" sz="2000" dirty="0"/>
              <a:t>		</a:t>
            </a:r>
            <a:r>
              <a:rPr lang="en-US" altLang="zh-CN" sz="2000" dirty="0"/>
              <a:t>String </a:t>
            </a:r>
            <a:r>
              <a:rPr lang="en-US" altLang="zh-CN" sz="2000" dirty="0" err="1"/>
              <a:t>servletPath</a:t>
            </a:r>
            <a:r>
              <a:rPr lang="en-US" altLang="zh-CN" sz="2000" dirty="0"/>
              <a:t> = </a:t>
            </a:r>
            <a:r>
              <a:rPr lang="en-US" altLang="zh-CN" sz="2000" dirty="0" err="1"/>
              <a:t>request.getServletPath</a:t>
            </a:r>
            <a:r>
              <a:rPr lang="en-US" altLang="zh-CN" sz="2000" dirty="0"/>
              <a:t>();</a:t>
            </a:r>
          </a:p>
          <a:p>
            <a:pPr>
              <a:lnSpc>
                <a:spcPct val="80000"/>
              </a:lnSpc>
            </a:pPr>
            <a:r>
              <a:rPr lang="en-US" altLang="zh-CN" sz="2000" dirty="0"/>
              <a:t>		//</a:t>
            </a:r>
            <a:r>
              <a:rPr lang="zh-CN" altLang="en-US" sz="2000" dirty="0"/>
              <a:t>获取请求资源所属于的</a:t>
            </a:r>
            <a:r>
              <a:rPr lang="en-US" altLang="zh-CN" sz="2000" dirty="0"/>
              <a:t>Web</a:t>
            </a:r>
            <a:r>
              <a:rPr lang="zh-CN" altLang="en-US" sz="2000" dirty="0"/>
              <a:t>应用的路径</a:t>
            </a:r>
          </a:p>
          <a:p>
            <a:pPr>
              <a:lnSpc>
                <a:spcPct val="80000"/>
              </a:lnSpc>
            </a:pPr>
            <a:r>
              <a:rPr lang="zh-CN" altLang="en-US" sz="2000" dirty="0"/>
              <a:t>		</a:t>
            </a:r>
            <a:r>
              <a:rPr lang="en-US" altLang="zh-CN" sz="2000" dirty="0"/>
              <a:t>String </a:t>
            </a:r>
            <a:r>
              <a:rPr lang="en-US" altLang="zh-CN" sz="2000" dirty="0" err="1"/>
              <a:t>contextPath</a:t>
            </a:r>
            <a:r>
              <a:rPr lang="en-US" altLang="zh-CN" sz="2000" dirty="0"/>
              <a:t> = </a:t>
            </a:r>
            <a:r>
              <a:rPr lang="en-US" altLang="zh-CN" sz="2000" dirty="0" err="1"/>
              <a:t>request.getContextPath</a:t>
            </a:r>
            <a:r>
              <a:rPr lang="en-US" altLang="zh-CN" sz="2000" dirty="0"/>
              <a:t>();		</a:t>
            </a:r>
          </a:p>
          <a:p>
            <a:pPr>
              <a:lnSpc>
                <a:spcPct val="80000"/>
              </a:lnSpc>
            </a:pPr>
            <a:r>
              <a:rPr lang="en-US" altLang="zh-CN" sz="2000" dirty="0"/>
              <a:t>		// </a:t>
            </a:r>
            <a:r>
              <a:rPr lang="zh-CN" altLang="en-US" sz="2000" dirty="0"/>
              <a:t>获取输出流</a:t>
            </a:r>
          </a:p>
          <a:p>
            <a:pPr>
              <a:lnSpc>
                <a:spcPct val="80000"/>
              </a:lnSpc>
            </a:pPr>
            <a:r>
              <a:rPr lang="zh-CN" altLang="en-US" sz="2000" dirty="0"/>
              <a:t>		</a:t>
            </a:r>
            <a:r>
              <a:rPr lang="en-US" altLang="zh-CN" sz="2000" b="1" dirty="0" err="1">
                <a:solidFill>
                  <a:srgbClr val="FF0000"/>
                </a:solidFill>
              </a:rPr>
              <a:t>PrintWriter</a:t>
            </a:r>
            <a:r>
              <a:rPr lang="en-US" altLang="zh-CN" sz="2000" b="1" dirty="0">
                <a:solidFill>
                  <a:srgbClr val="FF0000"/>
                </a:solidFill>
              </a:rPr>
              <a:t> out = </a:t>
            </a:r>
            <a:r>
              <a:rPr lang="en-US" altLang="zh-CN" sz="2000" b="1" dirty="0" err="1">
                <a:solidFill>
                  <a:srgbClr val="FF0000"/>
                </a:solidFill>
              </a:rPr>
              <a:t>response.getWriter</a:t>
            </a:r>
            <a:r>
              <a:rPr lang="en-US" altLang="zh-CN" sz="2000" b="1" dirty="0">
                <a:solidFill>
                  <a:srgbClr val="FF0000"/>
                </a:solidFill>
              </a:rPr>
              <a:t>();</a:t>
            </a:r>
          </a:p>
          <a:p>
            <a:pPr>
              <a:lnSpc>
                <a:spcPct val="80000"/>
              </a:lnSpc>
            </a:pPr>
            <a:r>
              <a:rPr lang="en-US" altLang="zh-CN" sz="2000" dirty="0"/>
              <a:t>		</a:t>
            </a:r>
            <a:r>
              <a:rPr lang="en-US" altLang="zh-CN" sz="2000" dirty="0" err="1"/>
              <a:t>out.println</a:t>
            </a:r>
            <a:r>
              <a:rPr lang="en-US" altLang="zh-CN" sz="2000" dirty="0"/>
              <a:t>("&lt;p&gt;</a:t>
            </a:r>
            <a:r>
              <a:rPr lang="zh-CN" altLang="en-US" sz="2000" dirty="0"/>
              <a:t>请求使用的</a:t>
            </a:r>
            <a:r>
              <a:rPr lang="en-US" altLang="zh-CN" sz="2000" dirty="0"/>
              <a:t>HTTP</a:t>
            </a:r>
            <a:r>
              <a:rPr lang="zh-CN" altLang="en-US" sz="2000" dirty="0"/>
              <a:t>方法</a:t>
            </a:r>
            <a:r>
              <a:rPr lang="en-US" altLang="zh-CN" sz="2000" dirty="0"/>
              <a:t>:" + method +"&lt;/p&gt;");</a:t>
            </a:r>
          </a:p>
          <a:p>
            <a:pPr>
              <a:lnSpc>
                <a:spcPct val="80000"/>
              </a:lnSpc>
            </a:pPr>
            <a:r>
              <a:rPr lang="en-US" altLang="zh-CN" sz="2000" dirty="0"/>
              <a:t>		</a:t>
            </a:r>
            <a:r>
              <a:rPr lang="en-US" altLang="zh-CN" sz="2000" dirty="0" err="1"/>
              <a:t>out.println</a:t>
            </a:r>
            <a:r>
              <a:rPr lang="en-US" altLang="zh-CN" sz="2000" dirty="0"/>
              <a:t>("&lt;p&gt;</a:t>
            </a:r>
            <a:r>
              <a:rPr lang="zh-CN" altLang="en-US" sz="2000" dirty="0"/>
              <a:t>请求行中的资源名部分</a:t>
            </a:r>
            <a:r>
              <a:rPr lang="en-US" altLang="zh-CN" sz="2000" dirty="0"/>
              <a:t>:" + </a:t>
            </a:r>
            <a:r>
              <a:rPr lang="en-US" altLang="zh-CN" sz="2000" dirty="0" err="1"/>
              <a:t>uri</a:t>
            </a:r>
            <a:r>
              <a:rPr lang="en-US" altLang="zh-CN" sz="2000" dirty="0"/>
              <a:t> + "&lt;/p&gt;");</a:t>
            </a:r>
          </a:p>
          <a:p>
            <a:pPr>
              <a:lnSpc>
                <a:spcPct val="80000"/>
              </a:lnSpc>
            </a:pPr>
            <a:r>
              <a:rPr lang="en-US" altLang="zh-CN" sz="2000" dirty="0"/>
              <a:t>		</a:t>
            </a:r>
            <a:r>
              <a:rPr lang="en-US" altLang="zh-CN" sz="2000" dirty="0" err="1"/>
              <a:t>out.println</a:t>
            </a:r>
            <a:r>
              <a:rPr lang="en-US" altLang="zh-CN" sz="2000" dirty="0"/>
              <a:t>("&lt;p&gt;</a:t>
            </a:r>
            <a:r>
              <a:rPr lang="zh-CN" altLang="en-US" sz="2000" dirty="0"/>
              <a:t>请求使用的协议及版本号</a:t>
            </a:r>
            <a:r>
              <a:rPr lang="en-US" altLang="zh-CN" sz="2000" dirty="0"/>
              <a:t>:" + protocol + "&lt;/p&gt;");</a:t>
            </a:r>
          </a:p>
          <a:p>
            <a:pPr>
              <a:lnSpc>
                <a:spcPct val="80000"/>
              </a:lnSpc>
            </a:pPr>
            <a:r>
              <a:rPr lang="en-US" altLang="zh-CN" sz="2000" dirty="0"/>
              <a:t>		</a:t>
            </a:r>
            <a:r>
              <a:rPr lang="en-US" altLang="zh-CN" sz="2000" dirty="0" err="1"/>
              <a:t>out.println</a:t>
            </a:r>
            <a:r>
              <a:rPr lang="en-US" altLang="zh-CN" sz="2000" dirty="0"/>
              <a:t>("&lt;p&gt;</a:t>
            </a:r>
            <a:r>
              <a:rPr lang="zh-CN" altLang="en-US" sz="2000" dirty="0"/>
              <a:t>请求</a:t>
            </a:r>
            <a:r>
              <a:rPr lang="en-US" altLang="zh-CN" sz="2000" dirty="0"/>
              <a:t>URL</a:t>
            </a:r>
            <a:r>
              <a:rPr lang="zh-CN" altLang="en-US" sz="2000" dirty="0"/>
              <a:t>后面的查询字符串</a:t>
            </a:r>
            <a:r>
              <a:rPr lang="en-US" altLang="zh-CN" sz="2000" dirty="0"/>
              <a:t>:" + </a:t>
            </a:r>
            <a:r>
              <a:rPr lang="en-US" altLang="zh-CN" sz="2000" dirty="0" err="1"/>
              <a:t>queryString</a:t>
            </a:r>
            <a:r>
              <a:rPr lang="en-US" altLang="zh-CN" sz="2000" dirty="0"/>
              <a:t> + "&lt;/p&gt;");</a:t>
            </a:r>
          </a:p>
          <a:p>
            <a:pPr>
              <a:lnSpc>
                <a:spcPct val="80000"/>
              </a:lnSpc>
            </a:pPr>
            <a:r>
              <a:rPr lang="en-US" altLang="zh-CN" sz="2000" dirty="0"/>
              <a:t>		</a:t>
            </a:r>
            <a:r>
              <a:rPr lang="en-US" altLang="zh-CN" sz="2000" dirty="0" err="1"/>
              <a:t>out.println</a:t>
            </a:r>
            <a:r>
              <a:rPr lang="en-US" altLang="zh-CN" sz="2000" dirty="0"/>
              <a:t>("&lt;p&gt;Servlet</a:t>
            </a:r>
            <a:r>
              <a:rPr lang="zh-CN" altLang="en-US" sz="2000" dirty="0"/>
              <a:t>所映射的路径</a:t>
            </a:r>
            <a:r>
              <a:rPr lang="en-US" altLang="zh-CN" sz="2000" dirty="0"/>
              <a:t>:" + </a:t>
            </a:r>
            <a:r>
              <a:rPr lang="en-US" altLang="zh-CN" sz="2000" dirty="0" err="1"/>
              <a:t>servletPath</a:t>
            </a:r>
            <a:r>
              <a:rPr lang="en-US" altLang="zh-CN" sz="2000" dirty="0"/>
              <a:t> + "&lt;/p&gt;");</a:t>
            </a:r>
          </a:p>
          <a:p>
            <a:pPr>
              <a:lnSpc>
                <a:spcPct val="80000"/>
              </a:lnSpc>
            </a:pPr>
            <a:r>
              <a:rPr lang="en-US" altLang="zh-CN" sz="2000" dirty="0"/>
              <a:t>		</a:t>
            </a:r>
            <a:r>
              <a:rPr lang="en-US" altLang="zh-CN" sz="2000" dirty="0" err="1"/>
              <a:t>out.println</a:t>
            </a:r>
            <a:r>
              <a:rPr lang="en-US" altLang="zh-CN" sz="2000" dirty="0"/>
              <a:t>("&lt;p&gt;</a:t>
            </a:r>
            <a:r>
              <a:rPr lang="zh-CN" altLang="en-US" sz="2000" dirty="0"/>
              <a:t>请求资源所属于的</a:t>
            </a:r>
            <a:r>
              <a:rPr lang="en-US" altLang="zh-CN" sz="2000" dirty="0"/>
              <a:t>Web</a:t>
            </a:r>
            <a:r>
              <a:rPr lang="zh-CN" altLang="en-US" sz="2000" dirty="0"/>
              <a:t>应用的路径</a:t>
            </a:r>
            <a:r>
              <a:rPr lang="en-US" altLang="zh-CN" sz="2000" dirty="0"/>
              <a:t>:"+</a:t>
            </a:r>
            <a:r>
              <a:rPr lang="en-US" altLang="zh-CN" sz="2000" dirty="0" err="1"/>
              <a:t>contextPath</a:t>
            </a:r>
            <a:r>
              <a:rPr lang="en-US" altLang="zh-CN" sz="2000" dirty="0"/>
              <a:t> + "&lt;/p&gt;");</a:t>
            </a:r>
          </a:p>
          <a:p>
            <a:pPr>
              <a:lnSpc>
                <a:spcPct val="80000"/>
              </a:lnSpc>
            </a:pPr>
            <a:r>
              <a:rPr lang="en-US" altLang="zh-CN" sz="2000" dirty="0"/>
              <a:t>		</a:t>
            </a:r>
            <a:r>
              <a:rPr lang="en-US" altLang="zh-CN" sz="2000" dirty="0" err="1"/>
              <a:t>out.close</a:t>
            </a:r>
            <a:r>
              <a:rPr lang="en-US" altLang="zh-CN" sz="2000" dirty="0"/>
              <a:t>();</a:t>
            </a:r>
          </a:p>
          <a:p>
            <a:pPr>
              <a:lnSpc>
                <a:spcPct val="80000"/>
              </a:lnSpc>
            </a:pPr>
            <a:r>
              <a:rPr lang="en-US" altLang="zh-CN" sz="2000" dirty="0"/>
              <a:t>	}</a:t>
            </a:r>
          </a:p>
          <a:p>
            <a:pPr>
              <a:lnSpc>
                <a:spcPct val="80000"/>
              </a:lnSpc>
            </a:pPr>
            <a:endParaRPr lang="en-US" altLang="zh-CN" sz="2000" dirty="0"/>
          </a:p>
          <a:p>
            <a:pPr>
              <a:lnSpc>
                <a:spcPct val="80000"/>
              </a:lnSpc>
            </a:pPr>
            <a:r>
              <a:rPr lang="en-US" altLang="zh-CN" sz="2000" dirty="0"/>
              <a:t>}</a:t>
            </a:r>
          </a:p>
        </p:txBody>
      </p:sp>
      <p:sp>
        <p:nvSpPr>
          <p:cNvPr id="5" name="平行四边形 4"/>
          <p:cNvSpPr/>
          <p:nvPr/>
        </p:nvSpPr>
        <p:spPr>
          <a:xfrm>
            <a:off x="4207446" y="448424"/>
            <a:ext cx="4968552" cy="409604"/>
          </a:xfrm>
          <a:prstGeom prst="parallelogra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b="1" dirty="0">
                <a:solidFill>
                  <a:srgbClr val="C00000"/>
                </a:solidFill>
                <a:latin typeface="微软雅黑" pitchFamily="34" charset="-122"/>
                <a:ea typeface="微软雅黑" pitchFamily="34" charset="-122"/>
              </a:rPr>
              <a:t>RequestLineServlet.java</a:t>
            </a:r>
            <a:endParaRPr lang="zh-CN" altLang="en-US" sz="2000" b="1" dirty="0">
              <a:solidFill>
                <a:srgbClr val="C00000"/>
              </a:solidFill>
              <a:latin typeface="微软雅黑" pitchFamily="34" charset="-122"/>
              <a:ea typeface="微软雅黑" pitchFamily="34" charset="-122"/>
            </a:endParaRPr>
          </a:p>
        </p:txBody>
      </p:sp>
      <p:sp>
        <p:nvSpPr>
          <p:cNvPr id="6" name="矩形 5"/>
          <p:cNvSpPr/>
          <p:nvPr/>
        </p:nvSpPr>
        <p:spPr>
          <a:xfrm>
            <a:off x="323106" y="-66947"/>
            <a:ext cx="6409134" cy="57606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highlight>
                  <a:srgbClr val="FFFF00"/>
                </a:highlight>
              </a:rPr>
              <a:t>在浏览器中输入</a:t>
            </a:r>
            <a:r>
              <a:rPr lang="en-US" altLang="zh-CN" dirty="0">
                <a:solidFill>
                  <a:schemeClr val="tx1"/>
                </a:solidFill>
                <a:highlight>
                  <a:srgbClr val="FFFF00"/>
                </a:highlight>
              </a:rPr>
              <a:t>http://localhost:8080/test1/rls?pageNo=2</a:t>
            </a:r>
            <a:endParaRPr lang="zh-CN" altLang="en-US" dirty="0">
              <a:solidFill>
                <a:schemeClr val="tx1"/>
              </a:solidFill>
              <a:highlight>
                <a:srgbClr val="FFFF00"/>
              </a:highlight>
            </a:endParaRPr>
          </a:p>
        </p:txBody>
      </p:sp>
    </p:spTree>
    <p:extLst>
      <p:ext uri="{BB962C8B-B14F-4D97-AF65-F5344CB8AC3E}">
        <p14:creationId xmlns:p14="http://schemas.microsoft.com/office/powerpoint/2010/main" val="12639213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251520" y="1412776"/>
            <a:ext cx="8352928" cy="4968552"/>
          </a:xfrm>
        </p:spPr>
        <p:txBody>
          <a:bodyPr>
            <a:normAutofit/>
          </a:bodyPr>
          <a:lstStyle/>
          <a:p>
            <a:r>
              <a:rPr lang="en-US" altLang="zh-CN" sz="2400" dirty="0" err="1">
                <a:solidFill>
                  <a:srgbClr val="0000FF"/>
                </a:solidFill>
              </a:rPr>
              <a:t>getHeader</a:t>
            </a:r>
            <a:r>
              <a:rPr lang="en-US" altLang="zh-CN" sz="2400" dirty="0">
                <a:solidFill>
                  <a:srgbClr val="0000FF"/>
                </a:solidFill>
              </a:rPr>
              <a:t>(String name)</a:t>
            </a:r>
            <a:r>
              <a:rPr lang="zh-CN" altLang="en-US" sz="2400" dirty="0">
                <a:solidFill>
                  <a:srgbClr val="0000FF"/>
                </a:solidFill>
              </a:rPr>
              <a:t>：</a:t>
            </a:r>
            <a:r>
              <a:rPr lang="zh-CN" altLang="en-US" sz="2400" dirty="0"/>
              <a:t>获取参数名为</a:t>
            </a:r>
            <a:r>
              <a:rPr lang="en-US" altLang="zh-CN" sz="2400" dirty="0"/>
              <a:t>name</a:t>
            </a:r>
            <a:r>
              <a:rPr lang="zh-CN" altLang="en-US" sz="2400" dirty="0"/>
              <a:t>的</a:t>
            </a:r>
            <a:r>
              <a:rPr lang="en-US" altLang="zh-CN" sz="2400" dirty="0"/>
              <a:t>http</a:t>
            </a:r>
            <a:r>
              <a:rPr lang="zh-CN" altLang="en-US" sz="2400" dirty="0"/>
              <a:t>头部；</a:t>
            </a:r>
            <a:endParaRPr lang="en-US" altLang="zh-CN" sz="2400" dirty="0"/>
          </a:p>
          <a:p>
            <a:r>
              <a:rPr lang="en-US" altLang="zh-CN" sz="2400" dirty="0" err="1">
                <a:solidFill>
                  <a:srgbClr val="0000FF"/>
                </a:solidFill>
              </a:rPr>
              <a:t>getContentLength</a:t>
            </a:r>
            <a:r>
              <a:rPr lang="en-US" altLang="zh-CN" sz="2400" dirty="0">
                <a:solidFill>
                  <a:srgbClr val="0000FF"/>
                </a:solidFill>
              </a:rPr>
              <a:t>()</a:t>
            </a:r>
            <a:r>
              <a:rPr lang="zh-CN" altLang="en-US" sz="2400" dirty="0">
                <a:solidFill>
                  <a:srgbClr val="0000FF"/>
                </a:solidFill>
              </a:rPr>
              <a:t>：</a:t>
            </a:r>
            <a:r>
              <a:rPr lang="zh-CN" altLang="en-US" sz="2400" dirty="0"/>
              <a:t>获取请求内容的长度，以字节为单位；</a:t>
            </a:r>
            <a:endParaRPr lang="en-US" altLang="zh-CN" sz="2400" dirty="0"/>
          </a:p>
          <a:p>
            <a:r>
              <a:rPr lang="en-US" altLang="zh-CN" sz="2400" dirty="0" err="1">
                <a:solidFill>
                  <a:srgbClr val="0000FF"/>
                </a:solidFill>
              </a:rPr>
              <a:t>getContentType</a:t>
            </a:r>
            <a:r>
              <a:rPr lang="en-US" altLang="zh-CN" sz="2400" dirty="0">
                <a:solidFill>
                  <a:srgbClr val="0000FF"/>
                </a:solidFill>
              </a:rPr>
              <a:t>()</a:t>
            </a:r>
            <a:r>
              <a:rPr lang="zh-CN" altLang="en-US" sz="2400" dirty="0">
                <a:solidFill>
                  <a:srgbClr val="0000FF"/>
                </a:solidFill>
              </a:rPr>
              <a:t>：</a:t>
            </a:r>
            <a:r>
              <a:rPr lang="zh-CN" altLang="en-US" sz="2400" dirty="0"/>
              <a:t>获取请求的文档类型和编码；</a:t>
            </a:r>
            <a:endParaRPr lang="en-US" altLang="zh-CN" sz="2400" dirty="0"/>
          </a:p>
          <a:p>
            <a:r>
              <a:rPr lang="en-US" altLang="zh-CN" sz="2400" dirty="0" err="1">
                <a:solidFill>
                  <a:srgbClr val="0000FF"/>
                </a:solidFill>
              </a:rPr>
              <a:t>getLocale</a:t>
            </a:r>
            <a:r>
              <a:rPr lang="en-US" altLang="zh-CN" sz="2400" dirty="0">
                <a:solidFill>
                  <a:srgbClr val="0000FF"/>
                </a:solidFill>
              </a:rPr>
              <a:t>()</a:t>
            </a:r>
            <a:r>
              <a:rPr lang="zh-CN" altLang="en-US" sz="2400" dirty="0">
                <a:solidFill>
                  <a:srgbClr val="0000FF"/>
                </a:solidFill>
              </a:rPr>
              <a:t>：</a:t>
            </a:r>
            <a:r>
              <a:rPr lang="zh-CN" altLang="en-US" sz="2400" dirty="0"/>
              <a:t>获取用户浏览器设置的</a:t>
            </a:r>
            <a:r>
              <a:rPr lang="en-US" altLang="zh-CN" sz="2400" dirty="0"/>
              <a:t>locale</a:t>
            </a:r>
            <a:r>
              <a:rPr lang="zh-CN" altLang="en-US" sz="2400" dirty="0"/>
              <a:t>信息；</a:t>
            </a:r>
            <a:endParaRPr lang="en-US" altLang="zh-CN" sz="2400" dirty="0"/>
          </a:p>
          <a:p>
            <a:r>
              <a:rPr lang="en-US" altLang="zh-CN" sz="2400" dirty="0" err="1">
                <a:solidFill>
                  <a:srgbClr val="FF0000"/>
                </a:solidFill>
              </a:rPr>
              <a:t>getCookies</a:t>
            </a:r>
            <a:r>
              <a:rPr lang="en-US" altLang="zh-CN" sz="2400" dirty="0">
                <a:solidFill>
                  <a:srgbClr val="FF0000"/>
                </a:solidFill>
              </a:rPr>
              <a:t>()</a:t>
            </a:r>
            <a:r>
              <a:rPr lang="zh-CN" altLang="en-US" sz="2400" dirty="0">
                <a:solidFill>
                  <a:srgbClr val="FF0000"/>
                </a:solidFill>
              </a:rPr>
              <a:t>：</a:t>
            </a:r>
            <a:r>
              <a:rPr lang="zh-CN" altLang="en-US" sz="2400" dirty="0"/>
              <a:t>获取一个</a:t>
            </a:r>
            <a:r>
              <a:rPr lang="en-US" altLang="zh-CN" sz="2400" dirty="0"/>
              <a:t>Cookie[]</a:t>
            </a:r>
            <a:r>
              <a:rPr lang="zh-CN" altLang="en-US" sz="2400" dirty="0"/>
              <a:t>数组，包含这个请求所有</a:t>
            </a:r>
            <a:r>
              <a:rPr lang="en-US" altLang="zh-CN" sz="2400" dirty="0"/>
              <a:t>cookies</a:t>
            </a:r>
            <a:r>
              <a:rPr lang="zh-CN" altLang="en-US" sz="2400" dirty="0"/>
              <a:t>。</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86</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2</a:t>
            </a:r>
            <a:r>
              <a:rPr lang="zh-CN" altLang="en-US" dirty="0"/>
              <a:t>、获取请求头信息</a:t>
            </a:r>
          </a:p>
        </p:txBody>
      </p:sp>
    </p:spTree>
    <p:extLst>
      <p:ext uri="{BB962C8B-B14F-4D97-AF65-F5344CB8AC3E}">
        <p14:creationId xmlns:p14="http://schemas.microsoft.com/office/powerpoint/2010/main" val="3058924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23528" y="1412776"/>
            <a:ext cx="8280920" cy="4968552"/>
          </a:xfrm>
        </p:spPr>
        <p:txBody>
          <a:bodyPr/>
          <a:lstStyle/>
          <a:p>
            <a:r>
              <a:rPr lang="en-US" altLang="zh-CN" sz="2400" dirty="0">
                <a:solidFill>
                  <a:srgbClr val="FF0000"/>
                </a:solidFill>
              </a:rPr>
              <a:t>String </a:t>
            </a:r>
            <a:r>
              <a:rPr lang="en-US" altLang="zh-CN" sz="2400" dirty="0" err="1">
                <a:solidFill>
                  <a:srgbClr val="FF0000"/>
                </a:solidFill>
              </a:rPr>
              <a:t>getParameter</a:t>
            </a:r>
            <a:r>
              <a:rPr lang="en-US" altLang="zh-CN" sz="2400" dirty="0">
                <a:solidFill>
                  <a:srgbClr val="FF0000"/>
                </a:solidFill>
              </a:rPr>
              <a:t>(String name)</a:t>
            </a:r>
            <a:r>
              <a:rPr lang="zh-CN" altLang="en-US" sz="2400" dirty="0">
                <a:solidFill>
                  <a:srgbClr val="FF0000"/>
                </a:solidFill>
              </a:rPr>
              <a:t>：</a:t>
            </a:r>
            <a:r>
              <a:rPr lang="zh-CN" altLang="en-US" sz="2400" dirty="0"/>
              <a:t>返回</a:t>
            </a:r>
            <a:r>
              <a:rPr lang="en-US" altLang="zh-CN" sz="2400" dirty="0"/>
              <a:t>name</a:t>
            </a:r>
            <a:r>
              <a:rPr lang="zh-CN" altLang="en-US" sz="2400" dirty="0"/>
              <a:t>指定请求参数的值；</a:t>
            </a:r>
            <a:endParaRPr lang="en-US" altLang="zh-CN" sz="2400" dirty="0"/>
          </a:p>
          <a:p>
            <a:r>
              <a:rPr lang="en-US" altLang="zh-CN" sz="2400" dirty="0">
                <a:solidFill>
                  <a:srgbClr val="FF0000"/>
                </a:solidFill>
              </a:rPr>
              <a:t>String[] </a:t>
            </a:r>
            <a:r>
              <a:rPr lang="en-US" altLang="zh-CN" sz="2400" dirty="0" err="1">
                <a:solidFill>
                  <a:srgbClr val="FF0000"/>
                </a:solidFill>
              </a:rPr>
              <a:t>getParameterValues</a:t>
            </a:r>
            <a:r>
              <a:rPr lang="en-US" altLang="zh-CN" sz="2400" dirty="0">
                <a:solidFill>
                  <a:srgbClr val="FF0000"/>
                </a:solidFill>
              </a:rPr>
              <a:t>(String name)</a:t>
            </a:r>
            <a:r>
              <a:rPr lang="zh-CN" altLang="en-US" sz="2400" dirty="0">
                <a:solidFill>
                  <a:srgbClr val="FF0000"/>
                </a:solidFill>
              </a:rPr>
              <a:t>：</a:t>
            </a:r>
            <a:r>
              <a:rPr lang="zh-CN" altLang="en-US" sz="2400" dirty="0"/>
              <a:t>返回</a:t>
            </a:r>
            <a:r>
              <a:rPr lang="en-US" altLang="zh-CN" sz="2400" dirty="0"/>
              <a:t>name</a:t>
            </a:r>
            <a:r>
              <a:rPr lang="zh-CN" altLang="en-US" sz="2400" dirty="0"/>
              <a:t>指定请求参数的一组值；</a:t>
            </a:r>
            <a:endParaRPr lang="en-US" altLang="zh-CN" sz="2400" dirty="0"/>
          </a:p>
          <a:p>
            <a:r>
              <a:rPr lang="en-US" altLang="zh-CN" sz="2400" dirty="0">
                <a:solidFill>
                  <a:srgbClr val="FF0000"/>
                </a:solidFill>
              </a:rPr>
              <a:t>Enumeration</a:t>
            </a:r>
            <a:r>
              <a:rPr lang="en-US" altLang="zh-CN" sz="2400" dirty="0">
                <a:solidFill>
                  <a:srgbClr val="0000FF"/>
                </a:solidFill>
              </a:rPr>
              <a:t> </a:t>
            </a:r>
            <a:r>
              <a:rPr lang="en-US" altLang="zh-CN" sz="2400" dirty="0" err="1">
                <a:solidFill>
                  <a:srgbClr val="0000FF"/>
                </a:solidFill>
              </a:rPr>
              <a:t>getParameterNames</a:t>
            </a:r>
            <a:r>
              <a:rPr lang="en-US" altLang="zh-CN" sz="2400" dirty="0">
                <a:solidFill>
                  <a:srgbClr val="0000FF"/>
                </a:solidFill>
              </a:rPr>
              <a:t>()</a:t>
            </a:r>
            <a:r>
              <a:rPr lang="zh-CN" altLang="en-US" sz="2400" dirty="0">
                <a:solidFill>
                  <a:srgbClr val="0000FF"/>
                </a:solidFill>
              </a:rPr>
              <a:t>：</a:t>
            </a:r>
            <a:r>
              <a:rPr lang="zh-CN" altLang="en-US" sz="2400" dirty="0"/>
              <a:t>返回所有用户请求的参数名；</a:t>
            </a:r>
            <a:endParaRPr lang="en-US" altLang="zh-CN" sz="2400" dirty="0"/>
          </a:p>
          <a:p>
            <a:r>
              <a:rPr lang="en-US" altLang="zh-CN" sz="2400" dirty="0">
                <a:solidFill>
                  <a:srgbClr val="0000FF"/>
                </a:solidFill>
              </a:rPr>
              <a:t>Map </a:t>
            </a:r>
            <a:r>
              <a:rPr lang="en-US" altLang="zh-CN" sz="2400" dirty="0" err="1">
                <a:solidFill>
                  <a:srgbClr val="0000FF"/>
                </a:solidFill>
              </a:rPr>
              <a:t>getParameterMap</a:t>
            </a:r>
            <a:r>
              <a:rPr lang="en-US" altLang="zh-CN" sz="2400" dirty="0">
                <a:solidFill>
                  <a:srgbClr val="0000FF"/>
                </a:solidFill>
              </a:rPr>
              <a:t>()</a:t>
            </a:r>
            <a:r>
              <a:rPr lang="zh-CN" altLang="en-US" sz="2400" dirty="0">
                <a:solidFill>
                  <a:srgbClr val="0000FF"/>
                </a:solidFill>
              </a:rPr>
              <a:t>：</a:t>
            </a:r>
            <a:r>
              <a:rPr lang="zh-CN" altLang="en-US" sz="2400" u="sng" dirty="0"/>
              <a:t>返回一个请求参数的</a:t>
            </a:r>
            <a:r>
              <a:rPr lang="en-US" altLang="zh-CN" sz="2400" u="sng" dirty="0"/>
              <a:t>Map</a:t>
            </a:r>
            <a:r>
              <a:rPr lang="zh-CN" altLang="en-US" sz="2400" u="sng" dirty="0"/>
              <a:t>对象</a:t>
            </a:r>
            <a:r>
              <a:rPr lang="zh-CN" altLang="en-US" sz="2400" dirty="0"/>
              <a:t>。</a:t>
            </a: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87</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3</a:t>
            </a:r>
            <a:r>
              <a:rPr lang="zh-CN" altLang="en-US" dirty="0"/>
              <a:t>、获取请求正文</a:t>
            </a:r>
          </a:p>
        </p:txBody>
      </p:sp>
    </p:spTree>
    <p:extLst>
      <p:ext uri="{BB962C8B-B14F-4D97-AF65-F5344CB8AC3E}">
        <p14:creationId xmlns:p14="http://schemas.microsoft.com/office/powerpoint/2010/main" val="16079140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827584" y="1412776"/>
            <a:ext cx="8136904" cy="4968552"/>
          </a:xfrm>
        </p:spPr>
        <p:txBody>
          <a:bodyPr>
            <a:normAutofit/>
          </a:bodyPr>
          <a:lstStyle/>
          <a:p>
            <a:r>
              <a:rPr lang="zh-CN" altLang="en-US" sz="2400" dirty="0"/>
              <a:t>在进行请求参数传递时，经常会遇到请求数据为中文乱码问题，原因与客户端浏览器采用的编码方式以及服务器对不同类型的请求的解码方式有关。</a:t>
            </a:r>
            <a:endParaRPr lang="en-US" altLang="zh-CN" sz="2400" dirty="0"/>
          </a:p>
          <a:p>
            <a:pPr marL="0" indent="0" algn="ctr">
              <a:buNone/>
            </a:pPr>
            <a:r>
              <a:rPr lang="en-US" altLang="zh-CN" sz="2400" dirty="0" err="1">
                <a:solidFill>
                  <a:srgbClr val="0000FF"/>
                </a:solidFill>
              </a:rPr>
              <a:t>request.setCharacterEncoding</a:t>
            </a:r>
            <a:r>
              <a:rPr lang="en-US" altLang="zh-CN" sz="2400" dirty="0">
                <a:solidFill>
                  <a:srgbClr val="0000FF"/>
                </a:solidFill>
              </a:rPr>
              <a:t>(“GB2312”);</a:t>
            </a:r>
          </a:p>
          <a:p>
            <a:pPr marL="0" indent="0" algn="ctr">
              <a:buNone/>
            </a:pPr>
            <a:endParaRPr lang="en-US" altLang="zh-CN" sz="2400" dirty="0"/>
          </a:p>
          <a:p>
            <a:endParaRPr lang="zh-CN" altLang="en-US" sz="24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88</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4</a:t>
            </a:r>
            <a:r>
              <a:rPr lang="zh-CN" altLang="en-US" dirty="0"/>
              <a:t>、请求参数的中文问题</a:t>
            </a:r>
          </a:p>
        </p:txBody>
      </p:sp>
    </p:spTree>
    <p:extLst>
      <p:ext uri="{BB962C8B-B14F-4D97-AF65-F5344CB8AC3E}">
        <p14:creationId xmlns:p14="http://schemas.microsoft.com/office/powerpoint/2010/main" val="3261557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39552" y="1412776"/>
            <a:ext cx="8064896" cy="4968552"/>
          </a:xfrm>
        </p:spPr>
        <p:txBody>
          <a:bodyPr>
            <a:normAutofit fontScale="77500" lnSpcReduction="20000"/>
          </a:bodyPr>
          <a:lstStyle/>
          <a:p>
            <a:r>
              <a:rPr lang="en-US" altLang="zh-CN" dirty="0" err="1">
                <a:solidFill>
                  <a:srgbClr val="0000FF"/>
                </a:solidFill>
              </a:rPr>
              <a:t>getRemoteAddr</a:t>
            </a:r>
            <a:r>
              <a:rPr lang="en-US" altLang="zh-CN" dirty="0">
                <a:solidFill>
                  <a:srgbClr val="0000FF"/>
                </a:solidFill>
              </a:rPr>
              <a:t>()</a:t>
            </a:r>
            <a:r>
              <a:rPr lang="zh-CN" altLang="en-US" dirty="0">
                <a:solidFill>
                  <a:srgbClr val="0000FF"/>
                </a:solidFill>
              </a:rPr>
              <a:t>：</a:t>
            </a:r>
            <a:r>
              <a:rPr lang="zh-CN" altLang="en-US" dirty="0"/>
              <a:t>获取请求用户的</a:t>
            </a:r>
            <a:r>
              <a:rPr lang="en-US" altLang="zh-CN" dirty="0"/>
              <a:t>IP</a:t>
            </a:r>
            <a:r>
              <a:rPr lang="zh-CN" altLang="en-US" dirty="0"/>
              <a:t>地址；</a:t>
            </a:r>
            <a:endParaRPr lang="en-US" altLang="zh-CN" dirty="0"/>
          </a:p>
          <a:p>
            <a:r>
              <a:rPr lang="en-US" altLang="zh-CN" dirty="0" err="1">
                <a:solidFill>
                  <a:srgbClr val="0000FF"/>
                </a:solidFill>
              </a:rPr>
              <a:t>getRemoteHost</a:t>
            </a:r>
            <a:r>
              <a:rPr lang="en-US" altLang="zh-CN" dirty="0">
                <a:solidFill>
                  <a:srgbClr val="0000FF"/>
                </a:solidFill>
              </a:rPr>
              <a:t>()</a:t>
            </a:r>
            <a:r>
              <a:rPr lang="zh-CN" altLang="en-US" dirty="0">
                <a:solidFill>
                  <a:srgbClr val="0000FF"/>
                </a:solidFill>
              </a:rPr>
              <a:t>：</a:t>
            </a:r>
            <a:r>
              <a:rPr lang="zh-CN" altLang="en-US" dirty="0"/>
              <a:t>获取请求用户的主机名称；</a:t>
            </a:r>
            <a:endParaRPr lang="en-US" altLang="zh-CN" dirty="0"/>
          </a:p>
          <a:p>
            <a:r>
              <a:rPr lang="en-US" altLang="zh-CN" dirty="0" err="1">
                <a:solidFill>
                  <a:srgbClr val="0000FF"/>
                </a:solidFill>
              </a:rPr>
              <a:t>getRemotePort</a:t>
            </a:r>
            <a:r>
              <a:rPr lang="en-US" altLang="zh-CN" dirty="0">
                <a:solidFill>
                  <a:srgbClr val="0000FF"/>
                </a:solidFill>
              </a:rPr>
              <a:t>()</a:t>
            </a:r>
            <a:r>
              <a:rPr lang="zh-CN" altLang="en-US" dirty="0">
                <a:solidFill>
                  <a:srgbClr val="0000FF"/>
                </a:solidFill>
              </a:rPr>
              <a:t>：</a:t>
            </a:r>
            <a:r>
              <a:rPr lang="zh-CN" altLang="en-US" dirty="0"/>
              <a:t>获取请求用户的主机所使用的网络端口号；</a:t>
            </a:r>
            <a:endParaRPr lang="en-US" altLang="zh-CN" dirty="0"/>
          </a:p>
          <a:p>
            <a:r>
              <a:rPr lang="en-US" altLang="zh-CN" dirty="0" err="1">
                <a:solidFill>
                  <a:srgbClr val="0000FF"/>
                </a:solidFill>
              </a:rPr>
              <a:t>getLocalAddr</a:t>
            </a:r>
            <a:r>
              <a:rPr lang="en-US" altLang="zh-CN" dirty="0">
                <a:solidFill>
                  <a:srgbClr val="0000FF"/>
                </a:solidFill>
              </a:rPr>
              <a:t>()</a:t>
            </a:r>
            <a:r>
              <a:rPr lang="zh-CN" altLang="en-US" dirty="0">
                <a:solidFill>
                  <a:srgbClr val="0000FF"/>
                </a:solidFill>
              </a:rPr>
              <a:t>：</a:t>
            </a:r>
            <a:r>
              <a:rPr lang="zh-CN" altLang="en-US" dirty="0"/>
              <a:t>获取</a:t>
            </a:r>
            <a:r>
              <a:rPr lang="en-US" altLang="zh-CN" dirty="0"/>
              <a:t>Web</a:t>
            </a:r>
            <a:r>
              <a:rPr lang="zh-CN" altLang="en-US" dirty="0"/>
              <a:t>服务器的</a:t>
            </a:r>
            <a:r>
              <a:rPr lang="en-US" altLang="zh-CN" dirty="0"/>
              <a:t>IP</a:t>
            </a:r>
            <a:r>
              <a:rPr lang="zh-CN" altLang="en-US" dirty="0"/>
              <a:t>地址；</a:t>
            </a:r>
            <a:endParaRPr lang="en-US" altLang="zh-CN" dirty="0"/>
          </a:p>
          <a:p>
            <a:r>
              <a:rPr lang="en-US" altLang="zh-CN" dirty="0" err="1">
                <a:solidFill>
                  <a:srgbClr val="0000FF"/>
                </a:solidFill>
              </a:rPr>
              <a:t>getLocalHost</a:t>
            </a:r>
            <a:r>
              <a:rPr lang="en-US" altLang="zh-CN" dirty="0">
                <a:solidFill>
                  <a:srgbClr val="0000FF"/>
                </a:solidFill>
              </a:rPr>
              <a:t>()</a:t>
            </a:r>
            <a:r>
              <a:rPr lang="zh-CN" altLang="en-US" dirty="0">
                <a:solidFill>
                  <a:srgbClr val="0000FF"/>
                </a:solidFill>
              </a:rPr>
              <a:t>：</a:t>
            </a:r>
            <a:r>
              <a:rPr lang="zh-CN" altLang="en-US" dirty="0"/>
              <a:t>获取</a:t>
            </a:r>
            <a:r>
              <a:rPr lang="en-US" altLang="zh-CN" dirty="0"/>
              <a:t>Web</a:t>
            </a:r>
            <a:r>
              <a:rPr lang="zh-CN" altLang="en-US" dirty="0"/>
              <a:t>服务器的主机名；</a:t>
            </a:r>
            <a:endParaRPr lang="en-US" altLang="zh-CN" dirty="0"/>
          </a:p>
          <a:p>
            <a:r>
              <a:rPr lang="en-US" altLang="zh-CN" dirty="0" err="1">
                <a:solidFill>
                  <a:srgbClr val="0000FF"/>
                </a:solidFill>
              </a:rPr>
              <a:t>getLocalPort</a:t>
            </a:r>
            <a:r>
              <a:rPr lang="en-US" altLang="zh-CN" dirty="0">
                <a:solidFill>
                  <a:srgbClr val="0000FF"/>
                </a:solidFill>
              </a:rPr>
              <a:t>()</a:t>
            </a:r>
            <a:r>
              <a:rPr lang="zh-CN" altLang="en-US" dirty="0">
                <a:solidFill>
                  <a:srgbClr val="0000FF"/>
                </a:solidFill>
              </a:rPr>
              <a:t>：</a:t>
            </a:r>
            <a:r>
              <a:rPr lang="zh-CN" altLang="en-US" dirty="0"/>
              <a:t>获取</a:t>
            </a:r>
            <a:r>
              <a:rPr lang="en-US" altLang="zh-CN" dirty="0"/>
              <a:t>Web</a:t>
            </a:r>
            <a:r>
              <a:rPr lang="zh-CN" altLang="en-US" dirty="0"/>
              <a:t>服务器所使用的网络端口号；</a:t>
            </a:r>
            <a:endParaRPr lang="en-US" altLang="zh-CN" dirty="0"/>
          </a:p>
          <a:p>
            <a:r>
              <a:rPr lang="en-US" altLang="zh-CN" dirty="0" err="1">
                <a:solidFill>
                  <a:srgbClr val="0000FF"/>
                </a:solidFill>
              </a:rPr>
              <a:t>getServerName</a:t>
            </a:r>
            <a:r>
              <a:rPr lang="en-US" altLang="zh-CN" dirty="0">
                <a:solidFill>
                  <a:srgbClr val="0000FF"/>
                </a:solidFill>
              </a:rPr>
              <a:t>()</a:t>
            </a:r>
            <a:r>
              <a:rPr lang="zh-CN" altLang="en-US" dirty="0">
                <a:solidFill>
                  <a:srgbClr val="0000FF"/>
                </a:solidFill>
              </a:rPr>
              <a:t>：</a:t>
            </a:r>
            <a:r>
              <a:rPr lang="zh-CN" altLang="en-US" dirty="0"/>
              <a:t>获取网站的域名；</a:t>
            </a:r>
            <a:endParaRPr lang="en-US" altLang="zh-CN" dirty="0"/>
          </a:p>
          <a:p>
            <a:r>
              <a:rPr lang="en-US" altLang="zh-CN" dirty="0" err="1">
                <a:solidFill>
                  <a:srgbClr val="0000FF"/>
                </a:solidFill>
              </a:rPr>
              <a:t>getServerPort</a:t>
            </a:r>
            <a:r>
              <a:rPr lang="en-US" altLang="zh-CN" dirty="0">
                <a:solidFill>
                  <a:srgbClr val="0000FF"/>
                </a:solidFill>
              </a:rPr>
              <a:t>()</a:t>
            </a:r>
            <a:r>
              <a:rPr lang="zh-CN" altLang="en-US" dirty="0">
                <a:solidFill>
                  <a:srgbClr val="0000FF"/>
                </a:solidFill>
              </a:rPr>
              <a:t>：</a:t>
            </a:r>
            <a:r>
              <a:rPr lang="zh-CN" altLang="en-US" dirty="0"/>
              <a:t>获取</a:t>
            </a:r>
            <a:r>
              <a:rPr lang="en-US" altLang="zh-CN" dirty="0"/>
              <a:t>URL</a:t>
            </a:r>
            <a:r>
              <a:rPr lang="zh-CN" altLang="en-US" dirty="0"/>
              <a:t>请求的端口号；</a:t>
            </a:r>
            <a:endParaRPr lang="en-US" altLang="zh-CN" dirty="0"/>
          </a:p>
          <a:p>
            <a:r>
              <a:rPr lang="en-US" altLang="zh-CN" dirty="0" err="1">
                <a:solidFill>
                  <a:srgbClr val="0000FF"/>
                </a:solidFill>
              </a:rPr>
              <a:t>getScheme</a:t>
            </a:r>
            <a:r>
              <a:rPr lang="en-US" altLang="zh-CN" dirty="0">
                <a:solidFill>
                  <a:srgbClr val="0000FF"/>
                </a:solidFill>
              </a:rPr>
              <a:t>()</a:t>
            </a:r>
            <a:r>
              <a:rPr lang="zh-CN" altLang="en-US" dirty="0">
                <a:solidFill>
                  <a:srgbClr val="0000FF"/>
                </a:solidFill>
              </a:rPr>
              <a:t>：</a:t>
            </a:r>
            <a:r>
              <a:rPr lang="zh-CN" altLang="en-US" dirty="0"/>
              <a:t>获取请求使用的协议，例如</a:t>
            </a:r>
            <a:r>
              <a:rPr lang="en-US" altLang="zh-CN" dirty="0"/>
              <a:t>http</a:t>
            </a:r>
            <a:r>
              <a:rPr lang="zh-CN" altLang="en-US" dirty="0"/>
              <a:t>或是</a:t>
            </a:r>
            <a:r>
              <a:rPr lang="en-US" altLang="zh-CN" dirty="0"/>
              <a:t>https</a:t>
            </a:r>
          </a:p>
          <a:p>
            <a:r>
              <a:rPr lang="en-US" altLang="zh-CN" dirty="0" err="1">
                <a:solidFill>
                  <a:srgbClr val="0000FF"/>
                </a:solidFill>
              </a:rPr>
              <a:t>getRequestURL</a:t>
            </a:r>
            <a:r>
              <a:rPr lang="en-US" altLang="zh-CN" dirty="0">
                <a:solidFill>
                  <a:srgbClr val="0000FF"/>
                </a:solidFill>
              </a:rPr>
              <a:t>()</a:t>
            </a:r>
            <a:r>
              <a:rPr lang="zh-CN" altLang="en-US" dirty="0">
                <a:solidFill>
                  <a:srgbClr val="0000FF"/>
                </a:solidFill>
              </a:rPr>
              <a:t>：</a:t>
            </a:r>
            <a:r>
              <a:rPr lang="zh-CN" altLang="en-US" dirty="0"/>
              <a:t>获取请求的</a:t>
            </a:r>
            <a:r>
              <a:rPr lang="en-US" altLang="zh-CN" dirty="0"/>
              <a:t>URL</a:t>
            </a:r>
            <a:r>
              <a:rPr lang="zh-CN" altLang="en-US" dirty="0"/>
              <a:t>地址。</a:t>
            </a:r>
            <a:endParaRPr lang="en-US" altLang="zh-CN" dirty="0"/>
          </a:p>
          <a:p>
            <a:endParaRPr lang="en-US" altLang="zh-CN" dirty="0"/>
          </a:p>
          <a:p>
            <a:endParaRPr lang="en-US" altLang="zh-CN" dirty="0"/>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89</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5</a:t>
            </a:r>
            <a:r>
              <a:rPr lang="zh-CN" altLang="en-US" dirty="0"/>
              <a:t>、获取网络连接信息</a:t>
            </a:r>
          </a:p>
        </p:txBody>
      </p:sp>
    </p:spTree>
    <p:extLst>
      <p:ext uri="{BB962C8B-B14F-4D97-AF65-F5344CB8AC3E}">
        <p14:creationId xmlns:p14="http://schemas.microsoft.com/office/powerpoint/2010/main" val="141263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514350" indent="-514350">
              <a:lnSpc>
                <a:spcPct val="200000"/>
              </a:lnSpc>
              <a:buFont typeface="+mj-ea"/>
              <a:buAutoNum type="circleNumDbPlain"/>
            </a:pPr>
            <a:r>
              <a:rPr lang="en-US" altLang="zh-CN" sz="2400" dirty="0">
                <a:latin typeface="+mn-ea"/>
              </a:rPr>
              <a:t>servlet</a:t>
            </a:r>
            <a:r>
              <a:rPr lang="zh-CN" altLang="en-US" sz="2400" dirty="0">
                <a:latin typeface="+mn-ea"/>
              </a:rPr>
              <a:t>是高效的（与</a:t>
            </a:r>
            <a:r>
              <a:rPr lang="en-US" altLang="zh-CN" sz="2400" dirty="0">
                <a:latin typeface="+mn-ea"/>
              </a:rPr>
              <a:t>CGI</a:t>
            </a:r>
            <a:r>
              <a:rPr lang="zh-CN" altLang="en-US" sz="2400" dirty="0">
                <a:latin typeface="+mn-ea"/>
              </a:rPr>
              <a:t>相比）</a:t>
            </a:r>
            <a:endParaRPr lang="en-US" altLang="zh-CN" sz="2400" dirty="0">
              <a:latin typeface="+mn-ea"/>
            </a:endParaRPr>
          </a:p>
          <a:p>
            <a:pPr marL="514350" indent="-514350">
              <a:lnSpc>
                <a:spcPct val="200000"/>
              </a:lnSpc>
              <a:buFont typeface="+mj-ea"/>
              <a:buAutoNum type="circleNumDbPlain"/>
            </a:pPr>
            <a:r>
              <a:rPr lang="en-US" altLang="zh-CN" sz="2400" dirty="0">
                <a:latin typeface="+mn-ea"/>
              </a:rPr>
              <a:t>servlet</a:t>
            </a:r>
            <a:r>
              <a:rPr lang="zh-CN" altLang="en-US" sz="2400" dirty="0">
                <a:latin typeface="+mn-ea"/>
              </a:rPr>
              <a:t>是方便的（提供大量实用工具）</a:t>
            </a:r>
            <a:endParaRPr lang="en-US" altLang="zh-CN" sz="2400" dirty="0">
              <a:latin typeface="+mn-ea"/>
            </a:endParaRPr>
          </a:p>
          <a:p>
            <a:pPr marL="514350" indent="-514350">
              <a:lnSpc>
                <a:spcPct val="200000"/>
              </a:lnSpc>
              <a:buFont typeface="+mj-ea"/>
              <a:buAutoNum type="circleNumDbPlain"/>
            </a:pPr>
            <a:r>
              <a:rPr lang="en-US" altLang="zh-CN" sz="2400" dirty="0">
                <a:latin typeface="+mn-ea"/>
              </a:rPr>
              <a:t>servlet</a:t>
            </a:r>
            <a:r>
              <a:rPr lang="zh-CN" altLang="en-US" sz="2400" dirty="0">
                <a:latin typeface="+mn-ea"/>
              </a:rPr>
              <a:t>是功能强大的（可以完成艰巨任务）</a:t>
            </a:r>
            <a:endParaRPr lang="en-US" altLang="zh-CN" sz="2400" dirty="0">
              <a:latin typeface="+mn-ea"/>
            </a:endParaRPr>
          </a:p>
          <a:p>
            <a:pPr marL="514350" indent="-514350">
              <a:lnSpc>
                <a:spcPct val="200000"/>
              </a:lnSpc>
              <a:buFont typeface="+mj-ea"/>
              <a:buAutoNum type="circleNumDbPlain"/>
            </a:pPr>
            <a:r>
              <a:rPr lang="en-US" altLang="zh-CN" sz="2400" dirty="0">
                <a:latin typeface="+mn-ea"/>
              </a:rPr>
              <a:t>servlet</a:t>
            </a:r>
            <a:r>
              <a:rPr lang="zh-CN" altLang="en-US" sz="2400" dirty="0">
                <a:latin typeface="+mn-ea"/>
              </a:rPr>
              <a:t>可移植性好（</a:t>
            </a:r>
            <a:r>
              <a:rPr lang="en-US" altLang="zh-CN" sz="2400" dirty="0">
                <a:latin typeface="+mn-ea"/>
              </a:rPr>
              <a:t>Java</a:t>
            </a:r>
            <a:r>
              <a:rPr lang="zh-CN" altLang="en-US" sz="2400" dirty="0">
                <a:latin typeface="+mn-ea"/>
              </a:rPr>
              <a:t>的平台无关性）</a:t>
            </a:r>
            <a:endParaRPr lang="en-US" altLang="zh-CN" sz="2400" dirty="0">
              <a:latin typeface="+mn-ea"/>
            </a:endParaRPr>
          </a:p>
          <a:p>
            <a:pPr marL="514350" indent="-514350">
              <a:lnSpc>
                <a:spcPct val="200000"/>
              </a:lnSpc>
              <a:buFont typeface="+mj-ea"/>
              <a:buAutoNum type="circleNumDbPlain"/>
            </a:pPr>
            <a:r>
              <a:rPr lang="en-US" altLang="zh-CN" sz="2400" dirty="0">
                <a:latin typeface="+mn-ea"/>
              </a:rPr>
              <a:t>servlet</a:t>
            </a:r>
            <a:r>
              <a:rPr lang="zh-CN" altLang="en-US" sz="2400" dirty="0">
                <a:latin typeface="+mn-ea"/>
              </a:rPr>
              <a:t>可节省投资（所用服务器廉价甚至免费）</a:t>
            </a:r>
            <a:endParaRPr lang="en-US" altLang="zh-CN" sz="2400" dirty="0">
              <a:latin typeface="+mn-ea"/>
            </a:endParaRPr>
          </a:p>
          <a:p>
            <a:pPr marL="514350" indent="-514350">
              <a:buFont typeface="+mj-ea"/>
              <a:buAutoNum type="circleNumDbPlain"/>
            </a:pPr>
            <a:endParaRPr lang="zh-CN" altLang="en-US" dirty="0">
              <a:latin typeface="+mn-ea"/>
            </a:endParaRPr>
          </a:p>
          <a:p>
            <a:endParaRPr lang="zh-CN" altLang="en-US"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8.1.2  Servlet</a:t>
            </a:r>
            <a:r>
              <a:rPr lang="zh-CN" altLang="en-US" dirty="0"/>
              <a:t>技术的优越性</a:t>
            </a:r>
          </a:p>
        </p:txBody>
      </p:sp>
    </p:spTree>
    <p:extLst>
      <p:ext uri="{BB962C8B-B14F-4D97-AF65-F5344CB8AC3E}">
        <p14:creationId xmlns:p14="http://schemas.microsoft.com/office/powerpoint/2010/main" val="41337407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400" dirty="0">
                <a:solidFill>
                  <a:srgbClr val="FF0000"/>
                </a:solidFill>
              </a:rPr>
              <a:t>void </a:t>
            </a:r>
            <a:r>
              <a:rPr lang="en-US" altLang="zh-CN" sz="2400" dirty="0" err="1">
                <a:solidFill>
                  <a:srgbClr val="FF0000"/>
                </a:solidFill>
              </a:rPr>
              <a:t>setAttribute</a:t>
            </a:r>
            <a:r>
              <a:rPr lang="en-US" altLang="zh-CN" sz="2400" dirty="0">
                <a:solidFill>
                  <a:srgbClr val="FF0000"/>
                </a:solidFill>
              </a:rPr>
              <a:t>(String </a:t>
            </a:r>
            <a:r>
              <a:rPr lang="en-US" altLang="zh-CN" sz="2400" dirty="0" err="1">
                <a:solidFill>
                  <a:srgbClr val="FF0000"/>
                </a:solidFill>
              </a:rPr>
              <a:t>name,Object</a:t>
            </a:r>
            <a:r>
              <a:rPr lang="en-US" altLang="zh-CN" sz="2400" dirty="0">
                <a:solidFill>
                  <a:srgbClr val="FF0000"/>
                </a:solidFill>
              </a:rPr>
              <a:t> value)</a:t>
            </a:r>
            <a:r>
              <a:rPr lang="zh-CN" altLang="en-US" sz="2400" dirty="0">
                <a:solidFill>
                  <a:srgbClr val="FF0000"/>
                </a:solidFill>
              </a:rPr>
              <a:t>：</a:t>
            </a:r>
            <a:r>
              <a:rPr lang="zh-CN" altLang="en-US" sz="2400" dirty="0"/>
              <a:t>设定</a:t>
            </a:r>
            <a:r>
              <a:rPr lang="en-US" altLang="zh-CN" sz="2400" dirty="0"/>
              <a:t>name</a:t>
            </a:r>
            <a:r>
              <a:rPr lang="zh-CN" altLang="en-US" sz="2400" dirty="0"/>
              <a:t>属性的值为</a:t>
            </a:r>
            <a:r>
              <a:rPr lang="en-US" altLang="zh-CN" sz="2400" dirty="0"/>
              <a:t>value</a:t>
            </a:r>
            <a:r>
              <a:rPr lang="zh-CN" altLang="en-US" sz="2400" dirty="0"/>
              <a:t>，保存在</a:t>
            </a:r>
            <a:r>
              <a:rPr lang="en-US" altLang="zh-CN" sz="2400" dirty="0"/>
              <a:t>request</a:t>
            </a:r>
            <a:r>
              <a:rPr lang="zh-CN" altLang="en-US" sz="2400" dirty="0"/>
              <a:t>范围内；</a:t>
            </a:r>
            <a:endParaRPr lang="en-US" altLang="zh-CN" sz="2400" dirty="0"/>
          </a:p>
          <a:p>
            <a:r>
              <a:rPr lang="en-US" altLang="zh-CN" sz="2400" dirty="0">
                <a:solidFill>
                  <a:srgbClr val="FF0000"/>
                </a:solidFill>
              </a:rPr>
              <a:t>Object </a:t>
            </a:r>
            <a:r>
              <a:rPr lang="en-US" altLang="zh-CN" sz="2400" dirty="0" err="1">
                <a:solidFill>
                  <a:srgbClr val="FF0000"/>
                </a:solidFill>
              </a:rPr>
              <a:t>getAttribute</a:t>
            </a:r>
            <a:r>
              <a:rPr lang="en-US" altLang="zh-CN" sz="2400" dirty="0">
                <a:solidFill>
                  <a:srgbClr val="FF0000"/>
                </a:solidFill>
              </a:rPr>
              <a:t>(String name)</a:t>
            </a:r>
            <a:r>
              <a:rPr lang="zh-CN" altLang="en-US" sz="2400" dirty="0">
                <a:solidFill>
                  <a:srgbClr val="FF0000"/>
                </a:solidFill>
              </a:rPr>
              <a:t>：</a:t>
            </a:r>
            <a:r>
              <a:rPr lang="zh-CN" altLang="en-US" sz="2400" dirty="0"/>
              <a:t>从</a:t>
            </a:r>
            <a:r>
              <a:rPr lang="en-US" altLang="zh-CN" sz="2400" dirty="0"/>
              <a:t>request</a:t>
            </a:r>
            <a:r>
              <a:rPr lang="zh-CN" altLang="en-US" sz="2400" dirty="0"/>
              <a:t>范围内获取</a:t>
            </a:r>
            <a:r>
              <a:rPr lang="en-US" altLang="zh-CN" sz="2400" dirty="0"/>
              <a:t>name</a:t>
            </a:r>
            <a:r>
              <a:rPr lang="zh-CN" altLang="en-US" sz="2400" dirty="0"/>
              <a:t>属性的值；</a:t>
            </a:r>
            <a:endParaRPr lang="en-US" altLang="zh-CN" sz="2400" dirty="0"/>
          </a:p>
          <a:p>
            <a:r>
              <a:rPr lang="en-US" altLang="zh-CN" sz="2400" dirty="0">
                <a:solidFill>
                  <a:srgbClr val="FF0000"/>
                </a:solidFill>
              </a:rPr>
              <a:t>void </a:t>
            </a:r>
            <a:r>
              <a:rPr lang="en-US" altLang="zh-CN" sz="2400" dirty="0" err="1">
                <a:solidFill>
                  <a:srgbClr val="FF0000"/>
                </a:solidFill>
              </a:rPr>
              <a:t>removeAttribute</a:t>
            </a:r>
            <a:r>
              <a:rPr lang="en-US" altLang="zh-CN" sz="2400" dirty="0">
                <a:solidFill>
                  <a:srgbClr val="FF0000"/>
                </a:solidFill>
              </a:rPr>
              <a:t>(String name)</a:t>
            </a:r>
            <a:r>
              <a:rPr lang="zh-CN" altLang="en-US" sz="2400" dirty="0">
                <a:solidFill>
                  <a:srgbClr val="FF0000"/>
                </a:solidFill>
              </a:rPr>
              <a:t>：</a:t>
            </a:r>
            <a:r>
              <a:rPr lang="zh-CN" altLang="en-US" sz="2400" dirty="0"/>
              <a:t>从</a:t>
            </a:r>
            <a:r>
              <a:rPr lang="en-US" altLang="zh-CN" sz="2400" dirty="0"/>
              <a:t>request</a:t>
            </a:r>
            <a:r>
              <a:rPr lang="zh-CN" altLang="en-US" sz="2400" dirty="0"/>
              <a:t>范围内移除</a:t>
            </a:r>
            <a:r>
              <a:rPr lang="en-US" altLang="zh-CN" sz="2400" dirty="0"/>
              <a:t>name</a:t>
            </a:r>
            <a:r>
              <a:rPr lang="zh-CN" altLang="en-US" sz="2400" dirty="0"/>
              <a:t>属性的值；</a:t>
            </a:r>
            <a:endParaRPr lang="en-US" altLang="zh-CN" sz="2400" dirty="0"/>
          </a:p>
          <a:p>
            <a:r>
              <a:rPr lang="en-US" altLang="zh-CN" sz="2400" dirty="0">
                <a:solidFill>
                  <a:srgbClr val="0000FF"/>
                </a:solidFill>
              </a:rPr>
              <a:t>Enumeration </a:t>
            </a:r>
            <a:r>
              <a:rPr lang="en-US" altLang="zh-CN" sz="2400" dirty="0" err="1">
                <a:solidFill>
                  <a:srgbClr val="0000FF"/>
                </a:solidFill>
              </a:rPr>
              <a:t>getAttributeNames</a:t>
            </a:r>
            <a:r>
              <a:rPr lang="en-US" altLang="zh-CN" sz="2400" dirty="0">
                <a:solidFill>
                  <a:srgbClr val="0000FF"/>
                </a:solidFill>
              </a:rPr>
              <a:t>()</a:t>
            </a:r>
            <a:r>
              <a:rPr lang="zh-CN" altLang="en-US" sz="2400" dirty="0">
                <a:solidFill>
                  <a:srgbClr val="0000FF"/>
                </a:solidFill>
              </a:rPr>
              <a:t>：</a:t>
            </a:r>
            <a:r>
              <a:rPr lang="zh-CN" altLang="en-US" sz="2400" dirty="0"/>
              <a:t>获取所有</a:t>
            </a:r>
            <a:r>
              <a:rPr lang="en-US" altLang="zh-CN" sz="2400" dirty="0"/>
              <a:t>request</a:t>
            </a:r>
            <a:r>
              <a:rPr lang="zh-CN" altLang="en-US" sz="2400" dirty="0"/>
              <a:t>范围的属性。</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90</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6</a:t>
            </a:r>
            <a:r>
              <a:rPr lang="zh-CN" altLang="en-US" dirty="0"/>
              <a:t>、存取请求域属性</a:t>
            </a:r>
          </a:p>
        </p:txBody>
      </p:sp>
    </p:spTree>
    <p:extLst>
      <p:ext uri="{BB962C8B-B14F-4D97-AF65-F5344CB8AC3E}">
        <p14:creationId xmlns:p14="http://schemas.microsoft.com/office/powerpoint/2010/main" val="36434185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500594"/>
          </a:xfrm>
        </p:spPr>
        <p:txBody>
          <a:bodyPr>
            <a:normAutofit/>
          </a:bodyPr>
          <a:lstStyle/>
          <a:p>
            <a:r>
              <a:rPr dirty="0"/>
              <a:t>HTTP</a:t>
            </a:r>
            <a:r>
              <a:rPr lang="zh-CN" altLang="en-US" dirty="0"/>
              <a:t>协议</a:t>
            </a:r>
            <a:r>
              <a:rPr lang="zh-CN" dirty="0"/>
              <a:t>请求正文内容为</a:t>
            </a:r>
            <a:r>
              <a:rPr dirty="0"/>
              <a:t>POST</a:t>
            </a:r>
            <a:r>
              <a:rPr lang="zh-CN" dirty="0"/>
              <a:t>请求参数名称和值所组成的一个字符串；而对于</a:t>
            </a:r>
            <a:r>
              <a:rPr dirty="0"/>
              <a:t>GET</a:t>
            </a:r>
            <a:r>
              <a:rPr lang="zh-CN" dirty="0"/>
              <a:t>请求，其请求参数附属在请求行中，没有请求正文</a:t>
            </a:r>
            <a:r>
              <a:rPr lang="zh-CN" altLang="en-US" dirty="0"/>
              <a:t>。</a:t>
            </a:r>
            <a:endParaRPr lang="zh-CN" dirty="0"/>
          </a:p>
          <a:p>
            <a:r>
              <a:rPr dirty="0"/>
              <a:t>HTTP</a:t>
            </a:r>
            <a:r>
              <a:rPr lang="zh-CN" dirty="0"/>
              <a:t>协议的</a:t>
            </a:r>
            <a:r>
              <a:rPr dirty="0"/>
              <a:t>POST</a:t>
            </a:r>
            <a:r>
              <a:rPr lang="zh-CN" dirty="0"/>
              <a:t>请求，主要通过</a:t>
            </a:r>
            <a:r>
              <a:rPr dirty="0"/>
              <a:t>Form</a:t>
            </a:r>
            <a:r>
              <a:rPr lang="zh-CN" dirty="0"/>
              <a:t>表单向</a:t>
            </a:r>
            <a:r>
              <a:rPr dirty="0"/>
              <a:t>Web</a:t>
            </a:r>
            <a:r>
              <a:rPr lang="zh-CN" dirty="0"/>
              <a:t>服务器端程序提交数据请求的方式实现。</a:t>
            </a:r>
            <a:endParaRPr dirty="0"/>
          </a:p>
          <a:p>
            <a:r>
              <a:rPr dirty="0"/>
              <a:t>&lt;form&gt;</a:t>
            </a:r>
            <a:r>
              <a:rPr lang="zh-CN" dirty="0"/>
              <a:t>表单元素的</a:t>
            </a:r>
            <a:r>
              <a:rPr dirty="0">
                <a:solidFill>
                  <a:srgbClr val="FF0000"/>
                </a:solidFill>
              </a:rPr>
              <a:t>enctype</a:t>
            </a:r>
            <a:r>
              <a:rPr lang="zh-CN" dirty="0">
                <a:solidFill>
                  <a:srgbClr val="FF0000"/>
                </a:solidFill>
              </a:rPr>
              <a:t>属性</a:t>
            </a:r>
            <a:r>
              <a:rPr lang="zh-CN" dirty="0"/>
              <a:t>用于指定浏览器使用哪种编码方式将表单中的数据传送给</a:t>
            </a:r>
            <a:r>
              <a:rPr dirty="0"/>
              <a:t>Web</a:t>
            </a:r>
            <a:r>
              <a:rPr lang="zh-CN" dirty="0"/>
              <a:t>服务器，该属性有两种取值：</a:t>
            </a:r>
          </a:p>
          <a:p>
            <a:pPr lvl="1"/>
            <a:r>
              <a:rPr dirty="0"/>
              <a:t>application/x-www-form-urlencoded</a:t>
            </a:r>
            <a:endParaRPr lang="zh-CN" dirty="0"/>
          </a:p>
          <a:p>
            <a:pPr lvl="1"/>
            <a:r>
              <a:rPr dirty="0"/>
              <a:t>multipart/form-data</a:t>
            </a:r>
            <a:endParaRPr lang="en-US" dirty="0"/>
          </a:p>
          <a:p>
            <a:r>
              <a:rPr lang="en-US" dirty="0" err="1"/>
              <a:t>enctype</a:t>
            </a:r>
            <a:r>
              <a:rPr dirty="0"/>
              <a:t>属性默认的值为</a:t>
            </a:r>
            <a:r>
              <a:rPr sz="1800" dirty="0"/>
              <a:t>“</a:t>
            </a:r>
            <a:r>
              <a:rPr lang="en-US" sz="1800" dirty="0"/>
              <a:t>application/x-www-form-</a:t>
            </a:r>
            <a:r>
              <a:rPr lang="en-US" sz="1800" dirty="0" err="1"/>
              <a:t>urlencoded</a:t>
            </a:r>
            <a:r>
              <a:rPr sz="1800" dirty="0"/>
              <a:t>”</a:t>
            </a:r>
            <a:endParaRPr lang="zh-CN" altLang="en-US" sz="1800" dirty="0"/>
          </a:p>
        </p:txBody>
      </p:sp>
      <p:sp>
        <p:nvSpPr>
          <p:cNvPr id="4" name="标题 3"/>
          <p:cNvSpPr>
            <a:spLocks noGrp="1"/>
          </p:cNvSpPr>
          <p:nvPr>
            <p:ph type="title"/>
          </p:nvPr>
        </p:nvSpPr>
        <p:spPr>
          <a:xfrm>
            <a:off x="468316" y="875096"/>
            <a:ext cx="5461006" cy="410765"/>
          </a:xfrm>
        </p:spPr>
        <p:txBody>
          <a:bodyPr>
            <a:normAutofit fontScale="90000"/>
          </a:bodyPr>
          <a:lstStyle/>
          <a:p>
            <a:r>
              <a:rPr lang="en-US" dirty="0"/>
              <a:t>3.4.3  </a:t>
            </a:r>
            <a:r>
              <a:rPr dirty="0"/>
              <a:t>获取请求正文</a:t>
            </a:r>
          </a:p>
        </p:txBody>
      </p:sp>
      <p:sp>
        <p:nvSpPr>
          <p:cNvPr id="148482"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blinds(horizontal)">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blinds(horizontal)">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blinds(horizontal)">
                                      <p:cBhvr>
                                        <p:cTn id="2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500594"/>
          </a:xfrm>
        </p:spPr>
        <p:txBody>
          <a:bodyPr/>
          <a:lstStyle/>
          <a:p>
            <a:r>
              <a:rPr lang="zh-CN" dirty="0"/>
              <a:t>使用“</a:t>
            </a:r>
            <a:r>
              <a:rPr dirty="0"/>
              <a:t>application/x-www-form-urlencoded</a:t>
            </a:r>
            <a:r>
              <a:rPr lang="zh-CN" dirty="0"/>
              <a:t>”编码方式的请求正文，</a:t>
            </a:r>
            <a:r>
              <a:rPr dirty="0"/>
              <a:t>HttpServletRequest</a:t>
            </a:r>
            <a:r>
              <a:rPr lang="zh-CN" dirty="0"/>
              <a:t>接口</a:t>
            </a:r>
            <a:r>
              <a:rPr lang="zh-CN" altLang="en-US" dirty="0"/>
              <a:t>提供的获取方法如下：</a:t>
            </a:r>
            <a:endParaRPr lang="zh-CN" altLang="en-US" sz="1800" dirty="0"/>
          </a:p>
        </p:txBody>
      </p:sp>
      <p:sp>
        <p:nvSpPr>
          <p:cNvPr id="4" name="标题 3"/>
          <p:cNvSpPr>
            <a:spLocks noGrp="1"/>
          </p:cNvSpPr>
          <p:nvPr>
            <p:ph type="title"/>
          </p:nvPr>
        </p:nvSpPr>
        <p:spPr>
          <a:xfrm>
            <a:off x="468316" y="875096"/>
            <a:ext cx="5461006" cy="410765"/>
          </a:xfrm>
        </p:spPr>
        <p:txBody>
          <a:bodyPr>
            <a:normAutofit fontScale="90000"/>
          </a:bodyPr>
          <a:lstStyle/>
          <a:p>
            <a:r>
              <a:rPr lang="en-US" dirty="0"/>
              <a:t>3.4.3  </a:t>
            </a:r>
            <a:r>
              <a:rPr dirty="0"/>
              <a:t>获取请求正文</a:t>
            </a:r>
          </a:p>
        </p:txBody>
      </p:sp>
      <p:sp>
        <p:nvSpPr>
          <p:cNvPr id="148482"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表格 5"/>
          <p:cNvGraphicFramePr>
            <a:graphicFrameLocks noGrp="1"/>
          </p:cNvGraphicFramePr>
          <p:nvPr/>
        </p:nvGraphicFramePr>
        <p:xfrm>
          <a:off x="1000100" y="2643182"/>
          <a:ext cx="7572428" cy="1910080"/>
        </p:xfrm>
        <a:graphic>
          <a:graphicData uri="http://schemas.openxmlformats.org/drawingml/2006/table">
            <a:tbl>
              <a:tblPr firstRow="1" bandRow="1">
                <a:tableStyleId>{5C22544A-7EE6-4342-B048-85BDC9FD1C3A}</a:tableStyleId>
              </a:tblPr>
              <a:tblGrid>
                <a:gridCol w="3500462">
                  <a:extLst>
                    <a:ext uri="{9D8B030D-6E8A-4147-A177-3AD203B41FA5}">
                      <a16:colId xmlns:a16="http://schemas.microsoft.com/office/drawing/2014/main" val="20000"/>
                    </a:ext>
                  </a:extLst>
                </a:gridCol>
                <a:gridCol w="4071966">
                  <a:extLst>
                    <a:ext uri="{9D8B030D-6E8A-4147-A177-3AD203B41FA5}">
                      <a16:colId xmlns:a16="http://schemas.microsoft.com/office/drawing/2014/main" val="20001"/>
                    </a:ext>
                  </a:extLst>
                </a:gridCol>
              </a:tblGrid>
              <a:tr h="370840">
                <a:tc>
                  <a:txBody>
                    <a:bodyPr/>
                    <a:lstStyle/>
                    <a:p>
                      <a:r>
                        <a:rPr lang="zh-CN" altLang="en-US" dirty="0"/>
                        <a:t>方法</a:t>
                      </a:r>
                    </a:p>
                  </a:txBody>
                  <a:tcPr/>
                </a:tc>
                <a:tc>
                  <a:txBody>
                    <a:bodyPr/>
                    <a:lstStyle/>
                    <a:p>
                      <a:r>
                        <a:rPr lang="zh-CN" altLang="en-US" dirty="0"/>
                        <a:t>描述</a:t>
                      </a:r>
                    </a:p>
                  </a:txBody>
                  <a:tcPr/>
                </a:tc>
                <a:extLst>
                  <a:ext uri="{0D108BD9-81ED-4DB2-BD59-A6C34878D82A}">
                    <a16:rowId xmlns:a16="http://schemas.microsoft.com/office/drawing/2014/main" val="10000"/>
                  </a:ext>
                </a:extLst>
              </a:tr>
              <a:tr h="370840">
                <a:tc>
                  <a:txBody>
                    <a:bodyPr/>
                    <a:lstStyle/>
                    <a:p>
                      <a:pPr algn="l">
                        <a:spcAft>
                          <a:spcPts val="0"/>
                        </a:spcAft>
                      </a:pPr>
                      <a:r>
                        <a:rPr lang="en-US" sz="1400" kern="100" dirty="0">
                          <a:latin typeface="+mn-ea"/>
                          <a:ea typeface="+mn-ea"/>
                          <a:cs typeface="Times New Roman"/>
                        </a:rPr>
                        <a:t>String </a:t>
                      </a:r>
                      <a:r>
                        <a:rPr lang="en-US" sz="1400" kern="100" dirty="0" err="1">
                          <a:latin typeface="+mn-ea"/>
                          <a:ea typeface="+mn-ea"/>
                          <a:cs typeface="Times New Roman"/>
                        </a:rPr>
                        <a:t>getParameter</a:t>
                      </a:r>
                      <a:r>
                        <a:rPr lang="en-US" sz="1400" kern="100" dirty="0">
                          <a:latin typeface="+mn-ea"/>
                          <a:ea typeface="+mn-ea"/>
                          <a:cs typeface="Times New Roman"/>
                        </a:rPr>
                        <a:t>(String name)</a:t>
                      </a:r>
                      <a:endParaRPr lang="zh-CN" sz="1400" kern="100" dirty="0">
                        <a:latin typeface="+mn-ea"/>
                        <a:ea typeface="+mn-ea"/>
                        <a:cs typeface="Times New Roman"/>
                      </a:endParaRPr>
                    </a:p>
                  </a:txBody>
                  <a:tcPr marL="68580" marR="68580" marT="0" marB="0"/>
                </a:tc>
                <a:tc>
                  <a:txBody>
                    <a:bodyPr/>
                    <a:lstStyle/>
                    <a:p>
                      <a:pPr algn="l">
                        <a:spcAft>
                          <a:spcPts val="0"/>
                        </a:spcAft>
                      </a:pPr>
                      <a:r>
                        <a:rPr lang="zh-CN" sz="1400" kern="100">
                          <a:latin typeface="+mn-ea"/>
                          <a:ea typeface="+mn-ea"/>
                          <a:cs typeface="Times New Roman"/>
                        </a:rPr>
                        <a:t>返回由</a:t>
                      </a:r>
                      <a:r>
                        <a:rPr lang="en-US" sz="1400" kern="100">
                          <a:latin typeface="+mn-ea"/>
                          <a:ea typeface="+mn-ea"/>
                          <a:cs typeface="Times New Roman"/>
                        </a:rPr>
                        <a:t>name</a:t>
                      </a:r>
                      <a:r>
                        <a:rPr lang="zh-CN" sz="1400" kern="100">
                          <a:latin typeface="+mn-ea"/>
                          <a:ea typeface="+mn-ea"/>
                          <a:cs typeface="Times New Roman"/>
                        </a:rPr>
                        <a:t>指定的用户请求参数的值</a:t>
                      </a:r>
                    </a:p>
                  </a:txBody>
                  <a:tcPr marL="68580" marR="68580" marT="0" marB="0"/>
                </a:tc>
                <a:extLst>
                  <a:ext uri="{0D108BD9-81ED-4DB2-BD59-A6C34878D82A}">
                    <a16:rowId xmlns:a16="http://schemas.microsoft.com/office/drawing/2014/main" val="10001"/>
                  </a:ext>
                </a:extLst>
              </a:tr>
              <a:tr h="370840">
                <a:tc>
                  <a:txBody>
                    <a:bodyPr/>
                    <a:lstStyle/>
                    <a:p>
                      <a:pPr algn="l">
                        <a:spcAft>
                          <a:spcPts val="0"/>
                        </a:spcAft>
                      </a:pPr>
                      <a:r>
                        <a:rPr lang="en-US" sz="1400" kern="100" dirty="0">
                          <a:latin typeface="+mn-ea"/>
                          <a:ea typeface="+mn-ea"/>
                          <a:cs typeface="Times New Roman"/>
                        </a:rPr>
                        <a:t>Enumeration </a:t>
                      </a:r>
                      <a:r>
                        <a:rPr lang="en-US" sz="1400" kern="100" dirty="0" err="1">
                          <a:latin typeface="+mn-ea"/>
                          <a:ea typeface="+mn-ea"/>
                          <a:cs typeface="Times New Roman"/>
                        </a:rPr>
                        <a:t>getParameterNames</a:t>
                      </a:r>
                      <a:r>
                        <a:rPr lang="en-US" sz="1400" kern="100" dirty="0">
                          <a:latin typeface="+mn-ea"/>
                          <a:ea typeface="+mn-ea"/>
                          <a:cs typeface="Times New Roman"/>
                        </a:rPr>
                        <a:t>()</a:t>
                      </a:r>
                      <a:endParaRPr lang="zh-CN" sz="1400" kern="100" dirty="0">
                        <a:latin typeface="+mn-ea"/>
                        <a:ea typeface="+mn-ea"/>
                        <a:cs typeface="Times New Roman"/>
                      </a:endParaRPr>
                    </a:p>
                  </a:txBody>
                  <a:tcPr marL="68580" marR="68580" marT="0" marB="0"/>
                </a:tc>
                <a:tc>
                  <a:txBody>
                    <a:bodyPr/>
                    <a:lstStyle/>
                    <a:p>
                      <a:pPr algn="l">
                        <a:spcAft>
                          <a:spcPts val="0"/>
                        </a:spcAft>
                      </a:pPr>
                      <a:r>
                        <a:rPr lang="zh-CN" sz="1400" kern="100">
                          <a:latin typeface="+mn-ea"/>
                          <a:ea typeface="+mn-ea"/>
                          <a:cs typeface="Times New Roman"/>
                        </a:rPr>
                        <a:t>返回所有客户请求的参数名</a:t>
                      </a:r>
                    </a:p>
                  </a:txBody>
                  <a:tcPr marL="68580" marR="68580" marT="0" marB="0"/>
                </a:tc>
                <a:extLst>
                  <a:ext uri="{0D108BD9-81ED-4DB2-BD59-A6C34878D82A}">
                    <a16:rowId xmlns:a16="http://schemas.microsoft.com/office/drawing/2014/main" val="10002"/>
                  </a:ext>
                </a:extLst>
              </a:tr>
              <a:tr h="370840">
                <a:tc>
                  <a:txBody>
                    <a:bodyPr/>
                    <a:lstStyle/>
                    <a:p>
                      <a:pPr algn="l">
                        <a:spcAft>
                          <a:spcPts val="0"/>
                        </a:spcAft>
                      </a:pPr>
                      <a:r>
                        <a:rPr lang="en-US" sz="1400" kern="100" dirty="0">
                          <a:latin typeface="+mn-ea"/>
                          <a:ea typeface="+mn-ea"/>
                          <a:cs typeface="Times New Roman"/>
                        </a:rPr>
                        <a:t>String[] </a:t>
                      </a:r>
                      <a:r>
                        <a:rPr lang="en-US" sz="1400" kern="100" dirty="0" err="1">
                          <a:latin typeface="+mn-ea"/>
                          <a:ea typeface="+mn-ea"/>
                          <a:cs typeface="Times New Roman"/>
                        </a:rPr>
                        <a:t>getParameterValues</a:t>
                      </a:r>
                      <a:r>
                        <a:rPr lang="en-US" sz="1400" kern="100" dirty="0">
                          <a:latin typeface="+mn-ea"/>
                          <a:ea typeface="+mn-ea"/>
                          <a:cs typeface="Times New Roman"/>
                        </a:rPr>
                        <a:t>(String name)</a:t>
                      </a:r>
                      <a:endParaRPr lang="zh-CN" sz="1400" kern="100" dirty="0">
                        <a:latin typeface="+mn-ea"/>
                        <a:ea typeface="+mn-ea"/>
                        <a:cs typeface="Times New Roman"/>
                      </a:endParaRPr>
                    </a:p>
                  </a:txBody>
                  <a:tcPr marL="68580" marR="68580" marT="0" marB="0"/>
                </a:tc>
                <a:tc>
                  <a:txBody>
                    <a:bodyPr/>
                    <a:lstStyle/>
                    <a:p>
                      <a:pPr algn="l">
                        <a:spcAft>
                          <a:spcPts val="0"/>
                        </a:spcAft>
                      </a:pPr>
                      <a:r>
                        <a:rPr lang="zh-CN" sz="1400" kern="100">
                          <a:latin typeface="+mn-ea"/>
                          <a:ea typeface="+mn-ea"/>
                          <a:cs typeface="Times New Roman"/>
                        </a:rPr>
                        <a:t>返回由</a:t>
                      </a:r>
                      <a:r>
                        <a:rPr lang="en-US" sz="1400" kern="100">
                          <a:latin typeface="+mn-ea"/>
                          <a:ea typeface="+mn-ea"/>
                          <a:cs typeface="Times New Roman"/>
                        </a:rPr>
                        <a:t>name</a:t>
                      </a:r>
                      <a:r>
                        <a:rPr lang="zh-CN" sz="1400" kern="100">
                          <a:latin typeface="+mn-ea"/>
                          <a:ea typeface="+mn-ea"/>
                          <a:cs typeface="Times New Roman"/>
                        </a:rPr>
                        <a:t>指定的用户请求参数的值</a:t>
                      </a:r>
                    </a:p>
                  </a:txBody>
                  <a:tcPr marL="68580" marR="68580" marT="0" marB="0"/>
                </a:tc>
                <a:extLst>
                  <a:ext uri="{0D108BD9-81ED-4DB2-BD59-A6C34878D82A}">
                    <a16:rowId xmlns:a16="http://schemas.microsoft.com/office/drawing/2014/main" val="10003"/>
                  </a:ext>
                </a:extLst>
              </a:tr>
              <a:tr h="370840">
                <a:tc>
                  <a:txBody>
                    <a:bodyPr/>
                    <a:lstStyle/>
                    <a:p>
                      <a:pPr algn="l">
                        <a:spcAft>
                          <a:spcPts val="0"/>
                        </a:spcAft>
                      </a:pPr>
                      <a:r>
                        <a:rPr lang="en-US" sz="1400" kern="100" dirty="0">
                          <a:latin typeface="+mn-ea"/>
                          <a:ea typeface="+mn-ea"/>
                          <a:cs typeface="Times New Roman"/>
                        </a:rPr>
                        <a:t>Map </a:t>
                      </a:r>
                      <a:r>
                        <a:rPr lang="en-US" sz="1400" kern="100" dirty="0" err="1">
                          <a:latin typeface="+mn-ea"/>
                          <a:ea typeface="+mn-ea"/>
                          <a:cs typeface="Times New Roman"/>
                        </a:rPr>
                        <a:t>getParameterMap</a:t>
                      </a:r>
                      <a:r>
                        <a:rPr lang="en-US" sz="1400" kern="100" dirty="0">
                          <a:latin typeface="+mn-ea"/>
                          <a:ea typeface="+mn-ea"/>
                          <a:cs typeface="Times New Roman"/>
                        </a:rPr>
                        <a:t>()</a:t>
                      </a:r>
                      <a:endParaRPr lang="zh-CN" sz="1400" kern="100" dirty="0">
                        <a:latin typeface="+mn-ea"/>
                        <a:ea typeface="+mn-ea"/>
                        <a:cs typeface="Times New Roman"/>
                      </a:endParaRPr>
                    </a:p>
                  </a:txBody>
                  <a:tcPr marL="68580" marR="68580" marT="0" marB="0"/>
                </a:tc>
                <a:tc>
                  <a:txBody>
                    <a:bodyPr/>
                    <a:lstStyle/>
                    <a:p>
                      <a:pPr algn="l">
                        <a:spcAft>
                          <a:spcPts val="0"/>
                        </a:spcAft>
                      </a:pPr>
                      <a:r>
                        <a:rPr lang="zh-CN" sz="1400" kern="100" dirty="0">
                          <a:latin typeface="+mn-ea"/>
                          <a:ea typeface="+mn-ea"/>
                          <a:cs typeface="Times New Roman"/>
                        </a:rPr>
                        <a:t>返回一个请求参数的</a:t>
                      </a:r>
                      <a:r>
                        <a:rPr lang="en-US" sz="1400" kern="100" dirty="0">
                          <a:latin typeface="+mn-ea"/>
                          <a:ea typeface="+mn-ea"/>
                          <a:cs typeface="Times New Roman"/>
                        </a:rPr>
                        <a:t>Map</a:t>
                      </a:r>
                      <a:r>
                        <a:rPr lang="zh-CN" sz="1400" kern="100" dirty="0">
                          <a:latin typeface="+mn-ea"/>
                          <a:ea typeface="+mn-ea"/>
                          <a:cs typeface="Times New Roman"/>
                        </a:rPr>
                        <a:t>，</a:t>
                      </a:r>
                      <a:r>
                        <a:rPr lang="en-US" sz="1400" kern="100" dirty="0">
                          <a:latin typeface="+mn-ea"/>
                          <a:ea typeface="+mn-ea"/>
                          <a:cs typeface="Times New Roman"/>
                        </a:rPr>
                        <a:t>Map</a:t>
                      </a:r>
                      <a:r>
                        <a:rPr lang="zh-CN" sz="1400" kern="100" dirty="0">
                          <a:latin typeface="+mn-ea"/>
                          <a:ea typeface="+mn-ea"/>
                          <a:cs typeface="Times New Roman"/>
                        </a:rPr>
                        <a:t>中的键为参数的名称，值为参数名对应的参数值</a:t>
                      </a:r>
                    </a:p>
                  </a:txBody>
                  <a:tcPr marL="68580" marR="68580" marT="0" marB="0"/>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500594"/>
          </a:xfrm>
        </p:spPr>
        <p:txBody>
          <a:bodyPr/>
          <a:lstStyle/>
          <a:p>
            <a:r>
              <a:rPr dirty="0"/>
              <a:t>enctype</a:t>
            </a:r>
            <a:r>
              <a:rPr lang="zh-CN" dirty="0"/>
              <a:t>属性只有在</a:t>
            </a:r>
            <a:r>
              <a:rPr dirty="0"/>
              <a:t>&lt;form&gt;</a:t>
            </a:r>
            <a:r>
              <a:rPr lang="zh-CN" dirty="0"/>
              <a:t>表单向</a:t>
            </a:r>
            <a:r>
              <a:rPr lang="zh-CN" dirty="0">
                <a:solidFill>
                  <a:srgbClr val="FF0000"/>
                </a:solidFill>
              </a:rPr>
              <a:t>服务器上传文件时</a:t>
            </a:r>
            <a:r>
              <a:rPr lang="zh-CN" dirty="0"/>
              <a:t>才会设置值为</a:t>
            </a:r>
            <a:r>
              <a:rPr lang="zh-CN" dirty="0">
                <a:solidFill>
                  <a:srgbClr val="0000FF"/>
                </a:solidFill>
              </a:rPr>
              <a:t>“</a:t>
            </a:r>
            <a:r>
              <a:rPr dirty="0">
                <a:solidFill>
                  <a:srgbClr val="0000FF"/>
                </a:solidFill>
              </a:rPr>
              <a:t>multipart/form-data</a:t>
            </a:r>
            <a:r>
              <a:rPr lang="zh-CN" dirty="0">
                <a:solidFill>
                  <a:srgbClr val="0000FF"/>
                </a:solidFill>
              </a:rPr>
              <a:t>”</a:t>
            </a:r>
            <a:r>
              <a:rPr lang="zh-CN" dirty="0"/>
              <a:t>，并且此属性值只适用于</a:t>
            </a:r>
            <a:r>
              <a:rPr dirty="0">
                <a:solidFill>
                  <a:srgbClr val="0000FF"/>
                </a:solidFill>
              </a:rPr>
              <a:t>POST</a:t>
            </a:r>
            <a:r>
              <a:rPr lang="zh-CN" dirty="0"/>
              <a:t>请求方式。</a:t>
            </a:r>
          </a:p>
          <a:p>
            <a:r>
              <a:rPr dirty="0"/>
              <a:t>&lt;form&gt;</a:t>
            </a:r>
            <a:r>
              <a:rPr lang="zh-CN" dirty="0"/>
              <a:t>表单的文件上传实现语法</a:t>
            </a:r>
            <a:endParaRPr dirty="0"/>
          </a:p>
          <a:p>
            <a:endParaRPr sz="1800" dirty="0"/>
          </a:p>
          <a:p>
            <a:endParaRPr sz="1800" dirty="0"/>
          </a:p>
          <a:p>
            <a:endParaRPr sz="1800" dirty="0"/>
          </a:p>
          <a:p>
            <a:r>
              <a:rPr lang="zh-CN" altLang="en-US" sz="1800" dirty="0"/>
              <a:t>文件上传请求报文中请求正文格式分析</a:t>
            </a:r>
          </a:p>
        </p:txBody>
      </p:sp>
      <p:sp>
        <p:nvSpPr>
          <p:cNvPr id="4" name="标题 3"/>
          <p:cNvSpPr>
            <a:spLocks noGrp="1"/>
          </p:cNvSpPr>
          <p:nvPr>
            <p:ph type="title"/>
          </p:nvPr>
        </p:nvSpPr>
        <p:spPr>
          <a:xfrm>
            <a:off x="468316" y="875096"/>
            <a:ext cx="5461006" cy="410765"/>
          </a:xfrm>
        </p:spPr>
        <p:txBody>
          <a:bodyPr>
            <a:normAutofit fontScale="90000"/>
          </a:bodyPr>
          <a:lstStyle/>
          <a:p>
            <a:r>
              <a:rPr lang="en-US" dirty="0"/>
              <a:t>3.4.3  </a:t>
            </a:r>
            <a:r>
              <a:rPr dirty="0"/>
              <a:t>获取请求正文</a:t>
            </a:r>
          </a:p>
        </p:txBody>
      </p:sp>
      <p:sp>
        <p:nvSpPr>
          <p:cNvPr id="148482"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占位符 6"/>
          <p:cNvSpPr>
            <a:spLocks noGrp="1"/>
          </p:cNvSpPr>
          <p:nvPr>
            <p:ph type="body" sz="quarter" idx="11"/>
          </p:nvPr>
        </p:nvSpPr>
        <p:spPr>
          <a:xfrm>
            <a:off x="857224" y="2857497"/>
            <a:ext cx="7643866" cy="1357321"/>
          </a:xfrm>
        </p:spPr>
        <p:txBody>
          <a:bodyPr/>
          <a:lstStyle/>
          <a:p>
            <a:r>
              <a:rPr lang="en-US" dirty="0"/>
              <a:t>&lt;form action="</a:t>
            </a:r>
            <a:r>
              <a:rPr dirty="0"/>
              <a:t>服务器端程序地址</a:t>
            </a:r>
            <a:r>
              <a:rPr lang="en-US" dirty="0"/>
              <a:t>" method="post" </a:t>
            </a:r>
            <a:r>
              <a:rPr lang="en-US" dirty="0" err="1"/>
              <a:t>enctype</a:t>
            </a:r>
            <a:r>
              <a:rPr lang="en-US" dirty="0"/>
              <a:t>="multipart/form-data"&gt;</a:t>
            </a:r>
            <a:endParaRPr dirty="0"/>
          </a:p>
          <a:p>
            <a:r>
              <a:rPr lang="en-US" dirty="0"/>
              <a:t>	&lt;input name="</a:t>
            </a:r>
            <a:r>
              <a:rPr dirty="0"/>
              <a:t>文件域名称</a:t>
            </a:r>
            <a:r>
              <a:rPr lang="en-US" dirty="0"/>
              <a:t>" type="file"&gt;</a:t>
            </a:r>
            <a:endParaRPr dirty="0"/>
          </a:p>
          <a:p>
            <a:r>
              <a:rPr lang="en-US" dirty="0"/>
              <a:t>	&lt;input type="submit" value="</a:t>
            </a:r>
            <a:r>
              <a:rPr dirty="0"/>
              <a:t>提交</a:t>
            </a:r>
            <a:r>
              <a:rPr lang="en-US" dirty="0"/>
              <a:t>"&gt;</a:t>
            </a:r>
            <a:endParaRPr dirty="0"/>
          </a:p>
          <a:p>
            <a:r>
              <a:rPr lang="en-US" dirty="0"/>
              <a:t>&lt;/form&gt;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
                                            <p:bg/>
                                          </p:spTgt>
                                        </p:tgtEl>
                                        <p:attrNameLst>
                                          <p:attrName>style.visibility</p:attrName>
                                        </p:attrNameLst>
                                      </p:cBhvr>
                                      <p:to>
                                        <p:strVal val="visible"/>
                                      </p:to>
                                    </p:set>
                                    <p:animEffect transition="in" filter="blinds(horizontal)">
                                      <p:cBhvr>
                                        <p:cTn id="13" dur="500"/>
                                        <p:tgtEl>
                                          <p:spTgt spid="7">
                                            <p:bg/>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blinds(horizontal)">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blinds(horizontal)">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blinds(horizontal)">
                                      <p:cBhvr>
                                        <p:cTn id="28" dur="500"/>
                                        <p:tgtEl>
                                          <p:spTgt spid="7">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blinds(horizontal)">
                                      <p:cBhvr>
                                        <p:cTn id="33" dur="500"/>
                                        <p:tgtEl>
                                          <p:spTgt spid="7">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 calcmode="lin" valueType="num">
                                      <p:cBhvr additive="base">
                                        <p:cTn id="3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500040" y="1357298"/>
            <a:ext cx="8207375" cy="4500594"/>
          </a:xfrm>
        </p:spPr>
        <p:txBody>
          <a:bodyPr/>
          <a:lstStyle/>
          <a:p>
            <a:r>
              <a:rPr dirty="0"/>
              <a:t>HttpServletRequest</a:t>
            </a:r>
            <a:r>
              <a:rPr lang="zh-CN" dirty="0"/>
              <a:t>接口提供了</a:t>
            </a:r>
            <a:r>
              <a:rPr lang="zh-CN" altLang="en-US" dirty="0"/>
              <a:t>如下获取请求正文的</a:t>
            </a:r>
            <a:r>
              <a:rPr lang="zh-CN" dirty="0"/>
              <a:t>方法</a:t>
            </a:r>
            <a:r>
              <a:rPr lang="zh-CN" altLang="en-US" dirty="0"/>
              <a:t>：</a:t>
            </a:r>
            <a:endParaRPr lang="zh-CN" dirty="0"/>
          </a:p>
          <a:p>
            <a:endParaRPr sz="1800" dirty="0"/>
          </a:p>
          <a:p>
            <a:endParaRPr sz="1800" dirty="0"/>
          </a:p>
          <a:p>
            <a:endParaRPr sz="1800" dirty="0"/>
          </a:p>
          <a:p>
            <a:pPr algn="just"/>
            <a:r>
              <a:rPr lang="zh-CN" altLang="en-US" sz="1600" dirty="0"/>
              <a:t>从数据流中对请求参数的解析是件非常繁琐的工作，</a:t>
            </a:r>
            <a:r>
              <a:rPr sz="1600" dirty="0"/>
              <a:t>HttpServletRequest</a:t>
            </a:r>
            <a:r>
              <a:rPr lang="zh-CN" altLang="en-US" sz="1600" dirty="0"/>
              <a:t>接口并未为“</a:t>
            </a:r>
            <a:r>
              <a:rPr sz="1600" dirty="0"/>
              <a:t>multipart/form-data</a:t>
            </a:r>
            <a:r>
              <a:rPr lang="zh-CN" altLang="en-US" sz="1600" dirty="0"/>
              <a:t>”编码方式提供获取请求参数的特定方法，</a:t>
            </a:r>
            <a:r>
              <a:rPr sz="1600" dirty="0">
                <a:solidFill>
                  <a:srgbClr val="FF0000"/>
                </a:solidFill>
              </a:rPr>
              <a:t>getParmeter()</a:t>
            </a:r>
            <a:r>
              <a:rPr lang="zh-CN" altLang="en-US" sz="1600" dirty="0">
                <a:solidFill>
                  <a:srgbClr val="FF0000"/>
                </a:solidFill>
              </a:rPr>
              <a:t>方法仅适用于获取“</a:t>
            </a:r>
            <a:r>
              <a:rPr sz="1600" dirty="0">
                <a:solidFill>
                  <a:srgbClr val="FF0000"/>
                </a:solidFill>
              </a:rPr>
              <a:t>application/x-www-form-urlencoded</a:t>
            </a:r>
            <a:r>
              <a:rPr lang="zh-CN" altLang="en-US" sz="1600" dirty="0">
                <a:solidFill>
                  <a:srgbClr val="FF0000"/>
                </a:solidFill>
              </a:rPr>
              <a:t>”编码方式的请求参数</a:t>
            </a:r>
            <a:r>
              <a:rPr lang="zh-CN" altLang="en-US" sz="1600" dirty="0"/>
              <a:t>。因此，对于</a:t>
            </a:r>
            <a:r>
              <a:rPr sz="1600" dirty="0"/>
              <a:t>Servlet</a:t>
            </a:r>
            <a:r>
              <a:rPr lang="zh-CN" altLang="en-US" sz="1600" dirty="0"/>
              <a:t>中文件上传参数的获取问题，有很多第三方插件厂商提供了很好的产品，例如：</a:t>
            </a:r>
            <a:r>
              <a:rPr sz="1600" dirty="0"/>
              <a:t>Apache Commons FileUpload</a:t>
            </a:r>
            <a:r>
              <a:rPr lang="zh-CN" altLang="en-US" sz="1600" dirty="0"/>
              <a:t>、</a:t>
            </a:r>
            <a:r>
              <a:rPr sz="1600" dirty="0"/>
              <a:t>SmartUpload</a:t>
            </a:r>
            <a:r>
              <a:rPr lang="zh-CN" altLang="en-US" sz="1600" dirty="0"/>
              <a:t>等。在</a:t>
            </a:r>
            <a:r>
              <a:rPr sz="1600" dirty="0"/>
              <a:t>Servlet 3.x</a:t>
            </a:r>
            <a:r>
              <a:rPr lang="zh-CN" altLang="en-US" sz="1600" dirty="0"/>
              <a:t>版本中更提供了</a:t>
            </a:r>
            <a:r>
              <a:rPr sz="1600" dirty="0"/>
              <a:t>@MultiPartConfig</a:t>
            </a:r>
            <a:r>
              <a:rPr lang="zh-CN" altLang="en-US" sz="1600" dirty="0"/>
              <a:t>注解方式很好的解决了这个问题。</a:t>
            </a:r>
            <a:endParaRPr sz="1600" dirty="0"/>
          </a:p>
        </p:txBody>
      </p:sp>
      <p:sp>
        <p:nvSpPr>
          <p:cNvPr id="4" name="标题 3"/>
          <p:cNvSpPr>
            <a:spLocks noGrp="1"/>
          </p:cNvSpPr>
          <p:nvPr>
            <p:ph type="title"/>
          </p:nvPr>
        </p:nvSpPr>
        <p:spPr>
          <a:xfrm>
            <a:off x="468316" y="875096"/>
            <a:ext cx="5461006" cy="410765"/>
          </a:xfrm>
        </p:spPr>
        <p:txBody>
          <a:bodyPr>
            <a:normAutofit fontScale="90000"/>
          </a:bodyPr>
          <a:lstStyle/>
          <a:p>
            <a:r>
              <a:rPr lang="en-US" dirty="0"/>
              <a:t>3.4.3  </a:t>
            </a:r>
            <a:r>
              <a:rPr dirty="0"/>
              <a:t>获取请求正文</a:t>
            </a:r>
          </a:p>
        </p:txBody>
      </p:sp>
      <p:sp>
        <p:nvSpPr>
          <p:cNvPr id="148482" name="Rectangle 2"/>
          <p:cNvSpPr>
            <a:spLocks noChangeArrowheads="1"/>
          </p:cNvSpPr>
          <p:nvPr/>
        </p:nvSpPr>
        <p:spPr bwMode="auto">
          <a:xfrm>
            <a:off x="1" y="67258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表格 11"/>
          <p:cNvGraphicFramePr>
            <a:graphicFrameLocks noGrp="1"/>
          </p:cNvGraphicFramePr>
          <p:nvPr/>
        </p:nvGraphicFramePr>
        <p:xfrm>
          <a:off x="1000100" y="2030728"/>
          <a:ext cx="7072362" cy="1059814"/>
        </p:xfrm>
        <a:graphic>
          <a:graphicData uri="http://schemas.openxmlformats.org/drawingml/2006/table">
            <a:tbl>
              <a:tblPr firstRow="1" bandRow="1">
                <a:tableStyleId>{5C22544A-7EE6-4342-B048-85BDC9FD1C3A}</a:tableStyleId>
              </a:tblPr>
              <a:tblGrid>
                <a:gridCol w="3536181">
                  <a:extLst>
                    <a:ext uri="{9D8B030D-6E8A-4147-A177-3AD203B41FA5}">
                      <a16:colId xmlns:a16="http://schemas.microsoft.com/office/drawing/2014/main" val="20000"/>
                    </a:ext>
                  </a:extLst>
                </a:gridCol>
                <a:gridCol w="3536181">
                  <a:extLst>
                    <a:ext uri="{9D8B030D-6E8A-4147-A177-3AD203B41FA5}">
                      <a16:colId xmlns:a16="http://schemas.microsoft.com/office/drawing/2014/main" val="20001"/>
                    </a:ext>
                  </a:extLst>
                </a:gridCol>
              </a:tblGrid>
              <a:tr h="347027">
                <a:tc>
                  <a:txBody>
                    <a:bodyPr/>
                    <a:lstStyle/>
                    <a:p>
                      <a:r>
                        <a:rPr lang="zh-CN" altLang="en-US" dirty="0"/>
                        <a:t>方法</a:t>
                      </a:r>
                    </a:p>
                  </a:txBody>
                  <a:tcPr/>
                </a:tc>
                <a:tc>
                  <a:txBody>
                    <a:bodyPr/>
                    <a:lstStyle/>
                    <a:p>
                      <a:r>
                        <a:rPr lang="zh-CN" altLang="en-US" dirty="0"/>
                        <a:t>描述</a:t>
                      </a:r>
                    </a:p>
                  </a:txBody>
                  <a:tcPr/>
                </a:tc>
                <a:extLst>
                  <a:ext uri="{0D108BD9-81ED-4DB2-BD59-A6C34878D82A}">
                    <a16:rowId xmlns:a16="http://schemas.microsoft.com/office/drawing/2014/main" val="10000"/>
                  </a:ext>
                </a:extLst>
              </a:tr>
              <a:tr h="347027">
                <a:tc>
                  <a:txBody>
                    <a:bodyPr/>
                    <a:lstStyle/>
                    <a:p>
                      <a:pPr algn="l">
                        <a:spcAft>
                          <a:spcPts val="0"/>
                        </a:spcAft>
                      </a:pPr>
                      <a:r>
                        <a:rPr lang="en-US" sz="1400" kern="100" dirty="0" err="1">
                          <a:latin typeface="+mn-ea"/>
                          <a:ea typeface="+mn-ea"/>
                          <a:cs typeface="Times New Roman"/>
                        </a:rPr>
                        <a:t>ServletInputStream</a:t>
                      </a:r>
                      <a:r>
                        <a:rPr lang="en-US" sz="1400" kern="100" dirty="0">
                          <a:latin typeface="+mn-ea"/>
                          <a:ea typeface="+mn-ea"/>
                          <a:cs typeface="Times New Roman"/>
                        </a:rPr>
                        <a:t> </a:t>
                      </a:r>
                      <a:r>
                        <a:rPr lang="en-US" sz="1400" kern="100" dirty="0" err="1">
                          <a:latin typeface="+mn-ea"/>
                          <a:ea typeface="+mn-ea"/>
                          <a:cs typeface="Times New Roman"/>
                        </a:rPr>
                        <a:t>getInputStream</a:t>
                      </a:r>
                      <a:r>
                        <a:rPr lang="en-US" sz="1400" kern="100" dirty="0">
                          <a:latin typeface="+mn-ea"/>
                          <a:ea typeface="+mn-ea"/>
                          <a:cs typeface="Times New Roman"/>
                        </a:rPr>
                        <a:t>()</a:t>
                      </a:r>
                      <a:endParaRPr lang="zh-CN" sz="1400" kern="100" dirty="0">
                        <a:latin typeface="+mn-ea"/>
                        <a:ea typeface="+mn-ea"/>
                        <a:cs typeface="Times New Roman"/>
                      </a:endParaRPr>
                    </a:p>
                  </a:txBody>
                  <a:tcPr marL="68580" marR="68580" marT="0" marB="0"/>
                </a:tc>
                <a:tc>
                  <a:txBody>
                    <a:bodyPr/>
                    <a:lstStyle/>
                    <a:p>
                      <a:pPr algn="l">
                        <a:spcAft>
                          <a:spcPts val="0"/>
                        </a:spcAft>
                      </a:pPr>
                      <a:r>
                        <a:rPr lang="zh-CN" sz="1400" kern="100" dirty="0">
                          <a:latin typeface="+mn-ea"/>
                          <a:ea typeface="+mn-ea"/>
                          <a:cs typeface="Times New Roman"/>
                        </a:rPr>
                        <a:t>获取上传文件二进制输入流</a:t>
                      </a:r>
                    </a:p>
                  </a:txBody>
                  <a:tcPr marL="68580" marR="68580" marT="0" marB="0"/>
                </a:tc>
                <a:extLst>
                  <a:ext uri="{0D108BD9-81ED-4DB2-BD59-A6C34878D82A}">
                    <a16:rowId xmlns:a16="http://schemas.microsoft.com/office/drawing/2014/main" val="10001"/>
                  </a:ext>
                </a:extLst>
              </a:tr>
              <a:tr h="347027">
                <a:tc>
                  <a:txBody>
                    <a:bodyPr/>
                    <a:lstStyle/>
                    <a:p>
                      <a:pPr algn="l">
                        <a:spcAft>
                          <a:spcPts val="0"/>
                        </a:spcAft>
                      </a:pPr>
                      <a:r>
                        <a:rPr lang="en-US" sz="1400" kern="100" dirty="0" err="1">
                          <a:latin typeface="+mn-ea"/>
                          <a:ea typeface="+mn-ea"/>
                          <a:cs typeface="Times New Roman"/>
                        </a:rPr>
                        <a:t>BufferedReader</a:t>
                      </a:r>
                      <a:r>
                        <a:rPr lang="en-US" sz="1400" kern="100" dirty="0">
                          <a:latin typeface="+mn-ea"/>
                          <a:ea typeface="+mn-ea"/>
                          <a:cs typeface="Times New Roman"/>
                        </a:rPr>
                        <a:t> </a:t>
                      </a:r>
                      <a:r>
                        <a:rPr lang="en-US" sz="1400" kern="100" dirty="0" err="1">
                          <a:latin typeface="+mn-ea"/>
                          <a:ea typeface="+mn-ea"/>
                          <a:cs typeface="Times New Roman"/>
                        </a:rPr>
                        <a:t>getReader</a:t>
                      </a:r>
                      <a:r>
                        <a:rPr lang="en-US" sz="1400" kern="100" dirty="0">
                          <a:latin typeface="+mn-ea"/>
                          <a:ea typeface="+mn-ea"/>
                          <a:cs typeface="Times New Roman"/>
                        </a:rPr>
                        <a:t>()</a:t>
                      </a:r>
                      <a:endParaRPr lang="zh-CN" sz="1400" kern="100" dirty="0">
                        <a:latin typeface="+mn-ea"/>
                        <a:ea typeface="+mn-ea"/>
                        <a:cs typeface="Times New Roman"/>
                      </a:endParaRPr>
                    </a:p>
                  </a:txBody>
                  <a:tcPr marL="68580" marR="68580" marT="0" marB="0"/>
                </a:tc>
                <a:tc>
                  <a:txBody>
                    <a:bodyPr/>
                    <a:lstStyle/>
                    <a:p>
                      <a:pPr algn="l">
                        <a:spcAft>
                          <a:spcPts val="0"/>
                        </a:spcAft>
                      </a:pPr>
                      <a:r>
                        <a:rPr lang="zh-CN" sz="1400" kern="100" dirty="0">
                          <a:latin typeface="+mn-ea"/>
                          <a:ea typeface="+mn-ea"/>
                          <a:cs typeface="Times New Roman"/>
                        </a:rPr>
                        <a:t>获取上传文件字符缓冲输入流</a:t>
                      </a:r>
                    </a:p>
                  </a:txBody>
                  <a:tcPr marL="68580" marR="68580" marT="0" marB="0"/>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 calcmode="lin" valueType="num">
                                      <p:cBhvr additive="base">
                                        <p:cTn id="12"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5ACCA6F-6A42-49BD-9298-6F2D98BC32B7}"/>
              </a:ext>
            </a:extLst>
          </p:cNvPr>
          <p:cNvSpPr>
            <a:spLocks noGrp="1"/>
          </p:cNvSpPr>
          <p:nvPr>
            <p:ph type="sldNum" sz="quarter" idx="10"/>
          </p:nvPr>
        </p:nvSpPr>
        <p:spPr/>
        <p:txBody>
          <a:bodyPr/>
          <a:lstStyle/>
          <a:p>
            <a:pPr>
              <a:defRPr/>
            </a:pPr>
            <a:r>
              <a:rPr lang="de-DE" altLang="zh-CN"/>
              <a:t>Page </a:t>
            </a:r>
            <a:r>
              <a:rPr lang="de-DE" altLang="zh-CN">
                <a:sym typeface="MS UI Gothic" pitchFamily="34" charset="-128"/>
              </a:rPr>
              <a:t></a:t>
            </a:r>
            <a:r>
              <a:rPr lang="de-DE" altLang="zh-CN"/>
              <a:t> </a:t>
            </a:r>
            <a:fld id="{BA2EA839-5850-4469-B0ED-B34AE3C3837E}" type="slidenum">
              <a:rPr lang="zh-CN" altLang="en-US" smtClean="0"/>
              <a:pPr>
                <a:defRPr/>
              </a:pPr>
              <a:t>95</a:t>
            </a:fld>
            <a:endParaRPr lang="en-US" altLang="zh-CN"/>
          </a:p>
        </p:txBody>
      </p:sp>
      <p:sp>
        <p:nvSpPr>
          <p:cNvPr id="6" name="内容占位符 3">
            <a:extLst>
              <a:ext uri="{FF2B5EF4-FFF2-40B4-BE49-F238E27FC236}">
                <a16:creationId xmlns:a16="http://schemas.microsoft.com/office/drawing/2014/main" id="{4950416C-694A-45CE-8520-030C4678EF6F}"/>
              </a:ext>
            </a:extLst>
          </p:cNvPr>
          <p:cNvSpPr txBox="1">
            <a:spLocks/>
          </p:cNvSpPr>
          <p:nvPr/>
        </p:nvSpPr>
        <p:spPr>
          <a:xfrm>
            <a:off x="1691680" y="2816314"/>
            <a:ext cx="6256146" cy="60235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8.4.4  </a:t>
            </a:r>
            <a:r>
              <a:rPr lang="en-US" altLang="zh-CN" dirty="0" err="1"/>
              <a:t>HttpServletResponse</a:t>
            </a:r>
            <a:r>
              <a:rPr lang="zh-CN" altLang="en-US" dirty="0"/>
              <a:t>接口</a:t>
            </a:r>
            <a:endParaRPr lang="en-US" altLang="zh-CN" dirty="0"/>
          </a:p>
        </p:txBody>
      </p:sp>
    </p:spTree>
    <p:extLst>
      <p:ext uri="{BB962C8B-B14F-4D97-AF65-F5344CB8AC3E}">
        <p14:creationId xmlns:p14="http://schemas.microsoft.com/office/powerpoint/2010/main" val="39090665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normAutofit/>
          </a:bodyPr>
          <a:lstStyle/>
          <a:p>
            <a:r>
              <a:rPr lang="en-US" altLang="zh-CN" sz="2000" dirty="0" err="1"/>
              <a:t>javax.servlet.http.HttpServletResponse</a:t>
            </a:r>
            <a:r>
              <a:rPr lang="zh-CN" altLang="en-US" sz="2000" dirty="0"/>
              <a:t>接口的定义为：</a:t>
            </a:r>
            <a:endParaRPr lang="en-US" altLang="zh-CN" sz="2000" dirty="0"/>
          </a:p>
          <a:p>
            <a:pPr marL="0" indent="0" algn="ctr">
              <a:buNone/>
            </a:pPr>
            <a:r>
              <a:rPr lang="en-US" altLang="zh-CN" sz="2000" dirty="0">
                <a:solidFill>
                  <a:srgbClr val="0000FF"/>
                </a:solidFill>
              </a:rPr>
              <a:t>public interface </a:t>
            </a:r>
            <a:r>
              <a:rPr lang="en-US" altLang="zh-CN" sz="2000" dirty="0" err="1">
                <a:solidFill>
                  <a:srgbClr val="0000FF"/>
                </a:solidFill>
              </a:rPr>
              <a:t>HttpServletResponse</a:t>
            </a:r>
            <a:r>
              <a:rPr lang="en-US" altLang="zh-CN" sz="2000" dirty="0">
                <a:solidFill>
                  <a:srgbClr val="0000FF"/>
                </a:solidFill>
              </a:rPr>
              <a:t> extends </a:t>
            </a:r>
            <a:r>
              <a:rPr lang="en-US" altLang="zh-CN" sz="2000" dirty="0" err="1">
                <a:solidFill>
                  <a:srgbClr val="0000FF"/>
                </a:solidFill>
              </a:rPr>
              <a:t>ServletResponse</a:t>
            </a:r>
            <a:endParaRPr lang="en-US" altLang="zh-CN" sz="2000" dirty="0">
              <a:solidFill>
                <a:srgbClr val="0000FF"/>
              </a:solidFill>
            </a:endParaRPr>
          </a:p>
          <a:p>
            <a:r>
              <a:rPr lang="en-US" altLang="zh-CN" sz="2000" dirty="0"/>
              <a:t>Http </a:t>
            </a:r>
            <a:r>
              <a:rPr lang="en-US" altLang="zh-CN" sz="2000" dirty="0" err="1"/>
              <a:t>ServletResponse</a:t>
            </a:r>
            <a:r>
              <a:rPr lang="zh-CN" altLang="en-US" sz="2000" dirty="0"/>
              <a:t>接口继承了</a:t>
            </a:r>
            <a:r>
              <a:rPr lang="en-US" altLang="zh-CN" sz="2000" dirty="0" err="1"/>
              <a:t>ServletResponse</a:t>
            </a:r>
            <a:r>
              <a:rPr lang="zh-CN" altLang="en-US" sz="2000" dirty="0"/>
              <a:t>接口，是专用于</a:t>
            </a:r>
            <a:r>
              <a:rPr lang="en-US" altLang="zh-CN" sz="2000" dirty="0"/>
              <a:t>HTTP</a:t>
            </a:r>
            <a:r>
              <a:rPr lang="zh-CN" altLang="en-US" sz="2000" dirty="0"/>
              <a:t>协议的子接口，用于封装</a:t>
            </a:r>
            <a:r>
              <a:rPr lang="en-US" altLang="zh-CN" sz="2000" dirty="0"/>
              <a:t>HTTP</a:t>
            </a:r>
            <a:r>
              <a:rPr lang="zh-CN" altLang="en-US" sz="2000" dirty="0"/>
              <a:t>响应信息。</a:t>
            </a:r>
            <a:endParaRPr lang="en-US" altLang="zh-CN" sz="2000" dirty="0"/>
          </a:p>
          <a:p>
            <a:r>
              <a:rPr lang="en-US" altLang="zh-CN" sz="2000" dirty="0"/>
              <a:t>Http </a:t>
            </a:r>
            <a:r>
              <a:rPr lang="en-US" altLang="zh-CN" sz="2000" dirty="0" err="1"/>
              <a:t>ServletResponse</a:t>
            </a:r>
            <a:r>
              <a:rPr lang="zh-CN" altLang="en-US" sz="2000" dirty="0"/>
              <a:t>接口的方法：</a:t>
            </a:r>
            <a:endParaRPr lang="en-US" altLang="zh-CN" sz="2000" dirty="0"/>
          </a:p>
          <a:p>
            <a:pPr marL="457200" indent="-457200">
              <a:buFont typeface="+mj-ea"/>
              <a:buAutoNum type="circleNumDbPlain"/>
            </a:pPr>
            <a:r>
              <a:rPr lang="zh-CN" altLang="en-US" sz="2000" dirty="0">
                <a:solidFill>
                  <a:srgbClr val="0000FF"/>
                </a:solidFill>
              </a:rPr>
              <a:t>设置响应状态的方法；</a:t>
            </a:r>
            <a:endParaRPr lang="en-US" altLang="zh-CN" sz="2000" dirty="0">
              <a:solidFill>
                <a:srgbClr val="0000FF"/>
              </a:solidFill>
            </a:endParaRPr>
          </a:p>
          <a:p>
            <a:pPr marL="457200" indent="-457200">
              <a:buFont typeface="+mj-ea"/>
              <a:buAutoNum type="circleNumDbPlain"/>
            </a:pPr>
            <a:r>
              <a:rPr lang="zh-CN" altLang="en-US" sz="2000" dirty="0">
                <a:solidFill>
                  <a:srgbClr val="0000FF"/>
                </a:solidFill>
              </a:rPr>
              <a:t>构建响应头的方法；</a:t>
            </a:r>
            <a:endParaRPr lang="en-US" altLang="zh-CN" sz="2000" dirty="0">
              <a:solidFill>
                <a:srgbClr val="0000FF"/>
              </a:solidFill>
            </a:endParaRPr>
          </a:p>
          <a:p>
            <a:pPr marL="457200" indent="-457200">
              <a:buFont typeface="+mj-ea"/>
              <a:buAutoNum type="circleNumDbPlain"/>
            </a:pPr>
            <a:r>
              <a:rPr lang="zh-CN" altLang="en-US" sz="2000" dirty="0">
                <a:solidFill>
                  <a:srgbClr val="0000FF"/>
                </a:solidFill>
              </a:rPr>
              <a:t>创建响应正文的方法。</a:t>
            </a:r>
            <a:endParaRPr lang="en-US" altLang="zh-CN" sz="2000" dirty="0">
              <a:solidFill>
                <a:srgbClr val="0000FF"/>
              </a:solidFill>
            </a:endParaRPr>
          </a:p>
          <a:p>
            <a:pPr marL="0" indent="0" algn="ctr">
              <a:buNone/>
            </a:pPr>
            <a:endParaRPr lang="zh-CN" altLang="en-US" sz="2000" dirty="0"/>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96</a:t>
            </a:fld>
            <a:r>
              <a:rPr lang="en-US" altLang="zh-CN"/>
              <a:t>-</a:t>
            </a:r>
            <a:endParaRPr lang="zh-CN" altLang="en-US" dirty="0"/>
          </a:p>
        </p:txBody>
      </p:sp>
      <p:sp>
        <p:nvSpPr>
          <p:cNvPr id="4" name="内容占位符 3"/>
          <p:cNvSpPr>
            <a:spLocks noGrp="1"/>
          </p:cNvSpPr>
          <p:nvPr>
            <p:ph sz="quarter" idx="17"/>
          </p:nvPr>
        </p:nvSpPr>
        <p:spPr/>
        <p:txBody>
          <a:bodyPr/>
          <a:lstStyle/>
          <a:p>
            <a:r>
              <a:rPr lang="en-US" altLang="zh-CN" dirty="0"/>
              <a:t>8.4.4  </a:t>
            </a:r>
            <a:r>
              <a:rPr lang="en-US" altLang="zh-CN" dirty="0" err="1"/>
              <a:t>HttpServletResponse</a:t>
            </a:r>
            <a:r>
              <a:rPr lang="zh-CN" altLang="en-US" dirty="0"/>
              <a:t>接口</a:t>
            </a:r>
            <a:endParaRPr lang="en-US" altLang="zh-CN" dirty="0"/>
          </a:p>
        </p:txBody>
      </p:sp>
    </p:spTree>
    <p:extLst>
      <p:ext uri="{BB962C8B-B14F-4D97-AF65-F5344CB8AC3E}">
        <p14:creationId xmlns:p14="http://schemas.microsoft.com/office/powerpoint/2010/main" val="367662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11560" y="620688"/>
            <a:ext cx="7992888" cy="5328592"/>
          </a:xfrm>
        </p:spPr>
        <p:txBody>
          <a:bodyPr>
            <a:normAutofit/>
          </a:bodyPr>
          <a:lstStyle/>
          <a:p>
            <a:r>
              <a:rPr lang="en-US" altLang="zh-CN" sz="2400" dirty="0">
                <a:solidFill>
                  <a:srgbClr val="0000FF"/>
                </a:solidFill>
              </a:rPr>
              <a:t>HTTP</a:t>
            </a:r>
            <a:r>
              <a:rPr lang="zh-CN" altLang="en-US" sz="2400" dirty="0">
                <a:solidFill>
                  <a:srgbClr val="0000FF"/>
                </a:solidFill>
              </a:rPr>
              <a:t>响应报文：</a:t>
            </a:r>
            <a:endParaRPr lang="en-US" altLang="zh-CN" sz="2400" dirty="0">
              <a:solidFill>
                <a:srgbClr val="0000FF"/>
              </a:solidFill>
            </a:endParaRPr>
          </a:p>
          <a:p>
            <a:r>
              <a:rPr lang="zh-CN" altLang="en-US" sz="2400" dirty="0"/>
              <a:t>一个完整的</a:t>
            </a:r>
            <a:r>
              <a:rPr lang="en-US" altLang="zh-CN" sz="2400" dirty="0"/>
              <a:t>HTTP</a:t>
            </a:r>
            <a:r>
              <a:rPr lang="zh-CN" altLang="en-US" sz="2400" dirty="0"/>
              <a:t>响应报文由</a:t>
            </a:r>
            <a:r>
              <a:rPr lang="zh-CN" altLang="en-US" sz="2400" dirty="0">
                <a:solidFill>
                  <a:srgbClr val="0000FF"/>
                </a:solidFill>
              </a:rPr>
              <a:t>响应行、响应头和响应正文</a:t>
            </a:r>
            <a:r>
              <a:rPr lang="zh-CN" altLang="en-US" sz="2400" dirty="0"/>
              <a:t>组成，</a:t>
            </a:r>
            <a:r>
              <a:rPr lang="zh-CN" altLang="en-US" sz="2400" dirty="0">
                <a:solidFill>
                  <a:srgbClr val="0000FF"/>
                </a:solidFill>
              </a:rPr>
              <a:t>响应报文如下图所示：</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97</a:t>
            </a:fld>
            <a:r>
              <a:rPr lang="en-US" altLang="zh-CN"/>
              <a:t>-</a:t>
            </a:r>
            <a:endParaRPr lang="zh-CN" altLang="en-US" dirty="0"/>
          </a:p>
        </p:txBody>
      </p:sp>
      <p:graphicFrame>
        <p:nvGraphicFramePr>
          <p:cNvPr id="6" name="Object 3">
            <a:extLst>
              <a:ext uri="{FF2B5EF4-FFF2-40B4-BE49-F238E27FC236}">
                <a16:creationId xmlns:a16="http://schemas.microsoft.com/office/drawing/2014/main" id="{9FC29F8D-7460-428B-B416-2025BCA303ED}"/>
              </a:ext>
            </a:extLst>
          </p:cNvPr>
          <p:cNvGraphicFramePr>
            <a:graphicFrameLocks noChangeAspect="1"/>
          </p:cNvGraphicFramePr>
          <p:nvPr>
            <p:extLst>
              <p:ext uri="{D42A27DB-BD31-4B8C-83A1-F6EECF244321}">
                <p14:modId xmlns:p14="http://schemas.microsoft.com/office/powerpoint/2010/main" val="2534851175"/>
              </p:ext>
            </p:extLst>
          </p:nvPr>
        </p:nvGraphicFramePr>
        <p:xfrm>
          <a:off x="1331640" y="2564904"/>
          <a:ext cx="6256172" cy="2786082"/>
        </p:xfrm>
        <a:graphic>
          <a:graphicData uri="http://schemas.openxmlformats.org/presentationml/2006/ole">
            <mc:AlternateContent xmlns:mc="http://schemas.openxmlformats.org/markup-compatibility/2006">
              <mc:Choice xmlns:v="urn:schemas-microsoft-com:vml" Requires="v">
                <p:oleObj name="Visio" r:id="rId2" imgW="6021723" imgH="2674620" progId="Visio.Drawing.11">
                  <p:embed/>
                </p:oleObj>
              </mc:Choice>
              <mc:Fallback>
                <p:oleObj name="Visio" r:id="rId2" imgW="6021723" imgH="2674620" progId="Visio.Drawing.11">
                  <p:embed/>
                  <p:pic>
                    <p:nvPicPr>
                      <p:cNvPr id="6" name="Object 3">
                        <a:extLst>
                          <a:ext uri="{FF2B5EF4-FFF2-40B4-BE49-F238E27FC236}">
                            <a16:creationId xmlns:a16="http://schemas.microsoft.com/office/drawing/2014/main" id="{9FC29F8D-7460-428B-B416-2025BCA30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564904"/>
                        <a:ext cx="6256172" cy="27860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752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827584" y="404664"/>
            <a:ext cx="7776864" cy="5544616"/>
          </a:xfrm>
        </p:spPr>
        <p:txBody>
          <a:bodyPr>
            <a:normAutofit/>
          </a:bodyPr>
          <a:lstStyle/>
          <a:p>
            <a:r>
              <a:rPr lang="zh-CN" altLang="en-US" sz="2400" dirty="0">
                <a:solidFill>
                  <a:srgbClr val="0000FF"/>
                </a:solidFill>
              </a:rPr>
              <a:t>响应报文信息格式样例：</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98</a:t>
            </a:fld>
            <a:r>
              <a:rPr lang="en-US" altLang="zh-CN"/>
              <a:t>-</a:t>
            </a:r>
            <a:endParaRPr lang="zh-CN" altLang="en-US" dirty="0"/>
          </a:p>
        </p:txBody>
      </p:sp>
      <p:graphicFrame>
        <p:nvGraphicFramePr>
          <p:cNvPr id="6" name="Object 3">
            <a:extLst>
              <a:ext uri="{FF2B5EF4-FFF2-40B4-BE49-F238E27FC236}">
                <a16:creationId xmlns:a16="http://schemas.microsoft.com/office/drawing/2014/main" id="{B692C43F-8289-412D-A4D7-90F170A6C56C}"/>
              </a:ext>
            </a:extLst>
          </p:cNvPr>
          <p:cNvGraphicFramePr>
            <a:graphicFrameLocks noChangeAspect="1"/>
          </p:cNvGraphicFramePr>
          <p:nvPr>
            <p:extLst>
              <p:ext uri="{D42A27DB-BD31-4B8C-83A1-F6EECF244321}">
                <p14:modId xmlns:p14="http://schemas.microsoft.com/office/powerpoint/2010/main" val="1716966115"/>
              </p:ext>
            </p:extLst>
          </p:nvPr>
        </p:nvGraphicFramePr>
        <p:xfrm>
          <a:off x="1251273" y="1484784"/>
          <a:ext cx="6929486" cy="3609462"/>
        </p:xfrm>
        <a:graphic>
          <a:graphicData uri="http://schemas.openxmlformats.org/presentationml/2006/ole">
            <mc:AlternateContent xmlns:mc="http://schemas.openxmlformats.org/markup-compatibility/2006">
              <mc:Choice xmlns:v="urn:schemas-microsoft-com:vml" Requires="v">
                <p:oleObj name="Visio" r:id="rId2" imgW="7564764" imgH="3927348" progId="Visio.Drawing.11">
                  <p:embed/>
                </p:oleObj>
              </mc:Choice>
              <mc:Fallback>
                <p:oleObj name="Visio" r:id="rId2" imgW="7564764" imgH="3927348" progId="Visio.Drawing.11">
                  <p:embed/>
                  <p:pic>
                    <p:nvPicPr>
                      <p:cNvPr id="6" name="Object 3">
                        <a:extLst>
                          <a:ext uri="{FF2B5EF4-FFF2-40B4-BE49-F238E27FC236}">
                            <a16:creationId xmlns:a16="http://schemas.microsoft.com/office/drawing/2014/main" id="{B692C43F-8289-412D-A4D7-90F170A6C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273" y="1484784"/>
                        <a:ext cx="6929486" cy="360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978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solidFill>
                  <a:srgbClr val="0000FF"/>
                </a:solidFill>
              </a:rPr>
              <a:t>HTTP</a:t>
            </a:r>
            <a:r>
              <a:rPr lang="zh-CN" altLang="en-US" dirty="0">
                <a:solidFill>
                  <a:srgbClr val="0000FF"/>
                </a:solidFill>
              </a:rPr>
              <a:t>常见的状态码：</a:t>
            </a:r>
            <a:endParaRPr lang="en-US" altLang="zh-CN" dirty="0">
              <a:solidFill>
                <a:srgbClr val="0000FF"/>
              </a:solidFill>
            </a:endParaRPr>
          </a:p>
          <a:p>
            <a:r>
              <a:rPr lang="en-US" altLang="zh-CN" dirty="0">
                <a:solidFill>
                  <a:srgbClr val="0000FF"/>
                </a:solidFill>
              </a:rPr>
              <a:t>     100 </a:t>
            </a:r>
            <a:r>
              <a:rPr lang="zh-CN" altLang="en-US" b="0" i="0" dirty="0">
                <a:solidFill>
                  <a:srgbClr val="000000"/>
                </a:solidFill>
                <a:effectLst/>
                <a:latin typeface="Verdana" panose="020B0604030504040204" pitchFamily="34" charset="0"/>
              </a:rPr>
              <a:t>信息提示</a:t>
            </a:r>
            <a:endParaRPr lang="en-US" altLang="zh-CN" dirty="0">
              <a:solidFill>
                <a:srgbClr val="0000FF"/>
              </a:solidFill>
            </a:endParaRPr>
          </a:p>
          <a:p>
            <a:pPr lvl="1"/>
            <a:r>
              <a:rPr lang="en-US" altLang="zh-CN" dirty="0">
                <a:solidFill>
                  <a:srgbClr val="FF0000"/>
                </a:solidFill>
              </a:rPr>
              <a:t>2</a:t>
            </a:r>
            <a:r>
              <a:rPr lang="en-US" altLang="zh-CN" dirty="0"/>
              <a:t>00</a:t>
            </a:r>
            <a:r>
              <a:rPr lang="zh-CN" altLang="en-US" dirty="0"/>
              <a:t>表示请求成功；</a:t>
            </a:r>
            <a:endParaRPr lang="en-US" altLang="zh-CN" dirty="0"/>
          </a:p>
          <a:p>
            <a:pPr lvl="1"/>
            <a:r>
              <a:rPr lang="en-US" altLang="zh-CN" dirty="0">
                <a:solidFill>
                  <a:srgbClr val="FF0000"/>
                </a:solidFill>
              </a:rPr>
              <a:t>3</a:t>
            </a:r>
            <a:r>
              <a:rPr lang="en-US" altLang="zh-CN" dirty="0"/>
              <a:t>02</a:t>
            </a:r>
            <a:r>
              <a:rPr lang="zh-CN" altLang="en-US" dirty="0"/>
              <a:t>表示资源（网页等）暂时转移到其它</a:t>
            </a:r>
            <a:r>
              <a:rPr lang="en-US" altLang="zh-CN" dirty="0"/>
              <a:t>URL</a:t>
            </a:r>
            <a:r>
              <a:rPr lang="zh-CN" altLang="en-US" dirty="0"/>
              <a:t>；</a:t>
            </a:r>
            <a:endParaRPr lang="en-US" altLang="zh-CN" dirty="0"/>
          </a:p>
          <a:p>
            <a:pPr lvl="1"/>
            <a:r>
              <a:rPr lang="en-US" altLang="zh-CN" dirty="0">
                <a:solidFill>
                  <a:srgbClr val="FF0000"/>
                </a:solidFill>
              </a:rPr>
              <a:t>4</a:t>
            </a:r>
            <a:r>
              <a:rPr lang="en-US" altLang="zh-CN" dirty="0"/>
              <a:t>04</a:t>
            </a:r>
            <a:r>
              <a:rPr lang="zh-CN" altLang="en-US" dirty="0"/>
              <a:t>表示请求的资源（网页等）不存在；</a:t>
            </a:r>
            <a:r>
              <a:rPr lang="en-US" altLang="zh-CN" dirty="0">
                <a:solidFill>
                  <a:srgbClr val="FF0000"/>
                </a:solidFill>
              </a:rPr>
              <a:t>405</a:t>
            </a:r>
          </a:p>
          <a:p>
            <a:pPr lvl="1"/>
            <a:r>
              <a:rPr lang="en-US" altLang="zh-CN" dirty="0">
                <a:solidFill>
                  <a:srgbClr val="FF0000"/>
                </a:solidFill>
              </a:rPr>
              <a:t>5</a:t>
            </a:r>
            <a:r>
              <a:rPr lang="en-US" altLang="zh-CN" dirty="0"/>
              <a:t>00</a:t>
            </a:r>
            <a:r>
              <a:rPr lang="zh-CN" altLang="en-US" dirty="0"/>
              <a:t>表示服务器内部错误。</a:t>
            </a:r>
          </a:p>
        </p:txBody>
      </p:sp>
      <p:sp>
        <p:nvSpPr>
          <p:cNvPr id="3" name="灯片编号占位符 2"/>
          <p:cNvSpPr>
            <a:spLocks noGrp="1"/>
          </p:cNvSpPr>
          <p:nvPr>
            <p:ph type="sldNum" sz="quarter" idx="16"/>
          </p:nvPr>
        </p:nvSpPr>
        <p:spPr/>
        <p:txBody>
          <a:bodyPr/>
          <a:lstStyle/>
          <a:p>
            <a:r>
              <a:rPr lang="en-US" altLang="zh-CN"/>
              <a:t>-</a:t>
            </a:r>
            <a:fld id="{607E7C13-E761-4825-B475-3D492D85C8BC}" type="slidenum">
              <a:rPr lang="zh-CN" altLang="en-US" smtClean="0"/>
              <a:pPr/>
              <a:t>99</a:t>
            </a:fld>
            <a:r>
              <a:rPr lang="en-US" altLang="zh-CN"/>
              <a:t>-</a:t>
            </a:r>
            <a:endParaRPr lang="zh-CN" altLang="en-US" dirty="0"/>
          </a:p>
        </p:txBody>
      </p:sp>
    </p:spTree>
    <p:extLst>
      <p:ext uri="{BB962C8B-B14F-4D97-AF65-F5344CB8AC3E}">
        <p14:creationId xmlns:p14="http://schemas.microsoft.com/office/powerpoint/2010/main" val="30347744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13062</TotalTime>
  <Words>14717</Words>
  <Application>Microsoft Office PowerPoint</Application>
  <PresentationFormat>全屏显示(4:3)</PresentationFormat>
  <Paragraphs>1561</Paragraphs>
  <Slides>145</Slides>
  <Notes>30</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145</vt:i4>
      </vt:variant>
    </vt:vector>
  </HeadingPairs>
  <TitlesOfParts>
    <vt:vector size="169" baseType="lpstr">
      <vt:lpstr>Adobe 仿宋 Std R</vt:lpstr>
      <vt:lpstr>Adobe 黑体 Std R</vt:lpstr>
      <vt:lpstr>Adobe 宋体 Std L</vt:lpstr>
      <vt:lpstr>-apple-system</vt:lpstr>
      <vt:lpstr>MS UI Gothic</vt:lpstr>
      <vt:lpstr>Yu Gothic UI Semibold</vt:lpstr>
      <vt:lpstr>黑体</vt:lpstr>
      <vt:lpstr>华文仿宋</vt:lpstr>
      <vt:lpstr>华文楷体</vt:lpstr>
      <vt:lpstr>华文隶书</vt:lpstr>
      <vt:lpstr>华文新魏</vt:lpstr>
      <vt:lpstr>隶书</vt:lpstr>
      <vt:lpstr>宋体</vt:lpstr>
      <vt:lpstr>微软雅黑</vt:lpstr>
      <vt:lpstr>微软雅黑</vt:lpstr>
      <vt:lpstr>Arial</vt:lpstr>
      <vt:lpstr>Calibri</vt:lpstr>
      <vt:lpstr>Georgia</vt:lpstr>
      <vt:lpstr>Tahoma</vt:lpstr>
      <vt:lpstr>Times New Roman</vt:lpstr>
      <vt:lpstr>Verdana</vt:lpstr>
      <vt:lpstr>Wingdings</vt:lpstr>
      <vt:lpstr>Office 主题</vt:lpstr>
      <vt:lpstr>Visio</vt:lpstr>
      <vt:lpstr>第2章  Servlet 详 解 第4章 会话跟踪 第10章 Filter 和 Listener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Servlet的声明配置</vt:lpstr>
      <vt:lpstr>Servlet的声明配置</vt:lpstr>
      <vt:lpstr>PowerPoint 演示文稿</vt:lpstr>
      <vt:lpstr>Servlet的声明配置</vt:lpstr>
      <vt:lpstr>Servlet的声明配置</vt:lpstr>
      <vt:lpstr>Servlet的声明配置</vt:lpstr>
      <vt:lpstr>Servlet的声明配置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注解支持</vt:lpstr>
      <vt:lpstr>重定向</vt:lpstr>
      <vt:lpstr>重定向</vt:lpstr>
      <vt:lpstr>请求转发</vt:lpstr>
      <vt:lpstr>请求转发</vt:lpstr>
      <vt:lpstr>PowerPoint 演示文稿</vt:lpstr>
      <vt:lpstr>PowerPoint 演示文稿</vt:lpstr>
      <vt:lpstr>PowerPoint 演示文稿</vt:lpstr>
      <vt:lpstr>学习路线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HTTP协议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3.4.3  获取请求正文</vt:lpstr>
      <vt:lpstr>3.4.3  获取请求正文</vt:lpstr>
      <vt:lpstr>3.4.3  获取请求正文</vt:lpstr>
      <vt:lpstr>3.4.3  获取请求正文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URL重写技术应用</vt:lpstr>
      <vt:lpstr>PowerPoint 演示文稿</vt:lpstr>
      <vt:lpstr>PowerPoint 演示文稿</vt:lpstr>
      <vt:lpstr>PowerPoint 演示文稿</vt:lpstr>
      <vt:lpstr>PowerPoint 演示文稿</vt:lpstr>
      <vt:lpstr>PowerPoint 演示文稿</vt:lpstr>
      <vt:lpstr>PowerPoint 演示文稿</vt:lpstr>
      <vt:lpstr>过滤器的声明配置</vt:lpstr>
      <vt:lpstr>PowerPoint 演示文稿</vt:lpstr>
      <vt:lpstr>PowerPoint 演示文稿</vt:lpstr>
      <vt:lpstr>过滤器链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10.3.1  【任务10-1】求职者访问权限过滤</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Sky123.Org</dc:creator>
  <cp:lastModifiedBy>炳 张</cp:lastModifiedBy>
  <cp:revision>544</cp:revision>
  <dcterms:created xsi:type="dcterms:W3CDTF">2015-02-02T09:50:34Z</dcterms:created>
  <dcterms:modified xsi:type="dcterms:W3CDTF">2024-05-09T12:45:51Z</dcterms:modified>
</cp:coreProperties>
</file>